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7" r:id="rId2"/>
  </p:sldMasterIdLst>
  <p:notesMasterIdLst>
    <p:notesMasterId r:id="rId22"/>
  </p:notesMasterIdLst>
  <p:handoutMasterIdLst>
    <p:handoutMasterId r:id="rId23"/>
  </p:handoutMasterIdLst>
  <p:sldIdLst>
    <p:sldId id="284" r:id="rId3"/>
    <p:sldId id="259" r:id="rId4"/>
    <p:sldId id="564" r:id="rId5"/>
    <p:sldId id="565" r:id="rId6"/>
    <p:sldId id="566" r:id="rId7"/>
    <p:sldId id="567" r:id="rId8"/>
    <p:sldId id="568" r:id="rId9"/>
    <p:sldId id="570" r:id="rId10"/>
    <p:sldId id="580" r:id="rId11"/>
    <p:sldId id="571" r:id="rId12"/>
    <p:sldId id="572" r:id="rId13"/>
    <p:sldId id="573" r:id="rId14"/>
    <p:sldId id="574" r:id="rId15"/>
    <p:sldId id="576" r:id="rId16"/>
    <p:sldId id="577" r:id="rId17"/>
    <p:sldId id="579" r:id="rId18"/>
    <p:sldId id="496" r:id="rId19"/>
    <p:sldId id="301" r:id="rId20"/>
    <p:sldId id="300" r:id="rId21"/>
  </p:sldIdLst>
  <p:sldSz cx="9144000" cy="5143500" type="screen16x9"/>
  <p:notesSz cx="6797675" cy="9926638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32453"/>
    <a:srgbClr val="5296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4665" autoAdjust="0"/>
  </p:normalViewPr>
  <p:slideViewPr>
    <p:cSldViewPr snapToGrid="0" snapToObjects="1">
      <p:cViewPr varScale="1">
        <p:scale>
          <a:sx n="82" d="100"/>
          <a:sy n="82" d="100"/>
        </p:scale>
        <p:origin x="784" y="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Blatt1!$B$1</c:f>
              <c:strCache>
                <c:ptCount val="1"/>
                <c:pt idx="0">
                  <c:v>Spalte2</c:v>
                </c:pt>
              </c:strCache>
            </c:strRef>
          </c:tx>
          <c:spPr>
            <a:gradFill flip="none" rotWithShape="1">
              <a:gsLst>
                <a:gs pos="77000">
                  <a:srgbClr val="032453"/>
                </a:gs>
                <a:gs pos="100000">
                  <a:prstClr val="white"/>
                </a:gs>
              </a:gsLst>
              <a:lin ang="0" scaled="1"/>
              <a:tileRect/>
            </a:gradFill>
          </c:spPr>
          <c:invertIfNegative val="0"/>
          <c:cat>
            <c:strRef>
              <c:f>Blatt1!$A$2:$A$7</c:f>
              <c:strCache>
                <c:ptCount val="6"/>
                <c:pt idx="0">
                  <c:v>Sonstiges</c:v>
                </c:pt>
                <c:pt idx="1">
                  <c:v>FN Rekrutierung</c:v>
                </c:pt>
                <c:pt idx="2">
                  <c:v>FG Leistungen bei Eröffnung</c:v>
                </c:pt>
                <c:pt idx="3">
                  <c:v>FN Grundausbildung</c:v>
                </c:pt>
                <c:pt idx="4">
                  <c:v>Know-how, Handbuch, Intranet</c:v>
                </c:pt>
                <c:pt idx="5">
                  <c:v>Die Marke</c:v>
                </c:pt>
              </c:strCache>
            </c:strRef>
          </c:cat>
          <c:val>
            <c:numRef>
              <c:f>Blatt1!$B$2:$B$7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23</c:v>
                </c:pt>
                <c:pt idx="3">
                  <c:v>24</c:v>
                </c:pt>
                <c:pt idx="4">
                  <c:v>27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05-7243-BA03-D3F27E21D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28298888"/>
        <c:axId val="2128286360"/>
      </c:barChart>
      <c:catAx>
        <c:axId val="212829888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ln>
                  <a:noFill/>
                </a:ln>
                <a:solidFill>
                  <a:srgbClr val="032453"/>
                </a:solidFill>
              </a:defRPr>
            </a:pPr>
            <a:endParaRPr lang="de-DE"/>
          </a:p>
        </c:txPr>
        <c:crossAx val="2128286360"/>
        <c:crosses val="autoZero"/>
        <c:auto val="1"/>
        <c:lblAlgn val="ctr"/>
        <c:lblOffset val="100"/>
        <c:noMultiLvlLbl val="0"/>
      </c:catAx>
      <c:valAx>
        <c:axId val="2128286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282988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C91E104-9095-034D-AF4F-ED17EE6413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F3F0D5D-DD17-F64E-83D3-F48D1083D5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EA5FE-2CF7-7741-B106-56BAE40A1DDA}" type="datetimeFigureOut">
              <a:t>05.05.2026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8C88D54-3385-F746-918E-0854193BFB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B782404-6334-2643-819A-41C8018A91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0EB15-2E2C-C643-815E-BF67F17195BB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530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D195E-0536-9D4D-B996-7272F26D7932}" type="datetimeFigureOut">
              <a:rPr lang="de-DE" smtClean="0"/>
              <a:t>05.05.2026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187209-3DDC-F440-AFC9-0DC781DAE3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943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2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11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17873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12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29373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13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452068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14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14548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15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74799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16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9160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E710B-CD90-9247-7E5E-64A967A83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>
            <a:extLst>
              <a:ext uri="{FF2B5EF4-FFF2-40B4-BE49-F238E27FC236}">
                <a16:creationId xmlns:a16="http://schemas.microsoft.com/office/drawing/2014/main" id="{338C1FF8-BF3C-4B54-A964-5BAF97AD45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/>
        </p:spPr>
      </p:sp>
      <p:sp>
        <p:nvSpPr>
          <p:cNvPr id="7173" name="Rectangle 3">
            <a:extLst>
              <a:ext uri="{FF2B5EF4-FFF2-40B4-BE49-F238E27FC236}">
                <a16:creationId xmlns:a16="http://schemas.microsoft.com/office/drawing/2014/main" id="{8CCDC31D-BE97-FFBD-CCEB-44FFB20A25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8D9D0C6-0E50-711F-81BB-B634C3D7FD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87209-3DDC-F440-AFC9-0DC781DAE352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7100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18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19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3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34065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4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6873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5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29142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79900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7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79518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8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50463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9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49449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F44583-3D9D-4DED-9407-1FEA8BC90CF4}" type="datetime1">
              <a:rPr lang="de-AT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05.05.2026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E0B1D93-99D9-40BF-A3D4-F71768EB70BA}" type="slidenum">
              <a:rPr lang="de-DE" altLang="de-DE" b="0" smtClean="0">
                <a:solidFill>
                  <a:srgbClr val="000000"/>
                </a:solidFill>
                <a:latin typeface="Times New Roman" pitchFamily="18" charset="0"/>
              </a:rPr>
              <a:pPr/>
              <a:t>10</a:t>
            </a:fld>
            <a:endParaRPr lang="de-DE" altLang="de-DE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9330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hyperlink" Target="mailto:kontakt@syncon.de" TargetMode="External"/><Relationship Id="rId4" Type="http://schemas.openxmlformats.org/officeDocument/2006/relationships/hyperlink" Target="mailto:office@syncon.at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AD5011E-929B-7D42-A2D9-3A47218F04C3}" type="datetimeFigureOut">
              <a:rPr lang="de-DE" smtClean="0"/>
              <a:t>05.05.2026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7A6FAA-D5F2-6A47-9AE3-10B42EC972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1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96188" y="4957764"/>
            <a:ext cx="1522412" cy="15597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67B12-39DC-42E7-8A60-5D95DACBC73C}" type="slidenum">
              <a:rPr lang="de-DE" altLang="de-DE">
                <a:latin typeface="Tahoma"/>
              </a:rPr>
              <a:pPr>
                <a:defRPr/>
              </a:pPr>
              <a:t>‹Nr.›</a:t>
            </a:fld>
            <a:endParaRPr lang="de-DE" altLang="de-DE" dirty="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987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96188" y="4957764"/>
            <a:ext cx="1522412" cy="15597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26D83-E481-4019-A3A7-073DA0801013}" type="slidenum">
              <a:rPr lang="de-DE" altLang="de-DE">
                <a:latin typeface="Tahoma"/>
              </a:rPr>
              <a:pPr>
                <a:defRPr/>
              </a:pPr>
              <a:t>‹Nr.›</a:t>
            </a:fld>
            <a:endParaRPr lang="de-DE" altLang="de-DE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59247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4313" y="1070818"/>
            <a:ext cx="8659812" cy="387494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14313" y="2246586"/>
            <a:ext cx="8659812" cy="24147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96188" y="4957764"/>
            <a:ext cx="1522412" cy="15597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F9817-05B6-4E7A-B9CF-2E559723D797}" type="slidenum">
              <a:rPr lang="de-DE" altLang="de-DE">
                <a:latin typeface="Tahoma"/>
              </a:rPr>
              <a:pPr>
                <a:defRPr/>
              </a:pPr>
              <a:t>‹Nr.›</a:t>
            </a:fld>
            <a:endParaRPr lang="de-DE" altLang="de-DE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404389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10363" y="519114"/>
            <a:ext cx="2163762" cy="414218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14313" y="519114"/>
            <a:ext cx="6343650" cy="414218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96188" y="4957764"/>
            <a:ext cx="1522412" cy="15597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BC689-16E3-45B7-A347-A2A38BF64C84}" type="slidenum">
              <a:rPr lang="de-DE" altLang="de-DE">
                <a:latin typeface="Tahoma"/>
              </a:rPr>
              <a:pPr>
                <a:defRPr/>
              </a:pPr>
              <a:t>‹Nr.›</a:t>
            </a:fld>
            <a:endParaRPr lang="de-DE" altLang="de-DE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5749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3563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AD5011E-929B-7D42-A2D9-3A47218F04C3}" type="datetimeFigureOut">
              <a:rPr lang="de-DE" smtClean="0"/>
              <a:t>05.05.2026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97A6FAA-D5F2-6A47-9AE3-10B42EC972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27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>
            <a:off x="0" y="3061345"/>
            <a:ext cx="9144000" cy="696848"/>
            <a:chOff x="0" y="3108844"/>
            <a:chExt cx="9144000" cy="696848"/>
          </a:xfrm>
        </p:grpSpPr>
        <p:pic>
          <p:nvPicPr>
            <p:cNvPr id="2" name="Grafik 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321" y="3108844"/>
              <a:ext cx="3657679" cy="696848"/>
            </a:xfrm>
            <a:prstGeom prst="rect">
              <a:avLst/>
            </a:prstGeom>
          </p:spPr>
        </p:pic>
        <p:sp>
          <p:nvSpPr>
            <p:cNvPr id="6" name="Line 16"/>
            <p:cNvSpPr>
              <a:spLocks noChangeShapeType="1"/>
            </p:cNvSpPr>
            <p:nvPr userDrawn="1"/>
          </p:nvSpPr>
          <p:spPr bwMode="auto">
            <a:xfrm>
              <a:off x="0" y="3582650"/>
              <a:ext cx="9144000" cy="0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7" name="Gruppieren 12"/>
          <p:cNvGrpSpPr>
            <a:grpSpLocks/>
          </p:cNvGrpSpPr>
          <p:nvPr userDrawn="1"/>
        </p:nvGrpSpPr>
        <p:grpSpPr bwMode="auto">
          <a:xfrm>
            <a:off x="0" y="1"/>
            <a:ext cx="9144000" cy="283369"/>
            <a:chOff x="-762" y="0"/>
            <a:chExt cx="9144762" cy="377825"/>
          </a:xfrm>
        </p:grpSpPr>
        <p:sp>
          <p:nvSpPr>
            <p:cNvPr id="8" name="Rectangle 17"/>
            <p:cNvSpPr>
              <a:spLocks noChangeArrowheads="1"/>
            </p:cNvSpPr>
            <p:nvPr userDrawn="1"/>
          </p:nvSpPr>
          <p:spPr bwMode="auto">
            <a:xfrm>
              <a:off x="-762" y="0"/>
              <a:ext cx="9144762" cy="188913"/>
            </a:xfrm>
            <a:prstGeom prst="rect">
              <a:avLst/>
            </a:prstGeom>
            <a:solidFill>
              <a:srgbClr val="0033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 altLang="de-DE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Rectangle 18"/>
            <p:cNvSpPr>
              <a:spLocks noChangeArrowheads="1"/>
            </p:cNvSpPr>
            <p:nvPr userDrawn="1"/>
          </p:nvSpPr>
          <p:spPr bwMode="auto">
            <a:xfrm>
              <a:off x="-762" y="188913"/>
              <a:ext cx="9144762" cy="188912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 altLang="de-DE" sz="2400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595979" name="Rectangle 11"/>
          <p:cNvSpPr>
            <a:spLocks noGrp="1" noChangeArrowheads="1"/>
          </p:cNvSpPr>
          <p:nvPr userDrawn="1">
            <p:ph type="ctrTitle" sz="quarter"/>
          </p:nvPr>
        </p:nvSpPr>
        <p:spPr>
          <a:xfrm>
            <a:off x="457200" y="1036502"/>
            <a:ext cx="8229600" cy="1324081"/>
          </a:xfrm>
          <a:prstGeom prst="rect">
            <a:avLst/>
          </a:prstGeom>
        </p:spPr>
        <p:txBody>
          <a:bodyPr lIns="92075" tIns="46038" rIns="92075" bIns="46038" anchor="t">
            <a:spAutoFit/>
          </a:bodyPr>
          <a:lstStyle>
            <a:lvl1pPr algn="ctr">
              <a:defRPr sz="4000"/>
            </a:lvl1pPr>
          </a:lstStyle>
          <a:p>
            <a:pPr lvl="0"/>
            <a:r>
              <a:rPr lang="de-DE" altLang="de-DE" noProof="0" dirty="0"/>
              <a:t>Klicken Sie, um das Titelformat zu bearbeiten</a:t>
            </a:r>
          </a:p>
        </p:txBody>
      </p:sp>
      <p:pic>
        <p:nvPicPr>
          <p:cNvPr id="11" name="Grafik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464" y="3916712"/>
            <a:ext cx="1183886" cy="1156395"/>
          </a:xfrm>
          <a:prstGeom prst="rect">
            <a:avLst/>
          </a:prstGeom>
        </p:spPr>
      </p:pic>
      <p:sp>
        <p:nvSpPr>
          <p:cNvPr id="14" name="Textfeld 13"/>
          <p:cNvSpPr txBox="1"/>
          <p:nvPr userDrawn="1"/>
        </p:nvSpPr>
        <p:spPr>
          <a:xfrm>
            <a:off x="2766950" y="3820549"/>
            <a:ext cx="26719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003366"/>
                </a:solidFill>
                <a:latin typeface="Tahoma"/>
              </a:rPr>
              <a:t>ÖSTERREICH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Josef-</a:t>
            </a:r>
            <a:r>
              <a:rPr lang="de-DE" sz="1600" dirty="0" err="1">
                <a:solidFill>
                  <a:srgbClr val="003366"/>
                </a:solidFill>
                <a:latin typeface="Tahoma"/>
              </a:rPr>
              <a:t>Mayburger</a:t>
            </a:r>
            <a:r>
              <a:rPr lang="de-DE" sz="1600" dirty="0">
                <a:solidFill>
                  <a:srgbClr val="003366"/>
                </a:solidFill>
                <a:latin typeface="Tahoma"/>
              </a:rPr>
              <a:t>-Kai 82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5020 Salzburg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Tel.: +43 662 87 42 45 0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E-Mail: </a:t>
            </a:r>
            <a:r>
              <a:rPr lang="de-DE" sz="1600" dirty="0">
                <a:solidFill>
                  <a:srgbClr val="003366"/>
                </a:solidFill>
                <a:latin typeface="Tahoma"/>
                <a:hlinkClick r:id="rId4"/>
              </a:rPr>
              <a:t>office@syncon.at</a:t>
            </a:r>
            <a:endParaRPr lang="de-DE" sz="1600" dirty="0">
              <a:solidFill>
                <a:srgbClr val="003366"/>
              </a:solidFill>
              <a:latin typeface="Tahoma"/>
            </a:endParaRPr>
          </a:p>
        </p:txBody>
      </p:sp>
      <p:sp>
        <p:nvSpPr>
          <p:cNvPr id="17" name="Textfeld 16"/>
          <p:cNvSpPr txBox="1"/>
          <p:nvPr userDrawn="1"/>
        </p:nvSpPr>
        <p:spPr>
          <a:xfrm>
            <a:off x="0" y="3833191"/>
            <a:ext cx="26719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003366"/>
                </a:solidFill>
                <a:latin typeface="Tahoma"/>
              </a:rPr>
              <a:t>DEUTSCHLAND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Nördliche Auffahrtsallee 25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80638 München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Tel.: +49 89 159 166 33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E-Mail: </a:t>
            </a:r>
            <a:r>
              <a:rPr lang="de-DE" sz="1600" dirty="0">
                <a:solidFill>
                  <a:srgbClr val="003366"/>
                </a:solidFill>
                <a:latin typeface="Tahoma"/>
                <a:hlinkClick r:id="rId5"/>
              </a:rPr>
              <a:t>kontakt@syncon.de</a:t>
            </a:r>
            <a:endParaRPr lang="de-DE" sz="1600" dirty="0">
              <a:solidFill>
                <a:srgbClr val="003366"/>
              </a:solidFill>
              <a:latin typeface="Tahoma"/>
            </a:endParaRPr>
          </a:p>
        </p:txBody>
      </p:sp>
      <p:sp>
        <p:nvSpPr>
          <p:cNvPr id="19" name="Textfeld 18"/>
          <p:cNvSpPr txBox="1"/>
          <p:nvPr userDrawn="1"/>
        </p:nvSpPr>
        <p:spPr>
          <a:xfrm>
            <a:off x="5320148" y="3820549"/>
            <a:ext cx="26719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003366"/>
                </a:solidFill>
                <a:latin typeface="Tahoma"/>
              </a:rPr>
              <a:t>SCHWEIZ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Im </a:t>
            </a:r>
            <a:r>
              <a:rPr lang="de-DE" sz="1600" dirty="0" err="1">
                <a:solidFill>
                  <a:srgbClr val="003366"/>
                </a:solidFill>
                <a:latin typeface="Tahoma"/>
              </a:rPr>
              <a:t>Tiergärtli</a:t>
            </a:r>
            <a:r>
              <a:rPr lang="de-DE" sz="1600" dirty="0">
                <a:solidFill>
                  <a:srgbClr val="003366"/>
                </a:solidFill>
                <a:latin typeface="Tahoma"/>
              </a:rPr>
              <a:t> 36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8124 Maur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Tel.: +41 79 226 576 9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3366"/>
                </a:solidFill>
                <a:latin typeface="Tahoma"/>
              </a:rPr>
              <a:t>E-Mail: </a:t>
            </a:r>
            <a:r>
              <a:rPr lang="de-DE" sz="1600" dirty="0">
                <a:solidFill>
                  <a:srgbClr val="003366"/>
                </a:solidFill>
                <a:latin typeface="Tahoma"/>
                <a:hlinkClick r:id="rId4"/>
              </a:rPr>
              <a:t>office@syncon.ch</a:t>
            </a:r>
            <a:endParaRPr lang="de-DE" sz="1600" dirty="0">
              <a:solidFill>
                <a:srgbClr val="003366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4934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4313" y="1070818"/>
            <a:ext cx="8659812" cy="38749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313" y="2246586"/>
            <a:ext cx="8659812" cy="2414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96188" y="4957764"/>
            <a:ext cx="1522412" cy="15597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F60D08-EE1F-46AA-912E-EA67C19BAED4}" type="slidenum">
              <a:rPr lang="de-DE" altLang="de-DE">
                <a:latin typeface="Tahoma"/>
              </a:rPr>
              <a:pPr>
                <a:defRPr/>
              </a:pPr>
              <a:t>‹Nr.›</a:t>
            </a:fld>
            <a:endParaRPr lang="de-DE" altLang="de-DE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34535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96188" y="4957764"/>
            <a:ext cx="1522412" cy="15597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E75CF-CCA4-4397-A654-916EEF3BE10A}" type="slidenum">
              <a:rPr lang="de-DE" altLang="de-DE">
                <a:latin typeface="Tahoma"/>
              </a:rPr>
              <a:pPr>
                <a:defRPr/>
              </a:pPr>
              <a:t>‹Nr.›</a:t>
            </a:fld>
            <a:endParaRPr lang="de-DE" altLang="de-DE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48776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4313" y="1070818"/>
            <a:ext cx="8659812" cy="387494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14313" y="1266826"/>
            <a:ext cx="4252912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9625" y="1266826"/>
            <a:ext cx="42545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96188" y="4957764"/>
            <a:ext cx="1522412" cy="15597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2BD66-1334-4DD5-8A9C-EE82E51CAEBE}" type="slidenum">
              <a:rPr lang="de-DE" altLang="de-DE">
                <a:latin typeface="Tahoma"/>
              </a:rPr>
              <a:pPr>
                <a:defRPr/>
              </a:pPr>
              <a:t>‹Nr.›</a:t>
            </a:fld>
            <a:endParaRPr lang="de-DE" altLang="de-DE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8850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96188" y="4957764"/>
            <a:ext cx="1522412" cy="15597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93E80-4C54-4EAA-9265-FC17873F9E59}" type="slidenum">
              <a:rPr lang="de-DE" altLang="de-DE">
                <a:latin typeface="Tahoma"/>
              </a:rPr>
              <a:pPr>
                <a:defRPr/>
              </a:pPr>
              <a:t>‹Nr.›</a:t>
            </a:fld>
            <a:endParaRPr lang="de-DE" altLang="de-DE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472350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4313" y="1070818"/>
            <a:ext cx="8659812" cy="387494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96188" y="4957764"/>
            <a:ext cx="1522412" cy="15597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C7BDD-9D16-482D-B582-4916D18B8C20}" type="slidenum">
              <a:rPr lang="de-DE" altLang="de-DE">
                <a:latin typeface="Tahoma"/>
              </a:rPr>
              <a:pPr>
                <a:defRPr/>
              </a:pPr>
              <a:t>‹Nr.›</a:t>
            </a:fld>
            <a:endParaRPr lang="de-DE" altLang="de-DE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664052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96188" y="4957764"/>
            <a:ext cx="1522412" cy="15597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A07D8-1E5C-4F79-8E5B-16D34C352398}" type="slidenum">
              <a:rPr lang="de-DE" altLang="de-DE">
                <a:latin typeface="Tahoma"/>
              </a:rPr>
              <a:pPr>
                <a:defRPr/>
              </a:pPr>
              <a:t>‹Nr.›</a:t>
            </a:fld>
            <a:endParaRPr lang="de-DE" altLang="de-DE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76887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5.jp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blaugrau_leiste_oben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93390"/>
          </a:xfrm>
          <a:prstGeom prst="rect">
            <a:avLst/>
          </a:prstGeom>
        </p:spPr>
      </p:pic>
      <p:pic>
        <p:nvPicPr>
          <p:cNvPr id="5" name="Bild 4" descr="deckblatt_fussleiste_NEU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3139"/>
            <a:ext cx="9144000" cy="1600361"/>
          </a:xfrm>
          <a:prstGeom prst="rect">
            <a:avLst/>
          </a:prstGeom>
        </p:spPr>
      </p:pic>
      <p:pic>
        <p:nvPicPr>
          <p:cNvPr id="6" name="Grafik 10"/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84" y="4226130"/>
            <a:ext cx="847898" cy="82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99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blaugrau_leiste_unten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0110"/>
            <a:ext cx="9144000" cy="29339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 userDrawn="1"/>
        </p:nvSpPr>
        <p:spPr bwMode="auto">
          <a:xfrm>
            <a:off x="8100392" y="4946702"/>
            <a:ext cx="996968" cy="2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de-AT" altLang="de-DE" sz="900" b="0" dirty="0">
                <a:solidFill>
                  <a:schemeClr val="bg1">
                    <a:lumMod val="75000"/>
                  </a:schemeClr>
                </a:solidFill>
              </a:rPr>
              <a:t>© </a:t>
            </a:r>
            <a:r>
              <a:rPr lang="de-AT" altLang="de-DE" sz="900" b="0" dirty="0" err="1">
                <a:solidFill>
                  <a:schemeClr val="bg1">
                    <a:lumMod val="75000"/>
                  </a:schemeClr>
                </a:solidFill>
              </a:rPr>
              <a:t>Syncon</a:t>
            </a:r>
            <a:endParaRPr lang="de-AT" altLang="de-DE" sz="900" b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 userDrawn="1"/>
        </p:nvSpPr>
        <p:spPr bwMode="auto">
          <a:xfrm>
            <a:off x="107504" y="4941927"/>
            <a:ext cx="1584176" cy="2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de-AT" altLang="de-DE" sz="900" b="0" dirty="0" err="1">
                <a:solidFill>
                  <a:schemeClr val="bg1">
                    <a:lumMod val="75000"/>
                  </a:schemeClr>
                </a:solidFill>
              </a:rPr>
              <a:t>syncon-franchise.com</a:t>
            </a:r>
            <a:endParaRPr lang="de-AT" altLang="de-DE" sz="900" b="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Bild 13" descr="syncon_logo_oben_NEU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96886"/>
          </a:xfrm>
          <a:prstGeom prst="rect">
            <a:avLst/>
          </a:prstGeom>
        </p:spPr>
      </p:pic>
      <p:sp>
        <p:nvSpPr>
          <p:cNvPr id="16" name="Rectangle 4"/>
          <p:cNvSpPr>
            <a:spLocks noGrp="1" noChangeArrowheads="1"/>
          </p:cNvSpPr>
          <p:nvPr userDrawn="1"/>
        </p:nvSpPr>
        <p:spPr bwMode="auto">
          <a:xfrm>
            <a:off x="4399363" y="4973737"/>
            <a:ext cx="1522412" cy="2079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B40861E-1DC1-4E3C-8E69-B277CABA628F}" type="slidenum">
              <a:rPr lang="de-DE" altLang="de-DE" sz="600" kern="1200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‹Nr.›</a:t>
            </a:fld>
            <a:endParaRPr lang="de-DE" altLang="de-DE" sz="600" kern="120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Bild 3" descr="hintergrund2_1600x764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680"/>
            <a:ext cx="9144000" cy="43662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i="0">
          <a:solidFill>
            <a:srgbClr val="003366"/>
          </a:solidFill>
          <a:latin typeface="Tahoma"/>
          <a:ea typeface="+mj-ea"/>
          <a:cs typeface="Tahoma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Tahoma" pitchFamily="34" charset="0"/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31825" indent="-174625" algn="l" rtl="0" eaLnBrk="0" fontAlgn="base" hangingPunct="0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§"/>
        <a:defRPr sz="2200">
          <a:solidFill>
            <a:srgbClr val="333333"/>
          </a:solidFill>
          <a:latin typeface="+mn-lt"/>
        </a:defRPr>
      </a:lvl2pPr>
      <a:lvl3pPr marL="1076325" indent="-161925" algn="l" rtl="0" eaLnBrk="0" fontAlgn="base" hangingPunct="0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§"/>
        <a:defRPr>
          <a:solidFill>
            <a:srgbClr val="333333"/>
          </a:solidFill>
          <a:latin typeface="+mn-lt"/>
        </a:defRPr>
      </a:lvl3pPr>
      <a:lvl4pPr marL="1519238" indent="-147638" algn="l" rtl="0" eaLnBrk="0" fontAlgn="base" hangingPunct="0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§"/>
        <a:defRPr sz="1600">
          <a:solidFill>
            <a:srgbClr val="333333"/>
          </a:solidFill>
          <a:latin typeface="+mn-lt"/>
        </a:defRPr>
      </a:lvl4pPr>
      <a:lvl5pPr marL="1976438" indent="-147638" algn="l" rtl="0" eaLnBrk="0" fontAlgn="base" hangingPunct="0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§"/>
        <a:defRPr sz="1600">
          <a:solidFill>
            <a:srgbClr val="333333"/>
          </a:solidFill>
          <a:latin typeface="+mn-lt"/>
        </a:defRPr>
      </a:lvl5pPr>
      <a:lvl6pPr marL="2433638" indent="-147638" algn="l" rtl="0" fontAlgn="base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§"/>
        <a:defRPr sz="1600">
          <a:solidFill>
            <a:srgbClr val="333333"/>
          </a:solidFill>
          <a:latin typeface="+mn-lt"/>
        </a:defRPr>
      </a:lvl6pPr>
      <a:lvl7pPr marL="2890838" indent="-147638" algn="l" rtl="0" fontAlgn="base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§"/>
        <a:defRPr sz="1600">
          <a:solidFill>
            <a:srgbClr val="333333"/>
          </a:solidFill>
          <a:latin typeface="+mn-lt"/>
        </a:defRPr>
      </a:lvl7pPr>
      <a:lvl8pPr marL="3348038" indent="-147638" algn="l" rtl="0" fontAlgn="base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§"/>
        <a:defRPr sz="1600">
          <a:solidFill>
            <a:srgbClr val="333333"/>
          </a:solidFill>
          <a:latin typeface="+mn-lt"/>
        </a:defRPr>
      </a:lvl8pPr>
      <a:lvl9pPr marL="3805238" indent="-147638" algn="l" rtl="0" fontAlgn="base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§"/>
        <a:defRPr sz="1600">
          <a:solidFill>
            <a:srgbClr val="333333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facebook.com/synconfranchise" TargetMode="External"/><Relationship Id="rId7" Type="http://schemas.openxmlformats.org/officeDocument/2006/relationships/hyperlink" Target="xing.com/companies/synconconsultinggmbh-franchiseconsultant?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hyperlink" Target="https://www.linkedin.com/company/syncon-franchise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hyperlink" Target="https://www.youtube.com/user/SYNCONfranchis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8E055F29-CEEB-2A4C-A0A5-210339042DF7}"/>
              </a:ext>
            </a:extLst>
          </p:cNvPr>
          <p:cNvSpPr/>
          <p:nvPr/>
        </p:nvSpPr>
        <p:spPr bwMode="auto">
          <a:xfrm>
            <a:off x="7620" y="1490315"/>
            <a:ext cx="9144000" cy="108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/>
        </p:nvSpPr>
        <p:spPr bwMode="auto">
          <a:xfrm>
            <a:off x="-15240" y="1489490"/>
            <a:ext cx="9144000" cy="1077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dirty="0">
                <a:latin typeface="Tahoma"/>
                <a:cs typeface="Tahoma"/>
              </a:rPr>
              <a:t>Franchising</a:t>
            </a:r>
            <a:br>
              <a:rPr lang="de-AT" altLang="de-DE" b="0" dirty="0">
                <a:latin typeface="Tahoma"/>
                <a:cs typeface="Tahoma"/>
              </a:rPr>
            </a:br>
            <a:r>
              <a:rPr lang="de-AT" altLang="de-DE" sz="2400" b="0" dirty="0">
                <a:latin typeface="Tahoma"/>
                <a:cs typeface="Tahoma"/>
              </a:rPr>
              <a:t>Das liebe Geld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3B42B06-AFB6-5B4B-ABC4-51CC6ED5B75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12985" y="4159064"/>
            <a:ext cx="3489960" cy="43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200" b="0" dirty="0">
                <a:solidFill>
                  <a:schemeClr val="bg1">
                    <a:lumMod val="65000"/>
                  </a:schemeClr>
                </a:solidFill>
                <a:latin typeface="Tahoma"/>
                <a:cs typeface="Tahoma"/>
              </a:rPr>
              <a:t>Carina Dworak</a:t>
            </a:r>
          </a:p>
        </p:txBody>
      </p:sp>
    </p:spTree>
    <p:extLst>
      <p:ext uri="{BB962C8B-B14F-4D97-AF65-F5344CB8AC3E}">
        <p14:creationId xmlns:p14="http://schemas.microsoft.com/office/powerpoint/2010/main" val="280621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1. Die Franchise-Gebühren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441D669-EC29-B745-A922-A4863FB45B8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5769" y="1060991"/>
            <a:ext cx="7181855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400" b="0" dirty="0"/>
              <a:t>Weiterverrechnete Leistungen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2239945-8608-844B-BA08-00A524297B8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2753" y="2398649"/>
            <a:ext cx="7180648" cy="216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Handelsware 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Weiterbildung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Werbe- und Verkaufsförderungsmittel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betriebswirtschaftliche Beratungen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Buchhaltung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Lohnverrechnung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externe Dienstleister, wie z.B. Steuerberater.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7337B36-C469-DE46-A259-07D978B0EB10}"/>
              </a:ext>
            </a:extLst>
          </p:cNvPr>
          <p:cNvSpPr/>
          <p:nvPr/>
        </p:nvSpPr>
        <p:spPr bwMode="auto">
          <a:xfrm>
            <a:off x="1079085" y="1842181"/>
            <a:ext cx="7093448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F52833BE-2885-6A40-AC8A-79620C83FF8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8436" y="1844505"/>
            <a:ext cx="7084096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Bestimmte Leistungen der Franchise-Zentrale werden separat verrechnet:</a:t>
            </a:r>
            <a:endParaRPr lang="de-AT" altLang="de-DE" sz="1600" b="0" dirty="0"/>
          </a:p>
        </p:txBody>
      </p:sp>
    </p:spTree>
    <p:extLst>
      <p:ext uri="{BB962C8B-B14F-4D97-AF65-F5344CB8AC3E}">
        <p14:creationId xmlns:p14="http://schemas.microsoft.com/office/powerpoint/2010/main" val="415518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0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1. Die Franchise-Gebühren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441D669-EC29-B745-A922-A4863FB45B8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5769" y="1060991"/>
            <a:ext cx="7181855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400" b="0" dirty="0"/>
              <a:t>Die Verlängerungs-Gebühr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7337B36-C469-DE46-A259-07D978B0EB10}"/>
              </a:ext>
            </a:extLst>
          </p:cNvPr>
          <p:cNvSpPr/>
          <p:nvPr/>
        </p:nvSpPr>
        <p:spPr bwMode="auto">
          <a:xfrm>
            <a:off x="1079085" y="1842181"/>
            <a:ext cx="7093448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F52833BE-2885-6A40-AC8A-79620C83FF8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8436" y="1844505"/>
            <a:ext cx="7084096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• Bei neuem Franchise-Vertrag</a:t>
            </a:r>
            <a:endParaRPr lang="de-AT" altLang="de-DE" sz="1600" b="0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5AA48ED-5D89-AA4F-8EAF-2A26A9A7FD60}"/>
              </a:ext>
            </a:extLst>
          </p:cNvPr>
          <p:cNvSpPr/>
          <p:nvPr/>
        </p:nvSpPr>
        <p:spPr bwMode="auto">
          <a:xfrm>
            <a:off x="1079085" y="2430904"/>
            <a:ext cx="7093448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1146448-694E-634A-AA77-7B7545BAEAB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8436" y="2433228"/>
            <a:ext cx="7084096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• Bei (automatischer) Verlängerung des Franchise-Vertrages.</a:t>
            </a:r>
            <a:endParaRPr lang="de-AT" altLang="de-DE" sz="1600" b="0" dirty="0"/>
          </a:p>
        </p:txBody>
      </p:sp>
    </p:spTree>
    <p:extLst>
      <p:ext uri="{BB962C8B-B14F-4D97-AF65-F5344CB8AC3E}">
        <p14:creationId xmlns:p14="http://schemas.microsoft.com/office/powerpoint/2010/main" val="410738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0" grpId="0" animBg="1"/>
      <p:bldP spid="11" grpId="0"/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1. Die Franchise-Gebühren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441D669-EC29-B745-A922-A4863FB45B8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5769" y="1060991"/>
            <a:ext cx="7181855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400" b="0" dirty="0"/>
              <a:t>Die Master-Franchise-Gebühren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7337B36-C469-DE46-A259-07D978B0EB10}"/>
              </a:ext>
            </a:extLst>
          </p:cNvPr>
          <p:cNvSpPr/>
          <p:nvPr/>
        </p:nvSpPr>
        <p:spPr bwMode="auto">
          <a:xfrm>
            <a:off x="1079085" y="1842181"/>
            <a:ext cx="7093448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F52833BE-2885-6A40-AC8A-79620C83FF8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8436" y="1844505"/>
            <a:ext cx="7084096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• Einstiegsbeitrag für das Franchise-Konzept</a:t>
            </a:r>
            <a:endParaRPr lang="de-AT" altLang="de-DE" sz="1600" b="0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5AA48ED-5D89-AA4F-8EAF-2A26A9A7FD60}"/>
              </a:ext>
            </a:extLst>
          </p:cNvPr>
          <p:cNvSpPr/>
          <p:nvPr/>
        </p:nvSpPr>
        <p:spPr bwMode="auto">
          <a:xfrm>
            <a:off x="1079085" y="2430904"/>
            <a:ext cx="7093448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1146448-694E-634A-AA77-7B7545BAEAB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8436" y="2433228"/>
            <a:ext cx="7084096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• Länderbeitrag</a:t>
            </a:r>
            <a:endParaRPr lang="de-AT" altLang="de-DE" sz="1600" b="0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BD80AE1-D871-224D-B3FD-65BA3046FC64}"/>
              </a:ext>
            </a:extLst>
          </p:cNvPr>
          <p:cNvSpPr/>
          <p:nvPr/>
        </p:nvSpPr>
        <p:spPr bwMode="auto">
          <a:xfrm>
            <a:off x="1079085" y="3019627"/>
            <a:ext cx="7093448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FDEF6E16-485F-F549-9A66-7FFF95C330D0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8436" y="3021951"/>
            <a:ext cx="7084096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• Laufender Beitrag des Masters</a:t>
            </a:r>
            <a:endParaRPr lang="de-AT" altLang="de-DE" sz="1600" b="0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F1867CE-4A40-A740-81D2-BBDE8C555174}"/>
              </a:ext>
            </a:extLst>
          </p:cNvPr>
          <p:cNvSpPr/>
          <p:nvPr/>
        </p:nvSpPr>
        <p:spPr bwMode="auto">
          <a:xfrm>
            <a:off x="1079085" y="3608350"/>
            <a:ext cx="7093448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2C787085-4A7C-0048-AF7E-BC6C62F9500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8436" y="3610674"/>
            <a:ext cx="7084096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• Weiterverrechnete Leistungen.</a:t>
            </a:r>
            <a:endParaRPr lang="de-AT" altLang="de-DE" sz="1600" b="0" dirty="0"/>
          </a:p>
        </p:txBody>
      </p:sp>
    </p:spTree>
    <p:extLst>
      <p:ext uri="{BB962C8B-B14F-4D97-AF65-F5344CB8AC3E}">
        <p14:creationId xmlns:p14="http://schemas.microsoft.com/office/powerpoint/2010/main" val="258443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0" grpId="0" animBg="1"/>
      <p:bldP spid="11" grpId="0"/>
      <p:bldP spid="7" grpId="0" animBg="1"/>
      <p:bldP spid="8" grpId="0"/>
      <p:bldP spid="9" grpId="0" animBg="1"/>
      <p:bldP spid="12" grpId="0"/>
      <p:bldP spid="13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2. Das wirtschaftliche Modell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441D669-EC29-B745-A922-A4863FB45B8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5769" y="1060991"/>
            <a:ext cx="7181855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400" b="0" dirty="0"/>
              <a:t>für Franchise-Geber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F0BBC697-F5A8-B942-928C-77852CE9CCD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2753" y="2398650"/>
            <a:ext cx="3574195" cy="231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Investitionen 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Kosten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Erlöse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Anzahl der Franchise-Nehmer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Rentabilität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Finanzbedarf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Break-Even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ROI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BF3223C-C1C1-954C-AB6F-A95B0B5D5BA0}"/>
              </a:ext>
            </a:extLst>
          </p:cNvPr>
          <p:cNvSpPr/>
          <p:nvPr/>
        </p:nvSpPr>
        <p:spPr bwMode="auto">
          <a:xfrm>
            <a:off x="1079085" y="1842181"/>
            <a:ext cx="3467863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DCF4639E-8F1A-D54D-B4AA-6A27C08C71F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8436" y="1844505"/>
            <a:ext cx="3458512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Inhalte</a:t>
            </a:r>
            <a:endParaRPr lang="de-AT" altLang="de-DE" sz="1600" b="0" dirty="0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4D2C78D7-5E90-3D4E-B6A9-615A80B2C070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650264" y="2398650"/>
            <a:ext cx="3574195" cy="231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Vorlaufphase 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Entwicklungsphase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Pilotphase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Aufbauphase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200" b="0"/>
              <a:t>	- Kosten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200" b="0"/>
              <a:t>	- Erlöse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Kosten | Phasen-unabhängig.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AFD5B8BD-6FDF-BB4D-A0F8-4D8B4F8FB7C4}"/>
              </a:ext>
            </a:extLst>
          </p:cNvPr>
          <p:cNvSpPr/>
          <p:nvPr/>
        </p:nvSpPr>
        <p:spPr bwMode="auto">
          <a:xfrm>
            <a:off x="4756596" y="1842181"/>
            <a:ext cx="3467863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266C911-4023-CE44-AE97-4E89AA266CF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765947" y="1844505"/>
            <a:ext cx="3458512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Phasen</a:t>
            </a:r>
            <a:endParaRPr lang="de-AT" altLang="de-DE" sz="1600" b="0" dirty="0"/>
          </a:p>
        </p:txBody>
      </p:sp>
    </p:spTree>
    <p:extLst>
      <p:ext uri="{BB962C8B-B14F-4D97-AF65-F5344CB8AC3E}">
        <p14:creationId xmlns:p14="http://schemas.microsoft.com/office/powerpoint/2010/main" val="193746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16" grpId="0" animBg="1"/>
      <p:bldP spid="17" grpId="0"/>
      <p:bldP spid="19" grpId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3. Die Investitionskosten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2BED604-3F9E-054B-9E84-49603AB3E17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2752" y="1960026"/>
            <a:ext cx="7705083" cy="67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Durchschnittlich wurden 1,6 Mio. Euro (von 0,5 bis 4,5 Mio.) in Systementwicklung investiert 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Die befragten Franchise-Systeme existieren durchschnittlich seit 15 Jahren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20046CC-C79F-3544-808D-5E5A1ED53806}"/>
              </a:ext>
            </a:extLst>
          </p:cNvPr>
          <p:cNvSpPr/>
          <p:nvPr/>
        </p:nvSpPr>
        <p:spPr bwMode="auto">
          <a:xfrm>
            <a:off x="1079085" y="1447399"/>
            <a:ext cx="7093448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921E53A-F6B9-C548-93F1-C8F86CAC2F8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8436" y="1449723"/>
            <a:ext cx="7084096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Vertriebs-Franchising</a:t>
            </a:r>
            <a:endParaRPr lang="de-AT" altLang="de-DE" sz="1600" b="0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6170A90-70F8-D844-985B-A5AC1541610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2752" y="3288651"/>
            <a:ext cx="7705083" cy="67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Durchschnittlich wurden 1,2 Mio. Euro (von 0,15 bis 3,0 Mio.) in Systementwicklung investiert 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Die befragten Franchise-Systeme existieren durchschnittlich seit 12 Jahren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DD7D20D-45EE-B44B-94B4-B2614F73FA9C}"/>
              </a:ext>
            </a:extLst>
          </p:cNvPr>
          <p:cNvSpPr/>
          <p:nvPr/>
        </p:nvSpPr>
        <p:spPr bwMode="auto">
          <a:xfrm>
            <a:off x="1079085" y="2776024"/>
            <a:ext cx="7093448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9283923E-336F-AA45-A9B0-E2EC78D3123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8436" y="2778348"/>
            <a:ext cx="7084096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Dienstleistungs-Franchising</a:t>
            </a:r>
            <a:endParaRPr lang="de-AT" altLang="de-DE" sz="1600" b="0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78EDC60-488F-E34B-BCB6-FA2E5AFF87E4}"/>
              </a:ext>
            </a:extLst>
          </p:cNvPr>
          <p:cNvSpPr/>
          <p:nvPr/>
        </p:nvSpPr>
        <p:spPr bwMode="auto">
          <a:xfrm>
            <a:off x="1079085" y="4058794"/>
            <a:ext cx="7093448" cy="5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D4DBF4CC-1DAC-8849-AE52-8F010578221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8436" y="4061118"/>
            <a:ext cx="7084096" cy="51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600" b="0"/>
              <a:t>Wesentlich ist, dass es keinen Pauschalbetrag gibt!</a:t>
            </a:r>
            <a:endParaRPr lang="de-AT" altLang="de-DE" sz="1600" b="0" dirty="0"/>
          </a:p>
        </p:txBody>
      </p:sp>
    </p:spTree>
    <p:extLst>
      <p:ext uri="{BB962C8B-B14F-4D97-AF65-F5344CB8AC3E}">
        <p14:creationId xmlns:p14="http://schemas.microsoft.com/office/powerpoint/2010/main" val="390313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11" grpId="0" animBg="1"/>
      <p:bldP spid="12" grpId="0"/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4. Das wirtschaftliche Modell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441D669-EC29-B745-A922-A4863FB45B8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5769" y="1060991"/>
            <a:ext cx="7181855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400" b="0" dirty="0"/>
              <a:t>für Franchise-Nehmer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A573175-7E49-6644-BB97-04A5E650BACC}"/>
              </a:ext>
            </a:extLst>
          </p:cNvPr>
          <p:cNvSpPr/>
          <p:nvPr/>
        </p:nvSpPr>
        <p:spPr bwMode="auto">
          <a:xfrm>
            <a:off x="1001585" y="1857916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itel 2">
            <a:extLst>
              <a:ext uri="{FF2B5EF4-FFF2-40B4-BE49-F238E27FC236}">
                <a16:creationId xmlns:a16="http://schemas.microsoft.com/office/drawing/2014/main" id="{DBEAFE78-12E0-9547-92DC-0E1B6D692C12}"/>
              </a:ext>
            </a:extLst>
          </p:cNvPr>
          <p:cNvSpPr txBox="1">
            <a:spLocks/>
          </p:cNvSpPr>
          <p:nvPr/>
        </p:nvSpPr>
        <p:spPr>
          <a:xfrm>
            <a:off x="1001586" y="1857916"/>
            <a:ext cx="7156038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1800" b="0" kern="0" dirty="0"/>
              <a:t>Kosten der Franchise-Nehmer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046B9D8-FF8A-D74D-A856-CF808FBDE72F}"/>
              </a:ext>
            </a:extLst>
          </p:cNvPr>
          <p:cNvSpPr/>
          <p:nvPr/>
        </p:nvSpPr>
        <p:spPr bwMode="auto">
          <a:xfrm>
            <a:off x="1001585" y="2266109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F248B003-6C1A-8A43-AEB9-8674190E04E9}"/>
              </a:ext>
            </a:extLst>
          </p:cNvPr>
          <p:cNvSpPr txBox="1">
            <a:spLocks/>
          </p:cNvSpPr>
          <p:nvPr/>
        </p:nvSpPr>
        <p:spPr>
          <a:xfrm>
            <a:off x="1001586" y="2266109"/>
            <a:ext cx="7156038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1800" b="0" kern="0" dirty="0"/>
              <a:t>Umsätze/Erlöse der Franchise-Nehmer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774FD71-54B3-484A-9EB1-03B3CDD33E32}"/>
              </a:ext>
            </a:extLst>
          </p:cNvPr>
          <p:cNvSpPr/>
          <p:nvPr/>
        </p:nvSpPr>
        <p:spPr bwMode="auto">
          <a:xfrm>
            <a:off x="1001585" y="2674302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460BC075-164E-8C40-B4CF-3F381BEDC477}"/>
              </a:ext>
            </a:extLst>
          </p:cNvPr>
          <p:cNvSpPr txBox="1">
            <a:spLocks/>
          </p:cNvSpPr>
          <p:nvPr/>
        </p:nvSpPr>
        <p:spPr>
          <a:xfrm>
            <a:off x="1001586" y="2674302"/>
            <a:ext cx="7156038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1800" b="0" kern="0" dirty="0"/>
              <a:t>DB I/II/III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57327AF6-91DF-D04E-8434-C9EAB02578B5}"/>
              </a:ext>
            </a:extLst>
          </p:cNvPr>
          <p:cNvSpPr/>
          <p:nvPr/>
        </p:nvSpPr>
        <p:spPr bwMode="auto">
          <a:xfrm>
            <a:off x="1001585" y="3082495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Titel 2">
            <a:extLst>
              <a:ext uri="{FF2B5EF4-FFF2-40B4-BE49-F238E27FC236}">
                <a16:creationId xmlns:a16="http://schemas.microsoft.com/office/drawing/2014/main" id="{21B87804-D897-CF41-BF88-5FD6B5BE9684}"/>
              </a:ext>
            </a:extLst>
          </p:cNvPr>
          <p:cNvSpPr txBox="1">
            <a:spLocks/>
          </p:cNvSpPr>
          <p:nvPr/>
        </p:nvSpPr>
        <p:spPr>
          <a:xfrm>
            <a:off x="1001586" y="3082495"/>
            <a:ext cx="7156038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1800" b="0" kern="0" dirty="0"/>
              <a:t>Break even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C838E32D-05C5-3646-93D8-F86FFC91E2AA}"/>
              </a:ext>
            </a:extLst>
          </p:cNvPr>
          <p:cNvSpPr/>
          <p:nvPr/>
        </p:nvSpPr>
        <p:spPr bwMode="auto">
          <a:xfrm>
            <a:off x="1001585" y="3490688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Titel 2">
            <a:extLst>
              <a:ext uri="{FF2B5EF4-FFF2-40B4-BE49-F238E27FC236}">
                <a16:creationId xmlns:a16="http://schemas.microsoft.com/office/drawing/2014/main" id="{A8CA88ED-2130-EA4F-B794-752FA76095D7}"/>
              </a:ext>
            </a:extLst>
          </p:cNvPr>
          <p:cNvSpPr txBox="1">
            <a:spLocks/>
          </p:cNvSpPr>
          <p:nvPr/>
        </p:nvSpPr>
        <p:spPr>
          <a:xfrm>
            <a:off x="1001586" y="3490688"/>
            <a:ext cx="7156038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1800" b="0" kern="0" dirty="0"/>
              <a:t>ROI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063C9C74-B06B-A84D-89EF-107954476558}"/>
              </a:ext>
            </a:extLst>
          </p:cNvPr>
          <p:cNvSpPr/>
          <p:nvPr/>
        </p:nvSpPr>
        <p:spPr bwMode="auto">
          <a:xfrm>
            <a:off x="1001585" y="3898881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Titel 2">
            <a:extLst>
              <a:ext uri="{FF2B5EF4-FFF2-40B4-BE49-F238E27FC236}">
                <a16:creationId xmlns:a16="http://schemas.microsoft.com/office/drawing/2014/main" id="{E6F23C97-80BB-A749-9D4A-A84783BB9DE3}"/>
              </a:ext>
            </a:extLst>
          </p:cNvPr>
          <p:cNvSpPr txBox="1">
            <a:spLocks/>
          </p:cNvSpPr>
          <p:nvPr/>
        </p:nvSpPr>
        <p:spPr>
          <a:xfrm>
            <a:off x="1001586" y="3898881"/>
            <a:ext cx="7156038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1800" b="0" kern="0" dirty="0"/>
              <a:t>Finanzierungsbedarf zu Beginn und laufend.</a:t>
            </a:r>
          </a:p>
        </p:txBody>
      </p:sp>
    </p:spTree>
    <p:extLst>
      <p:ext uri="{BB962C8B-B14F-4D97-AF65-F5344CB8AC3E}">
        <p14:creationId xmlns:p14="http://schemas.microsoft.com/office/powerpoint/2010/main" val="141713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10" grpId="0" animBg="1"/>
      <p:bldP spid="11" grpId="0"/>
      <p:bldP spid="12" grpId="0" animBg="1"/>
      <p:bldP spid="13" grpId="0"/>
      <p:bldP spid="14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73D6B8-0B22-FC43-B759-3BDBC124A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3276" y="3413849"/>
            <a:ext cx="4269364" cy="302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3366"/>
              </a:buClr>
              <a:buSzPct val="90000"/>
            </a:pPr>
            <a:r>
              <a:rPr lang="de-DE" altLang="de-DE" sz="1200">
                <a:solidFill>
                  <a:schemeClr val="bg1">
                    <a:lumMod val="65000"/>
                  </a:schemeClr>
                </a:solidFill>
                <a:latin typeface="Tahoma" pitchFamily="34" charset="0"/>
              </a:rPr>
              <a:t>Aristoteles Onassis</a:t>
            </a:r>
            <a:endParaRPr lang="de-AT" altLang="de-DE" sz="1200" b="0" kern="1200">
              <a:solidFill>
                <a:schemeClr val="bg1">
                  <a:lumMod val="65000"/>
                </a:schemeClr>
              </a:solidFill>
              <a:latin typeface="Tahoma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3F49962-C403-C24C-AAE6-A2E4F43B3967}"/>
              </a:ext>
            </a:extLst>
          </p:cNvPr>
          <p:cNvSpPr/>
          <p:nvPr/>
        </p:nvSpPr>
        <p:spPr bwMode="auto">
          <a:xfrm>
            <a:off x="1064638" y="1957599"/>
            <a:ext cx="6895722" cy="1404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ED8B141-0871-9C40-A014-9D0A36322A9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97280" y="1963003"/>
            <a:ext cx="6863080" cy="139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de-AT" altLang="de-DE" sz="2800" b="0"/>
              <a:t>Dem Geld darf man nicht nachlaufen,</a:t>
            </a:r>
            <a:br>
              <a:rPr lang="de-AT" altLang="de-DE" sz="2800" b="0"/>
            </a:br>
            <a:r>
              <a:rPr lang="de-AT" altLang="de-DE" sz="2800" b="0"/>
              <a:t>man muss ihm entgegengehen.</a:t>
            </a:r>
            <a:endParaRPr lang="de-AT" altLang="de-DE" sz="2800" b="0" dirty="0"/>
          </a:p>
        </p:txBody>
      </p:sp>
    </p:spTree>
    <p:extLst>
      <p:ext uri="{BB962C8B-B14F-4D97-AF65-F5344CB8AC3E}">
        <p14:creationId xmlns:p14="http://schemas.microsoft.com/office/powerpoint/2010/main" val="98357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DE52D-1E36-4F2F-F063-55E8782A0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>
            <a:extLst>
              <a:ext uri="{FF2B5EF4-FFF2-40B4-BE49-F238E27FC236}">
                <a16:creationId xmlns:a16="http://schemas.microsoft.com/office/drawing/2014/main" id="{03DB55AA-1D98-3135-C87C-5D3CF7C4C95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524197" y="819868"/>
            <a:ext cx="8619803" cy="55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Empfehlungen</a:t>
            </a:r>
            <a:endParaRPr lang="de-AT" altLang="de-DE" sz="2800" b="0" dirty="0">
              <a:solidFill>
                <a:srgbClr val="C00000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F87C438-D19B-2789-7E1D-EA692C640BA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41300" y="1773757"/>
            <a:ext cx="3223564" cy="2295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1400" b="0" dirty="0"/>
              <a:t>Spezialseminar: </a:t>
            </a:r>
          </a:p>
          <a:p>
            <a:pPr eaLnBrk="1" hangingPunct="1"/>
            <a:endParaRPr lang="de-AT" altLang="de-DE" sz="1400" b="0" dirty="0"/>
          </a:p>
          <a:p>
            <a:pPr eaLnBrk="1" hangingPunct="1"/>
            <a:r>
              <a:rPr lang="de-AT" altLang="de-DE" sz="1400" dirty="0"/>
              <a:t>Boost </a:t>
            </a:r>
            <a:r>
              <a:rPr lang="de-AT" altLang="de-DE" sz="1400" dirty="0" err="1"/>
              <a:t>your</a:t>
            </a:r>
            <a:r>
              <a:rPr lang="de-AT" altLang="de-DE" sz="1400" dirty="0"/>
              <a:t> Franchise: </a:t>
            </a:r>
          </a:p>
          <a:p>
            <a:pPr eaLnBrk="1" hangingPunct="1"/>
            <a:r>
              <a:rPr lang="de-AT" altLang="de-DE" sz="1400" dirty="0"/>
              <a:t>Partner*innen zum Erfolg coachen</a:t>
            </a:r>
          </a:p>
          <a:p>
            <a:pPr eaLnBrk="1" hangingPunct="1"/>
            <a:endParaRPr lang="de-AT" altLang="de-DE" sz="1400" dirty="0"/>
          </a:p>
          <a:p>
            <a:pPr eaLnBrk="1" hangingPunct="1"/>
            <a:endParaRPr lang="de-AT" altLang="de-DE" sz="1400" b="0" dirty="0"/>
          </a:p>
          <a:p>
            <a:pPr eaLnBrk="1" hangingPunct="1"/>
            <a:r>
              <a:rPr lang="de-AT" altLang="de-DE" sz="1400" b="0" dirty="0"/>
              <a:t>12.10.2026 - 13.10.2026</a:t>
            </a:r>
          </a:p>
          <a:p>
            <a:pPr eaLnBrk="1" hangingPunct="1"/>
            <a:r>
              <a:rPr lang="de-AT" altLang="de-DE" sz="1400" b="0" dirty="0"/>
              <a:t>München</a:t>
            </a:r>
          </a:p>
          <a:p>
            <a:pPr eaLnBrk="1" hangingPunct="1"/>
            <a:endParaRPr lang="de-AT" altLang="de-DE" sz="1400" b="0" dirty="0"/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de-AT" altLang="de-DE" sz="1400" b="0" dirty="0"/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C6E2DAC9-A53C-4D7A-3A19-FE9D271DC11A}"/>
              </a:ext>
            </a:extLst>
          </p:cNvPr>
          <p:cNvSpPr/>
          <p:nvPr/>
        </p:nvSpPr>
        <p:spPr>
          <a:xfrm rot="16200000">
            <a:off x="8033000" y="5002310"/>
            <a:ext cx="89874" cy="143865"/>
          </a:xfrm>
          <a:prstGeom prst="downArrow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1350">
              <a:solidFill>
                <a:srgbClr val="002060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D89FFCA-195E-3037-2BAF-201A4172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904" y="1317355"/>
            <a:ext cx="3006277" cy="300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9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hintergrund1_1600x76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790"/>
            <a:ext cx="9144000" cy="436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89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AB676DD7-5C8B-8D4B-8B77-E9286D7A0640}"/>
              </a:ext>
            </a:extLst>
          </p:cNvPr>
          <p:cNvSpPr/>
          <p:nvPr/>
        </p:nvSpPr>
        <p:spPr bwMode="auto">
          <a:xfrm>
            <a:off x="0" y="1960073"/>
            <a:ext cx="9144000" cy="108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179512" y="2181042"/>
            <a:ext cx="8784976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marL="895350" indent="-895350" eaLnBrk="1" hangingPunct="1"/>
            <a:r>
              <a:rPr lang="de-AT" altLang="de-DE" sz="3600" dirty="0" err="1"/>
              <a:t>syncon-franchise.com</a:t>
            </a:r>
            <a:endParaRPr lang="de-AT" altLang="de-DE" sz="3600" dirty="0"/>
          </a:p>
        </p:txBody>
      </p:sp>
      <p:pic>
        <p:nvPicPr>
          <p:cNvPr id="3" name="Grafik 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475294"/>
            <a:ext cx="296889" cy="605655"/>
          </a:xfrm>
          <a:prstGeom prst="rect">
            <a:avLst/>
          </a:prstGeom>
        </p:spPr>
      </p:pic>
      <p:pic>
        <p:nvPicPr>
          <p:cNvPr id="4" name="Grafik 6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475294"/>
            <a:ext cx="572997" cy="605655"/>
          </a:xfrm>
          <a:prstGeom prst="rect">
            <a:avLst/>
          </a:prstGeom>
        </p:spPr>
      </p:pic>
      <p:pic>
        <p:nvPicPr>
          <p:cNvPr id="5" name="Grafik 7">
            <a:hlinkClick r:id="rId7" action="ppaction://hlinkfile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475294"/>
            <a:ext cx="572997" cy="605655"/>
          </a:xfrm>
          <a:prstGeom prst="rect">
            <a:avLst/>
          </a:prstGeom>
        </p:spPr>
      </p:pic>
      <p:pic>
        <p:nvPicPr>
          <p:cNvPr id="6" name="Grafik 8">
            <a:hlinkClick r:id="rId9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392" y="3475294"/>
            <a:ext cx="694722" cy="605655"/>
          </a:xfrm>
          <a:prstGeom prst="rect">
            <a:avLst/>
          </a:prstGeom>
        </p:spPr>
      </p:pic>
      <p:pic>
        <p:nvPicPr>
          <p:cNvPr id="7" name="Bild 6" descr="google_bewertung2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181" y="3529971"/>
            <a:ext cx="582040" cy="58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89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hintergrund1_1600x76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790"/>
            <a:ext cx="9144000" cy="4366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Der Inhalt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EC566B83-9E91-2D45-970B-BC8EB322BFFE}"/>
              </a:ext>
            </a:extLst>
          </p:cNvPr>
          <p:cNvSpPr/>
          <p:nvPr/>
        </p:nvSpPr>
        <p:spPr bwMode="auto">
          <a:xfrm>
            <a:off x="974580" y="1449723"/>
            <a:ext cx="7200000" cy="72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CD88B85D-9AA5-2747-B03E-E1BCDEE4B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21" y="1453595"/>
            <a:ext cx="7198377" cy="669486"/>
          </a:xfrm>
        </p:spPr>
        <p:txBody>
          <a:bodyPr anchor="ctr"/>
          <a:lstStyle/>
          <a:p>
            <a:pPr algn="l">
              <a:lnSpc>
                <a:spcPct val="120000"/>
              </a:lnSpc>
            </a:pPr>
            <a:r>
              <a:rPr lang="de-DE" sz="2000" dirty="0"/>
              <a:t>1. Die Franchise Gebühren</a:t>
            </a:r>
            <a:endParaRPr lang="de-DE" sz="2000" b="0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398C4A0-8EF9-7E43-85CB-497478F6CBE2}"/>
              </a:ext>
            </a:extLst>
          </p:cNvPr>
          <p:cNvSpPr/>
          <p:nvPr/>
        </p:nvSpPr>
        <p:spPr bwMode="auto">
          <a:xfrm>
            <a:off x="974580" y="2243990"/>
            <a:ext cx="7200000" cy="72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AA20FA6-1645-904D-B493-218E522CACA5}"/>
              </a:ext>
            </a:extLst>
          </p:cNvPr>
          <p:cNvSpPr txBox="1">
            <a:spLocks/>
          </p:cNvSpPr>
          <p:nvPr/>
        </p:nvSpPr>
        <p:spPr>
          <a:xfrm>
            <a:off x="971521" y="2247862"/>
            <a:ext cx="7198377" cy="669486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>
              <a:lnSpc>
                <a:spcPct val="120000"/>
              </a:lnSpc>
            </a:pPr>
            <a:r>
              <a:rPr lang="de-DE" sz="2000" kern="0" dirty="0"/>
              <a:t>2. Das Wirtschaftliche Modell für Franchise-Geber</a:t>
            </a:r>
            <a:endParaRPr lang="de-DE" sz="2000" b="0" kern="0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B2C4912-913E-024D-A11E-E655EA2A9D80}"/>
              </a:ext>
            </a:extLst>
          </p:cNvPr>
          <p:cNvSpPr/>
          <p:nvPr/>
        </p:nvSpPr>
        <p:spPr bwMode="auto">
          <a:xfrm>
            <a:off x="974580" y="3038257"/>
            <a:ext cx="7200000" cy="72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A73A1B01-1658-DA4B-91A4-3F201FA43163}"/>
              </a:ext>
            </a:extLst>
          </p:cNvPr>
          <p:cNvSpPr txBox="1">
            <a:spLocks/>
          </p:cNvSpPr>
          <p:nvPr/>
        </p:nvSpPr>
        <p:spPr>
          <a:xfrm>
            <a:off x="971521" y="3042129"/>
            <a:ext cx="7198377" cy="669486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>
              <a:lnSpc>
                <a:spcPct val="120000"/>
              </a:lnSpc>
            </a:pPr>
            <a:r>
              <a:rPr lang="de-DE" sz="2000" kern="0" dirty="0"/>
              <a:t>3. Die Investitionskosten</a:t>
            </a:r>
            <a:endParaRPr lang="de-DE" sz="2000" b="0" kern="0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D551E3A-2A21-A448-8614-7E0483D4DFBE}"/>
              </a:ext>
            </a:extLst>
          </p:cNvPr>
          <p:cNvSpPr/>
          <p:nvPr/>
        </p:nvSpPr>
        <p:spPr bwMode="auto">
          <a:xfrm>
            <a:off x="974580" y="3832524"/>
            <a:ext cx="7200000" cy="72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DF38545-D8D8-B041-B670-6F7A2B2A2726}"/>
              </a:ext>
            </a:extLst>
          </p:cNvPr>
          <p:cNvSpPr txBox="1">
            <a:spLocks/>
          </p:cNvSpPr>
          <p:nvPr/>
        </p:nvSpPr>
        <p:spPr>
          <a:xfrm>
            <a:off x="971521" y="3836396"/>
            <a:ext cx="7198377" cy="669486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>
              <a:lnSpc>
                <a:spcPct val="120000"/>
              </a:lnSpc>
            </a:pPr>
            <a:r>
              <a:rPr lang="de-DE" sz="2000" kern="0" dirty="0"/>
              <a:t>4. Das Wirtschaftliche Modell für Franchise-Nehmer.</a:t>
            </a:r>
            <a:endParaRPr lang="de-DE" sz="2000" b="0" kern="0" dirty="0"/>
          </a:p>
        </p:txBody>
      </p:sp>
    </p:spTree>
    <p:extLst>
      <p:ext uri="{BB962C8B-B14F-4D97-AF65-F5344CB8AC3E}">
        <p14:creationId xmlns:p14="http://schemas.microsoft.com/office/powerpoint/2010/main" val="403052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 animBg="1"/>
      <p:bldP spid="22" grpId="0"/>
      <p:bldP spid="8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1. Die Franchise-Gebühren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974CCC0E-9A34-A941-BBCA-67E3731EC7CC}"/>
              </a:ext>
            </a:extLst>
          </p:cNvPr>
          <p:cNvSpPr/>
          <p:nvPr/>
        </p:nvSpPr>
        <p:spPr bwMode="auto">
          <a:xfrm>
            <a:off x="1001585" y="1449723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32E12CC5-497B-2842-B92F-FD6EF555C405}"/>
              </a:ext>
            </a:extLst>
          </p:cNvPr>
          <p:cNvSpPr txBox="1">
            <a:spLocks/>
          </p:cNvSpPr>
          <p:nvPr/>
        </p:nvSpPr>
        <p:spPr>
          <a:xfrm>
            <a:off x="1001585" y="1449723"/>
            <a:ext cx="7168313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2000" b="0" kern="0" dirty="0"/>
              <a:t>Franchise-Einstiegs-Gebühr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822A162-B02C-874F-90AD-78BEAF3AA7BB}"/>
              </a:ext>
            </a:extLst>
          </p:cNvPr>
          <p:cNvSpPr/>
          <p:nvPr/>
        </p:nvSpPr>
        <p:spPr bwMode="auto">
          <a:xfrm>
            <a:off x="1001585" y="1886648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itel 2">
            <a:extLst>
              <a:ext uri="{FF2B5EF4-FFF2-40B4-BE49-F238E27FC236}">
                <a16:creationId xmlns:a16="http://schemas.microsoft.com/office/drawing/2014/main" id="{F47869B7-E10E-184F-8442-327137F179F0}"/>
              </a:ext>
            </a:extLst>
          </p:cNvPr>
          <p:cNvSpPr txBox="1">
            <a:spLocks/>
          </p:cNvSpPr>
          <p:nvPr/>
        </p:nvSpPr>
        <p:spPr>
          <a:xfrm>
            <a:off x="1001585" y="1886648"/>
            <a:ext cx="7168313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2000" b="0" kern="0" dirty="0"/>
              <a:t>Laufende Franchise-Gebühr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C1302591-CBD7-7346-AFE1-CA8E62DCCD53}"/>
              </a:ext>
            </a:extLst>
          </p:cNvPr>
          <p:cNvSpPr/>
          <p:nvPr/>
        </p:nvSpPr>
        <p:spPr bwMode="auto">
          <a:xfrm>
            <a:off x="1001585" y="2321965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Titel 2">
            <a:extLst>
              <a:ext uri="{FF2B5EF4-FFF2-40B4-BE49-F238E27FC236}">
                <a16:creationId xmlns:a16="http://schemas.microsoft.com/office/drawing/2014/main" id="{47CDEBCB-B6DC-1144-B818-C57FDD510668}"/>
              </a:ext>
            </a:extLst>
          </p:cNvPr>
          <p:cNvSpPr txBox="1">
            <a:spLocks/>
          </p:cNvSpPr>
          <p:nvPr/>
        </p:nvSpPr>
        <p:spPr>
          <a:xfrm>
            <a:off x="1001585" y="2321965"/>
            <a:ext cx="7168313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2000" b="0" kern="0" dirty="0"/>
              <a:t>Marketing-Beitrag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48637F44-FB6F-0E4B-82C2-E7AB58D625C9}"/>
              </a:ext>
            </a:extLst>
          </p:cNvPr>
          <p:cNvSpPr/>
          <p:nvPr/>
        </p:nvSpPr>
        <p:spPr bwMode="auto">
          <a:xfrm>
            <a:off x="1001585" y="3192599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Titel 2">
            <a:extLst>
              <a:ext uri="{FF2B5EF4-FFF2-40B4-BE49-F238E27FC236}">
                <a16:creationId xmlns:a16="http://schemas.microsoft.com/office/drawing/2014/main" id="{8BDB8123-FC13-AB4C-B305-573D0461D6E3}"/>
              </a:ext>
            </a:extLst>
          </p:cNvPr>
          <p:cNvSpPr txBox="1">
            <a:spLocks/>
          </p:cNvSpPr>
          <p:nvPr/>
        </p:nvSpPr>
        <p:spPr>
          <a:xfrm>
            <a:off x="1001585" y="3192599"/>
            <a:ext cx="7168313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2000" b="0" kern="0" dirty="0"/>
              <a:t>Weitere Gebühren / Beiträge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E85388B-CFD3-234F-B643-7BE5B8D4CD83}"/>
              </a:ext>
            </a:extLst>
          </p:cNvPr>
          <p:cNvSpPr/>
          <p:nvPr/>
        </p:nvSpPr>
        <p:spPr bwMode="auto">
          <a:xfrm>
            <a:off x="1001585" y="3627916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Titel 2">
            <a:extLst>
              <a:ext uri="{FF2B5EF4-FFF2-40B4-BE49-F238E27FC236}">
                <a16:creationId xmlns:a16="http://schemas.microsoft.com/office/drawing/2014/main" id="{5190DEAD-09C8-0D4B-80AB-B8D9E53B30F2}"/>
              </a:ext>
            </a:extLst>
          </p:cNvPr>
          <p:cNvSpPr txBox="1">
            <a:spLocks/>
          </p:cNvSpPr>
          <p:nvPr/>
        </p:nvSpPr>
        <p:spPr>
          <a:xfrm>
            <a:off x="1001585" y="3627916"/>
            <a:ext cx="7168313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2000" b="0" kern="0" dirty="0"/>
              <a:t>Verlängerungs-Gebühr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236AB8C0-2F5C-F546-80E4-6FB5F1EAEDEA}"/>
              </a:ext>
            </a:extLst>
          </p:cNvPr>
          <p:cNvSpPr/>
          <p:nvPr/>
        </p:nvSpPr>
        <p:spPr bwMode="auto">
          <a:xfrm>
            <a:off x="1001585" y="4063233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Titel 2">
            <a:extLst>
              <a:ext uri="{FF2B5EF4-FFF2-40B4-BE49-F238E27FC236}">
                <a16:creationId xmlns:a16="http://schemas.microsoft.com/office/drawing/2014/main" id="{F4C6E32D-06DD-DC43-ACD2-6F2FE048A856}"/>
              </a:ext>
            </a:extLst>
          </p:cNvPr>
          <p:cNvSpPr txBox="1">
            <a:spLocks/>
          </p:cNvSpPr>
          <p:nvPr/>
        </p:nvSpPr>
        <p:spPr>
          <a:xfrm>
            <a:off x="1001585" y="4063233"/>
            <a:ext cx="7168313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2000" b="0" kern="0" dirty="0"/>
              <a:t>Master-Franchise-Gebühr.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9315071D-739F-B947-A2EF-4025CF71D8F5}"/>
              </a:ext>
            </a:extLst>
          </p:cNvPr>
          <p:cNvSpPr/>
          <p:nvPr/>
        </p:nvSpPr>
        <p:spPr bwMode="auto">
          <a:xfrm>
            <a:off x="1001585" y="2757282"/>
            <a:ext cx="7168313" cy="36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itel 2">
            <a:extLst>
              <a:ext uri="{FF2B5EF4-FFF2-40B4-BE49-F238E27FC236}">
                <a16:creationId xmlns:a16="http://schemas.microsoft.com/office/drawing/2014/main" id="{E5166993-2F2B-684B-9E77-F38CEDAB3C6B}"/>
              </a:ext>
            </a:extLst>
          </p:cNvPr>
          <p:cNvSpPr txBox="1">
            <a:spLocks/>
          </p:cNvSpPr>
          <p:nvPr/>
        </p:nvSpPr>
        <p:spPr>
          <a:xfrm>
            <a:off x="1001585" y="2757282"/>
            <a:ext cx="7168313" cy="36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2000" b="0" kern="0" dirty="0"/>
              <a:t>IT-Gebühr</a:t>
            </a:r>
          </a:p>
        </p:txBody>
      </p:sp>
    </p:spTree>
    <p:extLst>
      <p:ext uri="{BB962C8B-B14F-4D97-AF65-F5344CB8AC3E}">
        <p14:creationId xmlns:p14="http://schemas.microsoft.com/office/powerpoint/2010/main" val="76035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3" grpId="0"/>
      <p:bldP spid="24" grpId="0" animBg="1"/>
      <p:bldP spid="25" grpId="0"/>
      <p:bldP spid="26" grpId="0" animBg="1"/>
      <p:bldP spid="27" grpId="0"/>
      <p:bldP spid="21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1. Die Franchise-Gebühren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974CCC0E-9A34-A941-BBCA-67E3731EC7CC}"/>
              </a:ext>
            </a:extLst>
          </p:cNvPr>
          <p:cNvSpPr/>
          <p:nvPr/>
        </p:nvSpPr>
        <p:spPr bwMode="auto">
          <a:xfrm>
            <a:off x="985279" y="1745737"/>
            <a:ext cx="7776000" cy="72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itel 2">
            <a:extLst>
              <a:ext uri="{FF2B5EF4-FFF2-40B4-BE49-F238E27FC236}">
                <a16:creationId xmlns:a16="http://schemas.microsoft.com/office/drawing/2014/main" id="{32E12CC5-497B-2842-B92F-FD6EF555C405}"/>
              </a:ext>
            </a:extLst>
          </p:cNvPr>
          <p:cNvSpPr txBox="1">
            <a:spLocks/>
          </p:cNvSpPr>
          <p:nvPr/>
        </p:nvSpPr>
        <p:spPr>
          <a:xfrm>
            <a:off x="985279" y="1745737"/>
            <a:ext cx="7776000" cy="720000"/>
          </a:xfrm>
          <a:prstGeom prst="rect">
            <a:avLst/>
          </a:prstGeom>
          <a:noFill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3366"/>
                </a:solidFill>
                <a:latin typeface="Tahoma"/>
                <a:ea typeface="+mj-ea"/>
                <a:cs typeface="Tahom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l" defTabSz="914400"/>
            <a:r>
              <a:rPr lang="de-DE" sz="1800" b="0" kern="0" dirty="0"/>
              <a:t>Die Franchise-Einstiegsgebühr ist eine Gegenleistung für den Einstieg </a:t>
            </a:r>
          </a:p>
          <a:p>
            <a:pPr algn="l" defTabSz="914400"/>
            <a:r>
              <a:rPr lang="de-DE" sz="1800" b="0" kern="0" dirty="0"/>
              <a:t>in ein erfolgreiches und erprobtes System, abhängig u.a. von ...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441D669-EC29-B745-A922-A4863FB45B8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5769" y="1060991"/>
            <a:ext cx="7181855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400" b="0" dirty="0"/>
              <a:t>Die Franchise-Einstiegsgebühr</a:t>
            </a:r>
          </a:p>
        </p:txBody>
      </p:sp>
      <p:sp>
        <p:nvSpPr>
          <p:cNvPr id="37" name="Rectangle 2">
            <a:extLst>
              <a:ext uri="{FF2B5EF4-FFF2-40B4-BE49-F238E27FC236}">
                <a16:creationId xmlns:a16="http://schemas.microsoft.com/office/drawing/2014/main" id="{061DCA77-056B-8C48-AD4D-7D4C98053A6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2753" y="2465737"/>
            <a:ext cx="7180648" cy="1778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der Stärke der Marke 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der Größe des Systems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der Einzigartigkeit des Konzeptes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dem dokumentierten Erfolg bzw. den Erfolgsaussichten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der Anzahl der Franchise-Nehmer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der Unterstützung der Franchise-Nehmer zu Beginn der Partnerschaft.</a:t>
            </a:r>
          </a:p>
        </p:txBody>
      </p:sp>
    </p:spTree>
    <p:extLst>
      <p:ext uri="{BB962C8B-B14F-4D97-AF65-F5344CB8AC3E}">
        <p14:creationId xmlns:p14="http://schemas.microsoft.com/office/powerpoint/2010/main" val="269492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1. Die Franchise-Gebühren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441D669-EC29-B745-A922-A4863FB45B8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5769" y="1060991"/>
            <a:ext cx="7181855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400" b="0" dirty="0"/>
              <a:t>Wohin fließt die Franchise-Einstiegs-Gebühr?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C7DC22BC-5995-0A4A-98A2-1AF6B1C29334}"/>
              </a:ext>
            </a:extLst>
          </p:cNvPr>
          <p:cNvSpPr/>
          <p:nvPr/>
        </p:nvSpPr>
        <p:spPr bwMode="auto">
          <a:xfrm>
            <a:off x="1064638" y="1925665"/>
            <a:ext cx="6895722" cy="234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39" name="Diagramm 38">
            <a:extLst>
              <a:ext uri="{FF2B5EF4-FFF2-40B4-BE49-F238E27FC236}">
                <a16:creationId xmlns:a16="http://schemas.microsoft.com/office/drawing/2014/main" id="{FBC76B20-4F62-AE45-8154-316C81C12E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3419337"/>
              </p:ext>
            </p:extLst>
          </p:nvPr>
        </p:nvGraphicFramePr>
        <p:xfrm>
          <a:off x="1798320" y="1900264"/>
          <a:ext cx="6096000" cy="240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Rectangle 2">
            <a:extLst>
              <a:ext uri="{FF2B5EF4-FFF2-40B4-BE49-F238E27FC236}">
                <a16:creationId xmlns:a16="http://schemas.microsoft.com/office/drawing/2014/main" id="{41080E33-EB4F-C84D-919D-B589C927D7D5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869113" y="4229900"/>
            <a:ext cx="3091247" cy="234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algn="r" eaLnBrk="1" hangingPunct="1"/>
            <a:r>
              <a:rPr lang="de-AT" altLang="de-DE" sz="600" b="0">
                <a:solidFill>
                  <a:schemeClr val="bg1">
                    <a:lumMod val="50000"/>
                  </a:schemeClr>
                </a:solidFill>
              </a:rPr>
              <a:t>Quelle: Studie des Betriebswirtschaftszentrum der Universität Wien</a:t>
            </a:r>
            <a:endParaRPr lang="de-AT" altLang="de-DE" sz="6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49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8" grpId="0" animBg="1"/>
      <p:bldGraphic spid="39" grpId="0">
        <p:bldAsOne/>
      </p:bldGraphic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00B2E3E-8047-324B-9C41-06587CA80D99}"/>
              </a:ext>
            </a:extLst>
          </p:cNvPr>
          <p:cNvSpPr/>
          <p:nvPr/>
        </p:nvSpPr>
        <p:spPr bwMode="auto">
          <a:xfrm>
            <a:off x="1064638" y="3675716"/>
            <a:ext cx="6912000" cy="936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1. Die Franchise-Gebühren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441D669-EC29-B745-A922-A4863FB45B8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5769" y="1060991"/>
            <a:ext cx="7181855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400" b="0" dirty="0"/>
              <a:t>Die laufende Franchise-Gebühr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3910988A-71E7-6E4E-AB7D-59A5FE27D42D}"/>
              </a:ext>
            </a:extLst>
          </p:cNvPr>
          <p:cNvSpPr/>
          <p:nvPr/>
        </p:nvSpPr>
        <p:spPr bwMode="auto">
          <a:xfrm>
            <a:off x="1064638" y="1779682"/>
            <a:ext cx="6912000" cy="1836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662CCFCE-36DF-7743-8F2A-5944674C525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64638" y="1766569"/>
            <a:ext cx="6912000" cy="184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ts val="1800"/>
              </a:lnSpc>
            </a:pPr>
            <a:r>
              <a:rPr lang="de-AT" altLang="de-DE" sz="1400" b="0"/>
              <a:t>Eine Gegenleistung für die laufende Unterstützung und </a:t>
            </a:r>
          </a:p>
          <a:p>
            <a:pPr eaLnBrk="1" hangingPunct="1"/>
            <a:r>
              <a:rPr lang="de-AT" altLang="de-DE" sz="1400" b="0"/>
              <a:t>Erbringung der Serviceleistungen aufgrund des Franchise-Paketes:</a:t>
            </a:r>
            <a:br>
              <a:rPr lang="de-AT" altLang="de-DE" sz="800" b="0"/>
            </a:br>
            <a:endParaRPr lang="de-AT" altLang="de-DE" sz="800"/>
          </a:p>
          <a:p>
            <a:pPr eaLnBrk="1" hangingPunct="1">
              <a:lnSpc>
                <a:spcPts val="1800"/>
              </a:lnSpc>
            </a:pPr>
            <a:r>
              <a:rPr lang="de-AT" altLang="de-DE" sz="1400"/>
              <a:t>a) Abhängig vom Umsatz</a:t>
            </a:r>
          </a:p>
          <a:p>
            <a:pPr eaLnBrk="1" hangingPunct="1">
              <a:lnSpc>
                <a:spcPts val="1600"/>
              </a:lnSpc>
            </a:pPr>
            <a:r>
              <a:rPr lang="de-AT" altLang="de-DE" sz="1200" b="0"/>
              <a:t>	Vertriebs-Franchising		2 -  6%	 	</a:t>
            </a:r>
          </a:p>
          <a:p>
            <a:pPr eaLnBrk="1" hangingPunct="1">
              <a:lnSpc>
                <a:spcPts val="1600"/>
              </a:lnSpc>
            </a:pPr>
            <a:r>
              <a:rPr lang="de-AT" altLang="de-DE" sz="1200" b="0"/>
              <a:t>	Dienstleistungs-Franchising	5 - 15%	</a:t>
            </a:r>
          </a:p>
          <a:p>
            <a:pPr eaLnBrk="1" hangingPunct="1">
              <a:lnSpc>
                <a:spcPts val="1600"/>
              </a:lnSpc>
            </a:pPr>
            <a:r>
              <a:rPr lang="de-AT" altLang="de-DE" sz="1200" b="0"/>
              <a:t>	Produktions-Franchising		1 – 3%</a:t>
            </a:r>
          </a:p>
          <a:p>
            <a:pPr eaLnBrk="1" hangingPunct="1"/>
            <a:endParaRPr lang="de-AT" altLang="de-DE" sz="800" b="0"/>
          </a:p>
          <a:p>
            <a:pPr eaLnBrk="1" hangingPunct="1"/>
            <a:r>
              <a:rPr lang="de-AT" altLang="de-DE" sz="1400"/>
              <a:t>b) Fixer Betrag</a:t>
            </a:r>
            <a:endParaRPr lang="de-AT" altLang="de-DE" sz="14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78280FF4-3500-2C47-8206-67FC5FDCE08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64638" y="3689164"/>
            <a:ext cx="6912000" cy="92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ts val="1800"/>
              </a:lnSpc>
            </a:pPr>
            <a:r>
              <a:rPr lang="de-AT" altLang="de-DE" sz="1400" dirty="0"/>
              <a:t>Durchschnittswert laut Statistik des ÖFV 2025:</a:t>
            </a:r>
          </a:p>
          <a:p>
            <a:pPr eaLnBrk="1" hangingPunct="1">
              <a:lnSpc>
                <a:spcPts val="1600"/>
              </a:lnSpc>
              <a:tabLst>
                <a:tab pos="439738" algn="l"/>
                <a:tab pos="2706688" algn="l"/>
                <a:tab pos="3556000" algn="r"/>
              </a:tabLst>
            </a:pPr>
            <a:r>
              <a:rPr lang="de-AT" altLang="de-DE" sz="1200" b="0" dirty="0"/>
              <a:t>	Investitionssumme	€	83.000,-	 	</a:t>
            </a:r>
          </a:p>
          <a:p>
            <a:pPr eaLnBrk="1" hangingPunct="1">
              <a:lnSpc>
                <a:spcPts val="1600"/>
              </a:lnSpc>
              <a:tabLst>
                <a:tab pos="439738" algn="l"/>
                <a:tab pos="2706688" algn="l"/>
                <a:tab pos="3556000" algn="r"/>
              </a:tabLst>
            </a:pPr>
            <a:r>
              <a:rPr lang="de-AT" altLang="de-DE" sz="1200" b="0" dirty="0"/>
              <a:t>	Einstiegsgebühr	€	22.600,-	</a:t>
            </a:r>
          </a:p>
          <a:p>
            <a:pPr eaLnBrk="1" hangingPunct="1">
              <a:lnSpc>
                <a:spcPts val="1600"/>
              </a:lnSpc>
              <a:tabLst>
                <a:tab pos="439738" algn="l"/>
                <a:tab pos="2706688" algn="l"/>
                <a:tab pos="3556000" algn="r"/>
              </a:tabLst>
            </a:pPr>
            <a:r>
              <a:rPr lang="de-AT" altLang="de-DE" sz="1200" b="0" dirty="0"/>
              <a:t>	laufende Gebühr	7,5 %</a:t>
            </a:r>
            <a:endParaRPr lang="de-AT" altLang="de-DE" sz="1400" dirty="0"/>
          </a:p>
        </p:txBody>
      </p:sp>
    </p:spTree>
    <p:extLst>
      <p:ext uri="{BB962C8B-B14F-4D97-AF65-F5344CB8AC3E}">
        <p14:creationId xmlns:p14="http://schemas.microsoft.com/office/powerpoint/2010/main" val="328314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  <p:bldP spid="18" grpId="0" animBg="1"/>
      <p:bldP spid="19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1. Die Franchise-Gebühren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441D669-EC29-B745-A922-A4863FB45B8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5769" y="1060991"/>
            <a:ext cx="7181855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400" b="0" dirty="0"/>
              <a:t>Der Marketingbeitrag / Werbepool / Salespool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9A0BA47-3310-E643-95E7-D49AD053188F}"/>
              </a:ext>
            </a:extLst>
          </p:cNvPr>
          <p:cNvSpPr/>
          <p:nvPr/>
        </p:nvSpPr>
        <p:spPr bwMode="auto">
          <a:xfrm>
            <a:off x="1064638" y="1803745"/>
            <a:ext cx="7178936" cy="648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9944BD4-10D9-2544-B1CB-C3C5715DE8A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61720" y="1819310"/>
            <a:ext cx="7241840" cy="61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tabLst>
                <a:tab pos="173038" algn="l"/>
              </a:tabLst>
            </a:pPr>
            <a:r>
              <a:rPr lang="de-AT" altLang="de-DE" sz="1400" b="0"/>
              <a:t>•	Dieser Pool finanziert die Entwicklung aller im System notwendigen Werbe-, Marketing- 	und Vertriebsmittel und Kosten, trägt zum Teil zum überregionalen Marketing bei</a:t>
            </a:r>
            <a:endParaRPr lang="de-AT" altLang="de-DE" sz="1400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2FBB549-977A-1B44-BC9E-67B53BF06A6A}"/>
              </a:ext>
            </a:extLst>
          </p:cNvPr>
          <p:cNvSpPr/>
          <p:nvPr/>
        </p:nvSpPr>
        <p:spPr bwMode="auto">
          <a:xfrm>
            <a:off x="1064638" y="2498463"/>
            <a:ext cx="7178936" cy="900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FBDCDEB0-5522-9E48-9549-B8D06ACA81C5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61720" y="2514027"/>
            <a:ext cx="7181854" cy="884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tabLst>
                <a:tab pos="173038" algn="l"/>
                <a:tab pos="354013" algn="l"/>
              </a:tabLst>
            </a:pPr>
            <a:r>
              <a:rPr lang="de-AT" altLang="de-DE" sz="1400" b="0"/>
              <a:t>•	Von allen Franchise-Nehmern wird ein gemeinsamer Pool eingerichtet:</a:t>
            </a:r>
          </a:p>
          <a:p>
            <a:pPr eaLnBrk="1" hangingPunct="1">
              <a:lnSpc>
                <a:spcPct val="120000"/>
              </a:lnSpc>
              <a:tabLst>
                <a:tab pos="173038" algn="l"/>
                <a:tab pos="354013" algn="l"/>
              </a:tabLst>
            </a:pPr>
            <a:r>
              <a:rPr lang="de-AT" altLang="de-DE" sz="1400" b="0"/>
              <a:t>		- Umsatzabhängig (1-3%)</a:t>
            </a:r>
          </a:p>
          <a:p>
            <a:pPr eaLnBrk="1" hangingPunct="1">
              <a:lnSpc>
                <a:spcPct val="120000"/>
              </a:lnSpc>
              <a:tabLst>
                <a:tab pos="173038" algn="l"/>
                <a:tab pos="354013" algn="l"/>
              </a:tabLst>
            </a:pPr>
            <a:r>
              <a:rPr lang="de-AT" altLang="de-DE" sz="1400" b="0"/>
              <a:t>		- Fixer Betrag</a:t>
            </a:r>
            <a:endParaRPr lang="de-AT" altLang="de-DE" sz="1400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6D99C8D-680E-2D4B-9103-669018B82F3F}"/>
              </a:ext>
            </a:extLst>
          </p:cNvPr>
          <p:cNvSpPr/>
          <p:nvPr/>
        </p:nvSpPr>
        <p:spPr bwMode="auto">
          <a:xfrm>
            <a:off x="1064638" y="3445179"/>
            <a:ext cx="7178936" cy="396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2403B7D7-EBC6-5849-9DD5-DB1F67B3FF90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61720" y="3460744"/>
            <a:ext cx="7241840" cy="358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tabLst>
                <a:tab pos="173038" algn="l"/>
              </a:tabLst>
            </a:pPr>
            <a:r>
              <a:rPr lang="de-AT" altLang="de-DE" sz="1400" b="0"/>
              <a:t>•	Meistens gesteuert über den Franchise-Beirat</a:t>
            </a:r>
            <a:endParaRPr lang="de-AT" altLang="de-DE" sz="1400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24081AB-A9DB-904A-9E70-263639D4B9F8}"/>
              </a:ext>
            </a:extLst>
          </p:cNvPr>
          <p:cNvSpPr/>
          <p:nvPr/>
        </p:nvSpPr>
        <p:spPr bwMode="auto">
          <a:xfrm>
            <a:off x="1064638" y="3887895"/>
            <a:ext cx="7178936" cy="396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2FD353BD-D72E-974F-ACA8-59CC746538E6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61720" y="3903460"/>
            <a:ext cx="7241840" cy="358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tabLst>
                <a:tab pos="173038" algn="l"/>
              </a:tabLst>
            </a:pPr>
            <a:r>
              <a:rPr lang="de-AT" altLang="de-DE" sz="1400" b="0"/>
              <a:t>•	Die zu deckenden Kosten sind im Franchise-Handbuch zu definieren.</a:t>
            </a:r>
            <a:endParaRPr lang="de-AT" altLang="de-DE" sz="1400" dirty="0"/>
          </a:p>
        </p:txBody>
      </p:sp>
    </p:spTree>
    <p:extLst>
      <p:ext uri="{BB962C8B-B14F-4D97-AF65-F5344CB8AC3E}">
        <p14:creationId xmlns:p14="http://schemas.microsoft.com/office/powerpoint/2010/main" val="418252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" grpId="0" animBg="1"/>
      <p:bldP spid="8" grpId="0"/>
      <p:bldP spid="11" grpId="0" animBg="1"/>
      <p:bldP spid="12" grpId="0"/>
      <p:bldP spid="13" grpId="0" animBg="1"/>
      <p:bldP spid="14" grpId="0"/>
      <p:bldP spid="15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/>
        </p:nvSpPr>
        <p:spPr bwMode="auto">
          <a:xfrm>
            <a:off x="524197" y="652798"/>
            <a:ext cx="7645701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800" dirty="0"/>
              <a:t>1. Die Franchise-Gebühren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441D669-EC29-B745-A922-A4863FB45B82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5769" y="1060991"/>
            <a:ext cx="7181855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AT" altLang="de-DE" sz="2400" b="0" dirty="0"/>
              <a:t>Die IT-Gebühr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9A0BA47-3310-E643-95E7-D49AD053188F}"/>
              </a:ext>
            </a:extLst>
          </p:cNvPr>
          <p:cNvSpPr/>
          <p:nvPr/>
        </p:nvSpPr>
        <p:spPr bwMode="auto">
          <a:xfrm>
            <a:off x="1064638" y="1803745"/>
            <a:ext cx="6943086" cy="64800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9944BD4-10D9-2544-B1CB-C3C5715DE8A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61720" y="1819310"/>
            <a:ext cx="6946004" cy="61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tabLst>
                <a:tab pos="173038" algn="l"/>
              </a:tabLst>
            </a:pPr>
            <a:r>
              <a:rPr lang="de-AT" altLang="de-DE" sz="1400" b="0"/>
              <a:t>Deckt die IT-Leistungen der Franchise-Zentrale für die entsprechende Unterstützung der Franchise-Partner:</a:t>
            </a:r>
            <a:endParaRPr lang="de-AT" altLang="de-DE" sz="1400" dirty="0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2A5F200-92FA-CF48-909C-410CCABBBD4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972753" y="2487550"/>
            <a:ext cx="7180648" cy="15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66"/>
                </a:solidFill>
                <a:latin typeface="Tahoma" pitchFamily="34" charset="0"/>
              </a:defRPr>
            </a:lvl9pPr>
          </a:lstStyle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Warenwirtschaftssystem 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Kassensystem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Social-Media Accounts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Domain- und Email-Adressen</a:t>
            </a:r>
          </a:p>
          <a:p>
            <a:pPr marL="177800" indent="-177800" eaLnBrk="1" hangingPunct="1">
              <a:lnSpc>
                <a:spcPct val="130000"/>
              </a:lnSpc>
            </a:pPr>
            <a:r>
              <a:rPr lang="de-AT" altLang="de-DE" sz="1400" b="0"/>
              <a:t>• Kollaborationstools (z.B. syncONE).</a:t>
            </a:r>
          </a:p>
        </p:txBody>
      </p:sp>
    </p:spTree>
    <p:extLst>
      <p:ext uri="{BB962C8B-B14F-4D97-AF65-F5344CB8AC3E}">
        <p14:creationId xmlns:p14="http://schemas.microsoft.com/office/powerpoint/2010/main" val="126244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gradFill rotWithShape="0">
                <a:gsLst>
                  <a:gs pos="0">
                    <a:schemeClr val="folHlink"/>
                  </a:gs>
                  <a:gs pos="50000">
                    <a:schemeClr val="bg1"/>
                  </a:gs>
                  <a:gs pos="100000">
                    <a:schemeClr val="folHlink"/>
                  </a:gs>
                </a:gsLst>
                <a:lin ang="5400000" scaled="1"/>
              </a:gradFill>
            </a14:hiddenFill>
          </a:ext>
          <a:ext uri="{91240B29-F687-4F45-9708-019B960494DF}">
            <a14:hiddenLine xmlns:a14="http://schemas.microsoft.com/office/drawing/2010/main"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gradFill rotWithShape="0">
                <a:gsLst>
                  <a:gs pos="0">
                    <a:schemeClr val="folHlink"/>
                  </a:gs>
                  <a:gs pos="50000">
                    <a:schemeClr val="bg1"/>
                  </a:gs>
                  <a:gs pos="100000">
                    <a:schemeClr val="folHlink"/>
                  </a:gs>
                </a:gsLst>
                <a:lin ang="5400000" scaled="1"/>
              </a:gradFill>
            </a14:hiddenFill>
          </a:ext>
          <a:ext uri="{91240B29-F687-4F45-9708-019B960494DF}">
            <a14:hiddenLine xmlns:a14="http://schemas.microsoft.com/office/drawing/2010/main"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632</Words>
  <Application>Microsoft Office PowerPoint</Application>
  <PresentationFormat>Bildschirmpräsentation (16:9)</PresentationFormat>
  <Paragraphs>160</Paragraphs>
  <Slides>19</Slides>
  <Notes>18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19</vt:i4>
      </vt:variant>
    </vt:vector>
  </HeadingPairs>
  <TitlesOfParts>
    <vt:vector size="26" baseType="lpstr">
      <vt:lpstr>Arial</vt:lpstr>
      <vt:lpstr>Calibri</vt:lpstr>
      <vt:lpstr>Tahoma</vt:lpstr>
      <vt:lpstr>Times New Roman</vt:lpstr>
      <vt:lpstr>Wingdings</vt:lpstr>
      <vt:lpstr>Office-Design</vt:lpstr>
      <vt:lpstr>Standarddesign</vt:lpstr>
      <vt:lpstr>PowerPoint-Präsentation</vt:lpstr>
      <vt:lpstr>PowerPoint-Präsentation</vt:lpstr>
      <vt:lpstr>1. Die Franchise Gebühren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Franz Brausam</dc:creator>
  <cp:lastModifiedBy>Carina Dworak</cp:lastModifiedBy>
  <cp:revision>498</cp:revision>
  <cp:lastPrinted>2020-04-02T00:57:37Z</cp:lastPrinted>
  <dcterms:created xsi:type="dcterms:W3CDTF">2019-09-19T08:06:17Z</dcterms:created>
  <dcterms:modified xsi:type="dcterms:W3CDTF">2026-05-05T05:56:31Z</dcterms:modified>
</cp:coreProperties>
</file>