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19"/>
  </p:notesMasterIdLst>
  <p:handoutMasterIdLst>
    <p:handoutMasterId r:id="rId20"/>
  </p:handoutMasterIdLst>
  <p:sldIdLst>
    <p:sldId id="284" r:id="rId3"/>
    <p:sldId id="259" r:id="rId4"/>
    <p:sldId id="289" r:id="rId5"/>
    <p:sldId id="288" r:id="rId6"/>
    <p:sldId id="354" r:id="rId7"/>
    <p:sldId id="348" r:id="rId8"/>
    <p:sldId id="352" r:id="rId9"/>
    <p:sldId id="358" r:id="rId10"/>
    <p:sldId id="367" r:id="rId11"/>
    <p:sldId id="373" r:id="rId12"/>
    <p:sldId id="374" r:id="rId13"/>
    <p:sldId id="353" r:id="rId14"/>
    <p:sldId id="375" r:id="rId15"/>
    <p:sldId id="377" r:id="rId16"/>
    <p:sldId id="378" r:id="rId17"/>
    <p:sldId id="300" r:id="rId18"/>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453"/>
    <a:srgbClr val="5296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2" autoAdjust="0"/>
    <p:restoredTop sz="94677" autoAdjust="0"/>
  </p:normalViewPr>
  <p:slideViewPr>
    <p:cSldViewPr snapToGrid="0" snapToObjects="1">
      <p:cViewPr varScale="1">
        <p:scale>
          <a:sx n="120" d="100"/>
          <a:sy n="120" d="100"/>
        </p:scale>
        <p:origin x="221" y="3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35A26C-9427-BD45-90D1-8C8C6DD1F08A}"/>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845FE08-B778-8A4F-B9F7-5A237B91A824}"/>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86830B34-D4CB-7344-B989-DE6B47E28ABE}" type="datetimeFigureOut">
              <a:t>25.04.2025</a:t>
            </a:fld>
            <a:endParaRPr lang="de-DE"/>
          </a:p>
        </p:txBody>
      </p:sp>
      <p:sp>
        <p:nvSpPr>
          <p:cNvPr id="4" name="Fußzeilenplatzhalter 3">
            <a:extLst>
              <a:ext uri="{FF2B5EF4-FFF2-40B4-BE49-F238E27FC236}">
                <a16:creationId xmlns:a16="http://schemas.microsoft.com/office/drawing/2014/main" id="{788CA85E-7179-0B43-A8B7-D25F5958456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EBB4751-8B8E-DC41-A3FC-2E277DF4594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EE17B4-6578-F040-AA3A-84FA1589EEBA}" type="slidenum">
              <a:t>‹Nr.›</a:t>
            </a:fld>
            <a:endParaRPr lang="de-DE"/>
          </a:p>
        </p:txBody>
      </p:sp>
    </p:spTree>
    <p:extLst>
      <p:ext uri="{BB962C8B-B14F-4D97-AF65-F5344CB8AC3E}">
        <p14:creationId xmlns:p14="http://schemas.microsoft.com/office/powerpoint/2010/main" val="2589588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ED195E-0536-9D4D-B996-7272F26D7932}" type="datetimeFigureOut">
              <a:rPr lang="de-DE" smtClean="0"/>
              <a:t>25.04.2025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187209-3DDC-F440-AFC9-0DC781DAE352}" type="slidenum">
              <a:rPr lang="de-DE" smtClean="0"/>
              <a:t>‹Nr.›</a:t>
            </a:fld>
            <a:endParaRPr lang="de-DE"/>
          </a:p>
        </p:txBody>
      </p:sp>
    </p:spTree>
    <p:extLst>
      <p:ext uri="{BB962C8B-B14F-4D97-AF65-F5344CB8AC3E}">
        <p14:creationId xmlns:p14="http://schemas.microsoft.com/office/powerpoint/2010/main" val="1259435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7649" y="4715153"/>
            <a:ext cx="6042378" cy="4466987"/>
          </a:xfrm>
        </p:spPr>
        <p:txBody>
          <a:body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5" name="Foliennummernplatzhalter 4">
            <a:extLst>
              <a:ext uri="{FF2B5EF4-FFF2-40B4-BE49-F238E27FC236}">
                <a16:creationId xmlns:a16="http://schemas.microsoft.com/office/drawing/2014/main" id="{CAC3EFF2-12EF-A448-8F63-97738C2AE225}"/>
              </a:ext>
            </a:extLst>
          </p:cNvPr>
          <p:cNvSpPr>
            <a:spLocks noGrp="1"/>
          </p:cNvSpPr>
          <p:nvPr>
            <p:ph type="sldNum" sz="quarter" idx="5"/>
          </p:nvPr>
        </p:nvSpPr>
        <p:spPr/>
        <p:txBody>
          <a:bodyPr/>
          <a:lstStyle/>
          <a:p>
            <a:fld id="{44187209-3DDC-F440-AFC9-0DC781DAE352}" type="slidenum">
              <a:rPr lang="de-DE" smtClean="0"/>
              <a:t>1</a:t>
            </a:fld>
            <a:endParaRPr lang="de-DE"/>
          </a:p>
        </p:txBody>
      </p:sp>
    </p:spTree>
    <p:extLst>
      <p:ext uri="{BB962C8B-B14F-4D97-AF65-F5344CB8AC3E}">
        <p14:creationId xmlns:p14="http://schemas.microsoft.com/office/powerpoint/2010/main" val="16465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BEB42-1CBA-1BAB-F2A9-BAC9B34C65F9}"/>
            </a:ext>
          </a:extLst>
        </p:cNvPr>
        <p:cNvGrpSpPr/>
        <p:nvPr/>
      </p:nvGrpSpPr>
      <p:grpSpPr>
        <a:xfrm>
          <a:off x="0" y="0"/>
          <a:ext cx="0" cy="0"/>
          <a:chOff x="0" y="0"/>
          <a:chExt cx="0" cy="0"/>
        </a:xfrm>
      </p:grpSpPr>
      <p:sp>
        <p:nvSpPr>
          <p:cNvPr id="7172" name="Rectangle 2">
            <a:extLst>
              <a:ext uri="{FF2B5EF4-FFF2-40B4-BE49-F238E27FC236}">
                <a16:creationId xmlns:a16="http://schemas.microsoft.com/office/drawing/2014/main" id="{84C5DB64-D80B-D611-7C5C-6DECC3CADCD3}"/>
              </a:ext>
            </a:extLst>
          </p:cNvPr>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9A1DCB99-C62F-65FE-2A84-5FFBDF617B89}"/>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3F88649C-FF1F-25AB-2325-A3E416B37F26}"/>
              </a:ext>
            </a:extLst>
          </p:cNvPr>
          <p:cNvSpPr>
            <a:spLocks noGrp="1"/>
          </p:cNvSpPr>
          <p:nvPr>
            <p:ph type="sldNum" sz="quarter" idx="5"/>
          </p:nvPr>
        </p:nvSpPr>
        <p:spPr/>
        <p:txBody>
          <a:bodyPr/>
          <a:lstStyle/>
          <a:p>
            <a:fld id="{44187209-3DDC-F440-AFC9-0DC781DAE352}" type="slidenum">
              <a:rPr lang="de-DE" smtClean="0"/>
              <a:t>10</a:t>
            </a:fld>
            <a:endParaRPr lang="de-DE"/>
          </a:p>
        </p:txBody>
      </p:sp>
    </p:spTree>
    <p:extLst>
      <p:ext uri="{BB962C8B-B14F-4D97-AF65-F5344CB8AC3E}">
        <p14:creationId xmlns:p14="http://schemas.microsoft.com/office/powerpoint/2010/main" val="411768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7DF2B-E5DB-A659-864A-F1F674843829}"/>
            </a:ext>
          </a:extLst>
        </p:cNvPr>
        <p:cNvGrpSpPr/>
        <p:nvPr/>
      </p:nvGrpSpPr>
      <p:grpSpPr>
        <a:xfrm>
          <a:off x="0" y="0"/>
          <a:ext cx="0" cy="0"/>
          <a:chOff x="0" y="0"/>
          <a:chExt cx="0" cy="0"/>
        </a:xfrm>
      </p:grpSpPr>
      <p:sp>
        <p:nvSpPr>
          <p:cNvPr id="7172" name="Rectangle 2">
            <a:extLst>
              <a:ext uri="{FF2B5EF4-FFF2-40B4-BE49-F238E27FC236}">
                <a16:creationId xmlns:a16="http://schemas.microsoft.com/office/drawing/2014/main" id="{25DB8AE7-E4A3-D740-8573-0449B20ADE3A}"/>
              </a:ext>
            </a:extLst>
          </p:cNvPr>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CD8A5FED-E624-59D4-D81F-FFFEA50D8728}"/>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20B11E0B-C681-B114-B8C5-DB0830C6A327}"/>
              </a:ext>
            </a:extLst>
          </p:cNvPr>
          <p:cNvSpPr>
            <a:spLocks noGrp="1"/>
          </p:cNvSpPr>
          <p:nvPr>
            <p:ph type="sldNum" sz="quarter" idx="5"/>
          </p:nvPr>
        </p:nvSpPr>
        <p:spPr/>
        <p:txBody>
          <a:bodyPr/>
          <a:lstStyle/>
          <a:p>
            <a:fld id="{44187209-3DDC-F440-AFC9-0DC781DAE352}" type="slidenum">
              <a:rPr lang="de-DE" smtClean="0"/>
              <a:t>11</a:t>
            </a:fld>
            <a:endParaRPr lang="de-DE"/>
          </a:p>
        </p:txBody>
      </p:sp>
    </p:spTree>
    <p:extLst>
      <p:ext uri="{BB962C8B-B14F-4D97-AF65-F5344CB8AC3E}">
        <p14:creationId xmlns:p14="http://schemas.microsoft.com/office/powerpoint/2010/main" val="123389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12</a:t>
            </a:fld>
            <a:endParaRPr lang="de-DE"/>
          </a:p>
        </p:txBody>
      </p:sp>
    </p:spTree>
    <p:extLst>
      <p:ext uri="{BB962C8B-B14F-4D97-AF65-F5344CB8AC3E}">
        <p14:creationId xmlns:p14="http://schemas.microsoft.com/office/powerpoint/2010/main" val="73688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31E4-9DFC-D679-A95E-84272DB14EE0}"/>
            </a:ext>
          </a:extLst>
        </p:cNvPr>
        <p:cNvGrpSpPr/>
        <p:nvPr/>
      </p:nvGrpSpPr>
      <p:grpSpPr>
        <a:xfrm>
          <a:off x="0" y="0"/>
          <a:ext cx="0" cy="0"/>
          <a:chOff x="0" y="0"/>
          <a:chExt cx="0" cy="0"/>
        </a:xfrm>
      </p:grpSpPr>
      <p:sp>
        <p:nvSpPr>
          <p:cNvPr id="7172" name="Rectangle 2">
            <a:extLst>
              <a:ext uri="{FF2B5EF4-FFF2-40B4-BE49-F238E27FC236}">
                <a16:creationId xmlns:a16="http://schemas.microsoft.com/office/drawing/2014/main" id="{E7AB3C67-187F-A8DF-928D-DB07A39F7AF3}"/>
              </a:ext>
            </a:extLst>
          </p:cNvPr>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32A3670A-EC3A-0FD6-F25D-95B5202BC5D8}"/>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E8713D67-1496-39D6-85DB-8D522E64700F}"/>
              </a:ext>
            </a:extLst>
          </p:cNvPr>
          <p:cNvSpPr>
            <a:spLocks noGrp="1"/>
          </p:cNvSpPr>
          <p:nvPr>
            <p:ph type="sldNum" sz="quarter" idx="5"/>
          </p:nvPr>
        </p:nvSpPr>
        <p:spPr/>
        <p:txBody>
          <a:bodyPr/>
          <a:lstStyle/>
          <a:p>
            <a:fld id="{44187209-3DDC-F440-AFC9-0DC781DAE352}" type="slidenum">
              <a:rPr lang="de-DE" smtClean="0"/>
              <a:t>13</a:t>
            </a:fld>
            <a:endParaRPr lang="de-DE"/>
          </a:p>
        </p:txBody>
      </p:sp>
    </p:spTree>
    <p:extLst>
      <p:ext uri="{BB962C8B-B14F-4D97-AF65-F5344CB8AC3E}">
        <p14:creationId xmlns:p14="http://schemas.microsoft.com/office/powerpoint/2010/main" val="350845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F591-C3F1-8E1C-BCD3-CCA430857F37}"/>
            </a:ext>
          </a:extLst>
        </p:cNvPr>
        <p:cNvGrpSpPr/>
        <p:nvPr/>
      </p:nvGrpSpPr>
      <p:grpSpPr>
        <a:xfrm>
          <a:off x="0" y="0"/>
          <a:ext cx="0" cy="0"/>
          <a:chOff x="0" y="0"/>
          <a:chExt cx="0" cy="0"/>
        </a:xfrm>
      </p:grpSpPr>
      <p:sp>
        <p:nvSpPr>
          <p:cNvPr id="7172" name="Rectangle 2">
            <a:extLst>
              <a:ext uri="{FF2B5EF4-FFF2-40B4-BE49-F238E27FC236}">
                <a16:creationId xmlns:a16="http://schemas.microsoft.com/office/drawing/2014/main" id="{6641A95E-BED4-2DAA-B4FC-84F33EFB650C}"/>
              </a:ext>
            </a:extLst>
          </p:cNvPr>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02CA3969-0140-17DE-737D-A14C37CA552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EFFE070E-0C6C-DB9D-3AC4-3C63003C407C}"/>
              </a:ext>
            </a:extLst>
          </p:cNvPr>
          <p:cNvSpPr>
            <a:spLocks noGrp="1"/>
          </p:cNvSpPr>
          <p:nvPr>
            <p:ph type="sldNum" sz="quarter" idx="5"/>
          </p:nvPr>
        </p:nvSpPr>
        <p:spPr/>
        <p:txBody>
          <a:bodyPr/>
          <a:lstStyle/>
          <a:p>
            <a:fld id="{44187209-3DDC-F440-AFC9-0DC781DAE352}" type="slidenum">
              <a:rPr lang="de-DE" smtClean="0"/>
              <a:t>14</a:t>
            </a:fld>
            <a:endParaRPr lang="de-DE"/>
          </a:p>
        </p:txBody>
      </p:sp>
    </p:spTree>
    <p:extLst>
      <p:ext uri="{BB962C8B-B14F-4D97-AF65-F5344CB8AC3E}">
        <p14:creationId xmlns:p14="http://schemas.microsoft.com/office/powerpoint/2010/main" val="374078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FD1B4-A6F4-4C2C-89AF-250EBF01E4FF}"/>
            </a:ext>
          </a:extLst>
        </p:cNvPr>
        <p:cNvGrpSpPr/>
        <p:nvPr/>
      </p:nvGrpSpPr>
      <p:grpSpPr>
        <a:xfrm>
          <a:off x="0" y="0"/>
          <a:ext cx="0" cy="0"/>
          <a:chOff x="0" y="0"/>
          <a:chExt cx="0" cy="0"/>
        </a:xfrm>
      </p:grpSpPr>
      <p:sp>
        <p:nvSpPr>
          <p:cNvPr id="7172" name="Rectangle 2">
            <a:extLst>
              <a:ext uri="{FF2B5EF4-FFF2-40B4-BE49-F238E27FC236}">
                <a16:creationId xmlns:a16="http://schemas.microsoft.com/office/drawing/2014/main" id="{59AF5616-14D7-AF32-1E8C-5E70CBE68305}"/>
              </a:ext>
            </a:extLst>
          </p:cNvPr>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EA7970C-3A10-FF63-B247-5517C51998EA}"/>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CCCB46D5-CACA-27F5-E00F-F4980B26C554}"/>
              </a:ext>
            </a:extLst>
          </p:cNvPr>
          <p:cNvSpPr>
            <a:spLocks noGrp="1"/>
          </p:cNvSpPr>
          <p:nvPr>
            <p:ph type="sldNum" sz="quarter" idx="5"/>
          </p:nvPr>
        </p:nvSpPr>
        <p:spPr/>
        <p:txBody>
          <a:bodyPr/>
          <a:lstStyle/>
          <a:p>
            <a:fld id="{44187209-3DDC-F440-AFC9-0DC781DAE352}" type="slidenum">
              <a:rPr lang="de-DE" smtClean="0"/>
              <a:t>15</a:t>
            </a:fld>
            <a:endParaRPr lang="de-DE"/>
          </a:p>
        </p:txBody>
      </p:sp>
    </p:spTree>
    <p:extLst>
      <p:ext uri="{BB962C8B-B14F-4D97-AF65-F5344CB8AC3E}">
        <p14:creationId xmlns:p14="http://schemas.microsoft.com/office/powerpoint/2010/main" val="364579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B58DF691-8F15-9048-9298-5F6091424B36}"/>
              </a:ext>
            </a:extLst>
          </p:cNvPr>
          <p:cNvSpPr txBox="1">
            <a:spLocks/>
          </p:cNvSpPr>
          <p:nvPr/>
        </p:nvSpPr>
        <p:spPr>
          <a:xfrm>
            <a:off x="390784"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44A0FB6B-E4E1-7448-A024-8B15485B2B8C}"/>
              </a:ext>
            </a:extLst>
          </p:cNvPr>
          <p:cNvSpPr>
            <a:spLocks noGrp="1"/>
          </p:cNvSpPr>
          <p:nvPr>
            <p:ph type="sldNum" sz="quarter" idx="5"/>
          </p:nvPr>
        </p:nvSpPr>
        <p:spPr/>
        <p:txBody>
          <a:bodyPr/>
          <a:lstStyle/>
          <a:p>
            <a:fld id="{44187209-3DDC-F440-AFC9-0DC781DAE352}" type="slidenum">
              <a:rPr lang="de-DE" smtClean="0"/>
              <a:t>16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DD5666DD-ACAA-D64E-8E87-FDC2EA2650C9}"/>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495DD3F0-BC86-824F-A80C-EBCBFCD868BE}"/>
              </a:ext>
            </a:extLst>
          </p:cNvPr>
          <p:cNvSpPr>
            <a:spLocks noGrp="1"/>
          </p:cNvSpPr>
          <p:nvPr>
            <p:ph type="sldNum" sz="quarter" idx="5"/>
          </p:nvPr>
        </p:nvSpPr>
        <p:spPr/>
        <p:txBody>
          <a:bodyPr/>
          <a:lstStyle/>
          <a:p>
            <a:fld id="{44187209-3DDC-F440-AFC9-0DC781DAE352}" type="slidenum">
              <a:rPr lang="de-DE" smtClean="0"/>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C5E57F80-EF9E-764A-B7BC-C53C0FE0A22B}"/>
              </a:ext>
            </a:extLst>
          </p:cNvPr>
          <p:cNvSpPr txBox="1">
            <a:spLocks/>
          </p:cNvSpPr>
          <p:nvPr/>
        </p:nvSpPr>
        <p:spPr>
          <a:xfrm>
            <a:off x="390784"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E35F0783-7ED2-F54F-A9FC-7B886F03F55C}"/>
              </a:ext>
            </a:extLst>
          </p:cNvPr>
          <p:cNvSpPr>
            <a:spLocks noGrp="1"/>
          </p:cNvSpPr>
          <p:nvPr>
            <p:ph type="sldNum" sz="quarter" idx="5"/>
          </p:nvPr>
        </p:nvSpPr>
        <p:spPr/>
        <p:txBody>
          <a:bodyPr/>
          <a:lstStyle/>
          <a:p>
            <a:fld id="{44187209-3DDC-F440-AFC9-0DC781DAE352}" type="slidenum">
              <a:rPr lang="de-DE" smtClean="0"/>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5</a:t>
            </a:fld>
            <a:endParaRPr lang="de-DE"/>
          </a:p>
        </p:txBody>
      </p:sp>
    </p:spTree>
    <p:extLst>
      <p:ext uri="{BB962C8B-B14F-4D97-AF65-F5344CB8AC3E}">
        <p14:creationId xmlns:p14="http://schemas.microsoft.com/office/powerpoint/2010/main" val="300007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6</a:t>
            </a:fld>
            <a:endParaRPr lang="de-DE"/>
          </a:p>
        </p:txBody>
      </p:sp>
    </p:spTree>
    <p:extLst>
      <p:ext uri="{BB962C8B-B14F-4D97-AF65-F5344CB8AC3E}">
        <p14:creationId xmlns:p14="http://schemas.microsoft.com/office/powerpoint/2010/main" val="123047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7</a:t>
            </a:fld>
            <a:endParaRPr lang="de-DE"/>
          </a:p>
        </p:txBody>
      </p:sp>
    </p:spTree>
    <p:extLst>
      <p:ext uri="{BB962C8B-B14F-4D97-AF65-F5344CB8AC3E}">
        <p14:creationId xmlns:p14="http://schemas.microsoft.com/office/powerpoint/2010/main" val="371224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8</a:t>
            </a:fld>
            <a:endParaRPr lang="de-DE"/>
          </a:p>
        </p:txBody>
      </p:sp>
      <p:sp>
        <p:nvSpPr>
          <p:cNvPr id="3" name="Notizenplatzhalter 2">
            <a:extLst>
              <a:ext uri="{FF2B5EF4-FFF2-40B4-BE49-F238E27FC236}">
                <a16:creationId xmlns:a16="http://schemas.microsoft.com/office/drawing/2014/main" id="{C5E639D7-7202-1144-8002-1433394315EB}"/>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51111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Rot="1" noChangeAspect="1" noChangeArrowheads="1" noTextEdit="1"/>
          </p:cNvSpPr>
          <p:nvPr>
            <p:ph type="sldImg"/>
          </p:nvPr>
        </p:nvSpPr>
        <p:spPr>
          <a:xfrm>
            <a:off x="90488" y="744538"/>
            <a:ext cx="6616700" cy="3722687"/>
          </a:xfrm>
          <a:ln/>
        </p:spPr>
      </p:sp>
      <p:sp>
        <p:nvSpPr>
          <p:cNvPr id="6" name="Notizenplatzhalter 2">
            <a:extLst>
              <a:ext uri="{FF2B5EF4-FFF2-40B4-BE49-F238E27FC236}">
                <a16:creationId xmlns:a16="http://schemas.microsoft.com/office/drawing/2014/main" id="{FD577DAA-FD43-0F49-AC9A-67742DB09A87}"/>
              </a:ext>
            </a:extLst>
          </p:cNvPr>
          <p:cNvSpPr txBox="1">
            <a:spLocks/>
          </p:cNvSpPr>
          <p:nvPr/>
        </p:nvSpPr>
        <p:spPr>
          <a:xfrm>
            <a:off x="377649" y="4715153"/>
            <a:ext cx="6042378"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endParaRPr lang="de-DE">
              <a:solidFill>
                <a:schemeClr val="bg1">
                  <a:lumMod val="50000"/>
                </a:schemeClr>
              </a:solidFill>
            </a:endParaRP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a:p>
            <a:endParaRPr lang="de-DE">
              <a:solidFill>
                <a:schemeClr val="bg1">
                  <a:lumMod val="50000"/>
                </a:schemeClr>
              </a:solidFill>
            </a:endParaRPr>
          </a:p>
          <a:p>
            <a:r>
              <a:rPr lang="de-DE">
                <a:solidFill>
                  <a:schemeClr val="bg1">
                    <a:lumMod val="50000"/>
                  </a:schemeClr>
                </a:solidFill>
              </a:rPr>
              <a:t>_____________________________________________________________________________</a:t>
            </a:r>
          </a:p>
        </p:txBody>
      </p:sp>
      <p:sp>
        <p:nvSpPr>
          <p:cNvPr id="2" name="Foliennummernplatzhalter 1">
            <a:extLst>
              <a:ext uri="{FF2B5EF4-FFF2-40B4-BE49-F238E27FC236}">
                <a16:creationId xmlns:a16="http://schemas.microsoft.com/office/drawing/2014/main" id="{F34972B0-8210-BE45-BE88-491EC702BC11}"/>
              </a:ext>
            </a:extLst>
          </p:cNvPr>
          <p:cNvSpPr>
            <a:spLocks noGrp="1"/>
          </p:cNvSpPr>
          <p:nvPr>
            <p:ph type="sldNum" sz="quarter" idx="5"/>
          </p:nvPr>
        </p:nvSpPr>
        <p:spPr/>
        <p:txBody>
          <a:bodyPr/>
          <a:lstStyle/>
          <a:p>
            <a:fld id="{44187209-3DDC-F440-AFC9-0DC781DAE352}" type="slidenum">
              <a:rPr lang="de-DE" smtClean="0"/>
              <a:t>9</a:t>
            </a:fld>
            <a:endParaRPr lang="de-DE"/>
          </a:p>
        </p:txBody>
      </p:sp>
      <p:sp>
        <p:nvSpPr>
          <p:cNvPr id="3" name="Notizenplatzhalter 2">
            <a:extLst>
              <a:ext uri="{FF2B5EF4-FFF2-40B4-BE49-F238E27FC236}">
                <a16:creationId xmlns:a16="http://schemas.microsoft.com/office/drawing/2014/main" id="{C5E639D7-7202-1144-8002-1433394315EB}"/>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39711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1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052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blaugrau_leiste_obe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93390"/>
          </a:xfrm>
          <a:prstGeom prst="rect">
            <a:avLst/>
          </a:prstGeom>
        </p:spPr>
      </p:pic>
      <p:pic>
        <p:nvPicPr>
          <p:cNvPr id="5" name="Bild 4" descr="deckblatt_fussleiste_NEU.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43139"/>
            <a:ext cx="9144000" cy="1600361"/>
          </a:xfrm>
          <a:prstGeom prst="rect">
            <a:avLst/>
          </a:prstGeom>
        </p:spPr>
      </p:pic>
      <p:pic>
        <p:nvPicPr>
          <p:cNvPr id="6" name="Grafik 10"/>
          <p:cNvPicPr/>
          <p:nvPr userDrawn="1"/>
        </p:nvPicPr>
        <p:blipFill>
          <a:blip r:embed="rId5" cstate="print">
            <a:extLst>
              <a:ext uri="{28A0092B-C50C-407E-A947-70E740481C1C}">
                <a14:useLocalDpi xmlns:a14="http://schemas.microsoft.com/office/drawing/2010/main" val="0"/>
              </a:ext>
            </a:extLst>
          </a:blip>
          <a:stretch>
            <a:fillRect/>
          </a:stretch>
        </p:blipFill>
        <p:spPr>
          <a:xfrm>
            <a:off x="296884" y="4226130"/>
            <a:ext cx="847898" cy="827116"/>
          </a:xfrm>
          <a:prstGeom prst="rect">
            <a:avLst/>
          </a:prstGeom>
        </p:spPr>
      </p:pic>
    </p:spTree>
    <p:extLst>
      <p:ext uri="{BB962C8B-B14F-4D97-AF65-F5344CB8AC3E}">
        <p14:creationId xmlns:p14="http://schemas.microsoft.com/office/powerpoint/2010/main" val="201499127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descr="blaugrau_leiste_unte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50110"/>
            <a:ext cx="9144000" cy="293390"/>
          </a:xfrm>
          <a:prstGeom prst="rect">
            <a:avLst/>
          </a:prstGeom>
        </p:spPr>
      </p:pic>
      <p:sp>
        <p:nvSpPr>
          <p:cNvPr id="11" name="Rectangle 2"/>
          <p:cNvSpPr>
            <a:spLocks noGrp="1" noChangeArrowheads="1"/>
          </p:cNvSpPr>
          <p:nvPr userDrawn="1"/>
        </p:nvSpPr>
        <p:spPr bwMode="auto">
          <a:xfrm>
            <a:off x="8100392" y="4946702"/>
            <a:ext cx="996968" cy="23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algn="ctr"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l" eaLnBrk="1" hangingPunct="1"/>
            <a:r>
              <a:rPr lang="de-AT" altLang="de-DE" sz="900" b="0" dirty="0">
                <a:solidFill>
                  <a:schemeClr val="bg1">
                    <a:lumMod val="75000"/>
                  </a:schemeClr>
                </a:solidFill>
              </a:rPr>
              <a:t>© </a:t>
            </a:r>
            <a:r>
              <a:rPr lang="de-AT" altLang="de-DE" sz="900" b="0" err="1">
                <a:solidFill>
                  <a:schemeClr val="bg1">
                    <a:lumMod val="75000"/>
                  </a:schemeClr>
                </a:solidFill>
              </a:rPr>
              <a:t>Syncon</a:t>
            </a:r>
            <a:r>
              <a:rPr lang="de-AT" altLang="de-DE" sz="900" b="0">
                <a:solidFill>
                  <a:schemeClr val="bg1">
                    <a:lumMod val="75000"/>
                  </a:schemeClr>
                </a:solidFill>
              </a:rPr>
              <a:t> 2025</a:t>
            </a:r>
            <a:endParaRPr lang="de-AT" altLang="de-DE" sz="900" b="0" dirty="0">
              <a:solidFill>
                <a:schemeClr val="bg1">
                  <a:lumMod val="75000"/>
                </a:schemeClr>
              </a:solidFill>
            </a:endParaRPr>
          </a:p>
        </p:txBody>
      </p:sp>
      <p:sp>
        <p:nvSpPr>
          <p:cNvPr id="12" name="Rectangle 2"/>
          <p:cNvSpPr>
            <a:spLocks noGrp="1" noChangeArrowheads="1"/>
          </p:cNvSpPr>
          <p:nvPr userDrawn="1"/>
        </p:nvSpPr>
        <p:spPr bwMode="auto">
          <a:xfrm>
            <a:off x="107504" y="4941927"/>
            <a:ext cx="1584176" cy="23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algn="ctr"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l" eaLnBrk="1" hangingPunct="1"/>
            <a:r>
              <a:rPr lang="de-AT" altLang="de-DE" sz="900" b="0" dirty="0" err="1">
                <a:solidFill>
                  <a:schemeClr val="bg1">
                    <a:lumMod val="75000"/>
                  </a:schemeClr>
                </a:solidFill>
              </a:rPr>
              <a:t>syncon-franchise.com</a:t>
            </a:r>
            <a:endParaRPr lang="de-AT" altLang="de-DE" sz="900" b="0" dirty="0">
              <a:solidFill>
                <a:schemeClr val="bg1">
                  <a:lumMod val="75000"/>
                </a:schemeClr>
              </a:solidFill>
            </a:endParaRPr>
          </a:p>
        </p:txBody>
      </p:sp>
      <p:pic>
        <p:nvPicPr>
          <p:cNvPr id="14" name="Bild 13" descr="syncon_logo_oben_NEU.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496886"/>
          </a:xfrm>
          <a:prstGeom prst="rect">
            <a:avLst/>
          </a:prstGeom>
        </p:spPr>
      </p:pic>
      <p:sp>
        <p:nvSpPr>
          <p:cNvPr id="16" name="Rectangle 4"/>
          <p:cNvSpPr>
            <a:spLocks noGrp="1" noChangeArrowheads="1"/>
          </p:cNvSpPr>
          <p:nvPr userDrawn="1"/>
        </p:nvSpPr>
        <p:spPr bwMode="auto">
          <a:xfrm>
            <a:off x="4399363" y="4973737"/>
            <a:ext cx="1522412" cy="207963"/>
          </a:xfrm>
          <a:prstGeom prst="rect">
            <a:avLst/>
          </a:prstGeom>
          <a:noFill/>
          <a:ln>
            <a:noFill/>
          </a:ln>
          <a:effectLst/>
        </p:spPr>
        <p:txBody>
          <a:bodyPr vert="horz" wrap="square" lIns="91440" tIns="45720" rIns="91440" bIns="45720" numCol="1" anchor="t" anchorCtr="0" compatLnSpc="1">
            <a:prstTxWarp prst="textNoShape">
              <a:avLst/>
            </a:prstTxWarp>
          </a:bodyPr>
          <a:lstStyle/>
          <a:p>
            <a:pPr>
              <a:defRPr/>
            </a:pPr>
            <a:fld id="{5B40861E-1DC1-4E3C-8E69-B277CABA628F}" type="slidenum">
              <a:rPr lang="de-DE" altLang="de-DE" sz="600" kern="1200">
                <a:solidFill>
                  <a:schemeClr val="bg1">
                    <a:lumMod val="75000"/>
                  </a:schemeClr>
                </a:solidFill>
              </a:rPr>
              <a:pPr>
                <a:defRPr/>
              </a:pPr>
              <a:t>‹Nr.›</a:t>
            </a:fld>
            <a:endParaRPr lang="de-DE" altLang="de-DE" sz="600" kern="1200">
              <a:solidFill>
                <a:schemeClr val="bg1">
                  <a:lumMod val="75000"/>
                </a:schemeClr>
              </a:solidFill>
            </a:endParaRPr>
          </a:p>
        </p:txBody>
      </p:sp>
      <p:pic>
        <p:nvPicPr>
          <p:cNvPr id="4" name="Bild 3" descr="hintergrund2_1600x76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87680"/>
            <a:ext cx="9144000" cy="436626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rtl="0" eaLnBrk="0" fontAlgn="base" hangingPunct="0">
        <a:spcBef>
          <a:spcPct val="0"/>
        </a:spcBef>
        <a:spcAft>
          <a:spcPct val="0"/>
        </a:spcAft>
        <a:defRPr sz="3200" b="1" i="0">
          <a:solidFill>
            <a:srgbClr val="003366"/>
          </a:solidFill>
          <a:latin typeface="Tahoma"/>
          <a:ea typeface="+mj-ea"/>
          <a:cs typeface="Tahoma"/>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p:titleStyle>
    <p:bodyStyle>
      <a:lvl1pPr marL="268288" indent="-268288" algn="l" rtl="0" eaLnBrk="0" fontAlgn="base" hangingPunct="0">
        <a:spcBef>
          <a:spcPct val="20000"/>
        </a:spcBef>
        <a:spcAft>
          <a:spcPct val="0"/>
        </a:spcAft>
        <a:buClr>
          <a:srgbClr val="003366"/>
        </a:buClr>
        <a:buSzPct val="90000"/>
        <a:buFont typeface="Wingdings" pitchFamily="2" charset="2"/>
        <a:buChar char="§"/>
        <a:defRPr sz="2400">
          <a:solidFill>
            <a:schemeClr val="tx1"/>
          </a:solidFill>
          <a:latin typeface="+mn-lt"/>
          <a:ea typeface="+mn-ea"/>
          <a:cs typeface="+mn-cs"/>
        </a:defRPr>
      </a:lvl1pPr>
      <a:lvl2pPr marL="631825" indent="-174625" algn="l" rtl="0" eaLnBrk="0" fontAlgn="base" hangingPunct="0">
        <a:spcBef>
          <a:spcPct val="20000"/>
        </a:spcBef>
        <a:spcAft>
          <a:spcPct val="0"/>
        </a:spcAft>
        <a:buClr>
          <a:srgbClr val="003366"/>
        </a:buClr>
        <a:buSzPct val="90000"/>
        <a:buFont typeface="Wingdings" pitchFamily="2" charset="2"/>
        <a:buChar char="§"/>
        <a:defRPr sz="2200">
          <a:solidFill>
            <a:srgbClr val="333333"/>
          </a:solidFill>
          <a:latin typeface="+mn-lt"/>
        </a:defRPr>
      </a:lvl2pPr>
      <a:lvl3pPr marL="1076325" indent="-161925" algn="l" rtl="0" eaLnBrk="0" fontAlgn="base" hangingPunct="0">
        <a:spcBef>
          <a:spcPct val="20000"/>
        </a:spcBef>
        <a:spcAft>
          <a:spcPct val="0"/>
        </a:spcAft>
        <a:buClr>
          <a:srgbClr val="003366"/>
        </a:buClr>
        <a:buSzPct val="90000"/>
        <a:buFont typeface="Wingdings" pitchFamily="2" charset="2"/>
        <a:buChar char="§"/>
        <a:defRPr>
          <a:solidFill>
            <a:srgbClr val="333333"/>
          </a:solidFill>
          <a:latin typeface="+mn-lt"/>
        </a:defRPr>
      </a:lvl3pPr>
      <a:lvl4pPr marL="1519238" indent="-147638" algn="l" rtl="0" eaLnBrk="0" fontAlgn="base" hangingPunct="0">
        <a:spcBef>
          <a:spcPct val="20000"/>
        </a:spcBef>
        <a:spcAft>
          <a:spcPct val="0"/>
        </a:spcAft>
        <a:buClr>
          <a:srgbClr val="003366"/>
        </a:buClr>
        <a:buSzPct val="90000"/>
        <a:buFont typeface="Wingdings" pitchFamily="2" charset="2"/>
        <a:buChar char="§"/>
        <a:defRPr sz="1600">
          <a:solidFill>
            <a:srgbClr val="333333"/>
          </a:solidFill>
          <a:latin typeface="+mn-lt"/>
        </a:defRPr>
      </a:lvl4pPr>
      <a:lvl5pPr marL="1976438" indent="-147638" algn="l" rtl="0" eaLnBrk="0" fontAlgn="base" hangingPunct="0">
        <a:spcBef>
          <a:spcPct val="20000"/>
        </a:spcBef>
        <a:spcAft>
          <a:spcPct val="0"/>
        </a:spcAft>
        <a:buClr>
          <a:srgbClr val="003366"/>
        </a:buClr>
        <a:buSzPct val="90000"/>
        <a:buFont typeface="Wingdings" pitchFamily="2" charset="2"/>
        <a:buChar char="§"/>
        <a:defRPr sz="1600">
          <a:solidFill>
            <a:srgbClr val="333333"/>
          </a:solidFill>
          <a:latin typeface="+mn-lt"/>
        </a:defRPr>
      </a:lvl5pPr>
      <a:lvl6pPr marL="2433638" indent="-147638" algn="l" rtl="0" fontAlgn="base">
        <a:spcBef>
          <a:spcPct val="20000"/>
        </a:spcBef>
        <a:spcAft>
          <a:spcPct val="0"/>
        </a:spcAft>
        <a:buClr>
          <a:srgbClr val="003366"/>
        </a:buClr>
        <a:buSzPct val="90000"/>
        <a:buFont typeface="Wingdings" pitchFamily="2" charset="2"/>
        <a:buChar char="§"/>
        <a:defRPr sz="1600">
          <a:solidFill>
            <a:srgbClr val="333333"/>
          </a:solidFill>
          <a:latin typeface="+mn-lt"/>
        </a:defRPr>
      </a:lvl6pPr>
      <a:lvl7pPr marL="2890838" indent="-147638" algn="l" rtl="0" fontAlgn="base">
        <a:spcBef>
          <a:spcPct val="20000"/>
        </a:spcBef>
        <a:spcAft>
          <a:spcPct val="0"/>
        </a:spcAft>
        <a:buClr>
          <a:srgbClr val="003366"/>
        </a:buClr>
        <a:buSzPct val="90000"/>
        <a:buFont typeface="Wingdings" pitchFamily="2" charset="2"/>
        <a:buChar char="§"/>
        <a:defRPr sz="1600">
          <a:solidFill>
            <a:srgbClr val="333333"/>
          </a:solidFill>
          <a:latin typeface="+mn-lt"/>
        </a:defRPr>
      </a:lvl7pPr>
      <a:lvl8pPr marL="3348038" indent="-147638" algn="l" rtl="0" fontAlgn="base">
        <a:spcBef>
          <a:spcPct val="20000"/>
        </a:spcBef>
        <a:spcAft>
          <a:spcPct val="0"/>
        </a:spcAft>
        <a:buClr>
          <a:srgbClr val="003366"/>
        </a:buClr>
        <a:buSzPct val="90000"/>
        <a:buFont typeface="Wingdings" pitchFamily="2" charset="2"/>
        <a:buChar char="§"/>
        <a:defRPr sz="1600">
          <a:solidFill>
            <a:srgbClr val="333333"/>
          </a:solidFill>
          <a:latin typeface="+mn-lt"/>
        </a:defRPr>
      </a:lvl8pPr>
      <a:lvl9pPr marL="3805238" indent="-147638" algn="l" rtl="0" fontAlgn="base">
        <a:spcBef>
          <a:spcPct val="20000"/>
        </a:spcBef>
        <a:spcAft>
          <a:spcPct val="0"/>
        </a:spcAft>
        <a:buClr>
          <a:srgbClr val="003366"/>
        </a:buClr>
        <a:buSzPct val="90000"/>
        <a:buFont typeface="Wingdings" pitchFamily="2" charset="2"/>
        <a:buChar char="§"/>
        <a:defRPr sz="16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facebook.com/synconfranchise" TargetMode="External"/><Relationship Id="rId7" Type="http://schemas.openxmlformats.org/officeDocument/2006/relationships/hyperlink" Target="xing.com/companies/synconconsultinggmbh-franchiseconsulta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hyperlink" Target="https://www.linkedin.com/company/syncon-franchise"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www.youtube.com/user/SYNCONfranchi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910C63A-5128-0948-80C0-5DFDED779ABE}"/>
              </a:ext>
            </a:extLst>
          </p:cNvPr>
          <p:cNvSpPr/>
          <p:nvPr/>
        </p:nvSpPr>
        <p:spPr bwMode="auto">
          <a:xfrm>
            <a:off x="0" y="1390721"/>
            <a:ext cx="9144000" cy="18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5" name="Rectangle 2">
            <a:extLst>
              <a:ext uri="{FF2B5EF4-FFF2-40B4-BE49-F238E27FC236}">
                <a16:creationId xmlns:a16="http://schemas.microsoft.com/office/drawing/2014/main" id="{CFAA9AD7-F694-2E49-A439-8B82F87081B5}"/>
              </a:ext>
            </a:extLst>
          </p:cNvPr>
          <p:cNvSpPr>
            <a:spLocks noGrp="1" noChangeArrowheads="1"/>
          </p:cNvSpPr>
          <p:nvPr/>
        </p:nvSpPr>
        <p:spPr bwMode="auto">
          <a:xfrm>
            <a:off x="-59267" y="1441523"/>
            <a:ext cx="9144000" cy="1570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algn="ctr"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3200" dirty="0">
                <a:latin typeface="Tahoma"/>
                <a:cs typeface="Tahoma"/>
              </a:rPr>
              <a:t>Professionelle Organisation </a:t>
            </a:r>
          </a:p>
          <a:p>
            <a:pPr eaLnBrk="1" hangingPunct="1"/>
            <a:r>
              <a:rPr lang="de-AT" altLang="de-DE" sz="3200" dirty="0">
                <a:latin typeface="Tahoma"/>
                <a:cs typeface="Tahoma"/>
              </a:rPr>
              <a:t>von </a:t>
            </a:r>
          </a:p>
          <a:p>
            <a:pPr eaLnBrk="1" hangingPunct="1"/>
            <a:r>
              <a:rPr lang="de-AT" altLang="de-DE" sz="3200" dirty="0">
                <a:latin typeface="Tahoma"/>
                <a:cs typeface="Tahoma"/>
              </a:rPr>
              <a:t>Franchisezentralen</a:t>
            </a:r>
            <a:endParaRPr lang="de-AT" altLang="de-DE" sz="3200" b="0" dirty="0">
              <a:latin typeface="Tahoma"/>
              <a:cs typeface="Tahoma"/>
            </a:endParaRPr>
          </a:p>
        </p:txBody>
      </p:sp>
      <p:sp>
        <p:nvSpPr>
          <p:cNvPr id="6" name="Rectangle 2">
            <a:extLst>
              <a:ext uri="{FF2B5EF4-FFF2-40B4-BE49-F238E27FC236}">
                <a16:creationId xmlns:a16="http://schemas.microsoft.com/office/drawing/2014/main" id="{F0D4AB01-6FE7-1D4A-B28F-ABAB77B8B161}"/>
              </a:ext>
            </a:extLst>
          </p:cNvPr>
          <p:cNvSpPr>
            <a:spLocks noGrp="1" noChangeArrowheads="1"/>
          </p:cNvSpPr>
          <p:nvPr/>
        </p:nvSpPr>
        <p:spPr bwMode="auto">
          <a:xfrm>
            <a:off x="0" y="3634105"/>
            <a:ext cx="6013516"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algn="ctr"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solidFill>
                  <a:schemeClr val="bg1">
                    <a:lumMod val="65000"/>
                  </a:schemeClr>
                </a:solidFill>
                <a:latin typeface="Tahoma"/>
                <a:cs typeface="Tahoma"/>
              </a:rPr>
              <a:t>Mag.</a:t>
            </a:r>
            <a:r>
              <a:rPr lang="de-AT" altLang="de-DE" sz="1800" b="0" baseline="30000" dirty="0">
                <a:solidFill>
                  <a:schemeClr val="bg1">
                    <a:lumMod val="65000"/>
                  </a:schemeClr>
                </a:solidFill>
                <a:latin typeface="Tahoma"/>
                <a:cs typeface="Tahoma"/>
              </a:rPr>
              <a:t>a</a:t>
            </a:r>
            <a:r>
              <a:rPr lang="de-AT" altLang="de-DE" sz="1800" b="0" dirty="0">
                <a:solidFill>
                  <a:schemeClr val="bg1">
                    <a:lumMod val="65000"/>
                  </a:schemeClr>
                </a:solidFill>
                <a:latin typeface="Tahoma"/>
                <a:cs typeface="Tahoma"/>
              </a:rPr>
              <a:t> Waltraud Martius</a:t>
            </a:r>
          </a:p>
        </p:txBody>
      </p:sp>
    </p:spTree>
    <p:extLst>
      <p:ext uri="{BB962C8B-B14F-4D97-AF65-F5344CB8AC3E}">
        <p14:creationId xmlns:p14="http://schemas.microsoft.com/office/powerpoint/2010/main" val="28062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59FD-EACD-C8AD-AE30-C070601A141F}"/>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D96A7417-5C30-D8AD-DCEB-CA2A620D0D17}"/>
              </a:ext>
            </a:extLst>
          </p:cNvPr>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Das Organigramm einer Franchisezentrale</a:t>
            </a:r>
          </a:p>
        </p:txBody>
      </p:sp>
      <p:sp>
        <p:nvSpPr>
          <p:cNvPr id="20" name="Pfeil nach unten 19">
            <a:extLst>
              <a:ext uri="{FF2B5EF4-FFF2-40B4-BE49-F238E27FC236}">
                <a16:creationId xmlns:a16="http://schemas.microsoft.com/office/drawing/2014/main" id="{488EE37E-6E96-E57E-8338-4394B2186538}"/>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pic>
        <p:nvPicPr>
          <p:cNvPr id="3" name="Grafik 2" descr="Ein Bild, das Text, Screenshot, Website, Onlinewerbung enthält.&#10;&#10;KI-generierte Inhalte können fehlerhaft sein.">
            <a:extLst>
              <a:ext uri="{FF2B5EF4-FFF2-40B4-BE49-F238E27FC236}">
                <a16:creationId xmlns:a16="http://schemas.microsoft.com/office/drawing/2014/main" id="{DEAFBF96-C527-CEED-F4A1-18CF48D98A14}"/>
              </a:ext>
            </a:extLst>
          </p:cNvPr>
          <p:cNvPicPr>
            <a:picLocks noChangeAspect="1"/>
          </p:cNvPicPr>
          <p:nvPr/>
        </p:nvPicPr>
        <p:blipFill>
          <a:blip r:embed="rId3"/>
          <a:srcRect b="7605"/>
          <a:stretch/>
        </p:blipFill>
        <p:spPr>
          <a:xfrm>
            <a:off x="1863608" y="1291324"/>
            <a:ext cx="5416783" cy="3534675"/>
          </a:xfrm>
          <a:prstGeom prst="rect">
            <a:avLst/>
          </a:prstGeom>
        </p:spPr>
      </p:pic>
    </p:spTree>
    <p:extLst>
      <p:ext uri="{BB962C8B-B14F-4D97-AF65-F5344CB8AC3E}">
        <p14:creationId xmlns:p14="http://schemas.microsoft.com/office/powerpoint/2010/main" val="20278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54C9-5F94-11E7-3AD1-7CF9987F063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D6D2A93E-13A4-406D-8E51-99E62A9CCD42}"/>
              </a:ext>
            </a:extLst>
          </p:cNvPr>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Fachbereiche einer Franchisezentrale</a:t>
            </a:r>
          </a:p>
        </p:txBody>
      </p:sp>
      <p:sp>
        <p:nvSpPr>
          <p:cNvPr id="20" name="Pfeil nach unten 19">
            <a:extLst>
              <a:ext uri="{FF2B5EF4-FFF2-40B4-BE49-F238E27FC236}">
                <a16:creationId xmlns:a16="http://schemas.microsoft.com/office/drawing/2014/main" id="{4377C01A-8257-A51F-A5C9-5FFBE9F6B416}"/>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graphicFrame>
        <p:nvGraphicFramePr>
          <p:cNvPr id="2" name="Objekt 1">
            <a:extLst>
              <a:ext uri="{FF2B5EF4-FFF2-40B4-BE49-F238E27FC236}">
                <a16:creationId xmlns:a16="http://schemas.microsoft.com/office/drawing/2014/main" id="{8F8B4C02-25BA-6114-3A99-935B99478A84}"/>
              </a:ext>
            </a:extLst>
          </p:cNvPr>
          <p:cNvGraphicFramePr>
            <a:graphicFrameLocks noChangeAspect="1"/>
          </p:cNvGraphicFramePr>
          <p:nvPr>
            <p:extLst>
              <p:ext uri="{D42A27DB-BD31-4B8C-83A1-F6EECF244321}">
                <p14:modId xmlns:p14="http://schemas.microsoft.com/office/powerpoint/2010/main" val="3968494932"/>
              </p:ext>
            </p:extLst>
          </p:nvPr>
        </p:nvGraphicFramePr>
        <p:xfrm>
          <a:off x="620954" y="1288893"/>
          <a:ext cx="6383096" cy="3590492"/>
        </p:xfrm>
        <a:graphic>
          <a:graphicData uri="http://schemas.openxmlformats.org/presentationml/2006/ole">
            <mc:AlternateContent xmlns:mc="http://schemas.openxmlformats.org/markup-compatibility/2006">
              <mc:Choice xmlns:v="urn:schemas-microsoft-com:vml" Requires="v">
                <p:oleObj name="Acrobat Document" r:id="rId3" imgW="7315200" imgH="4114800" progId="Acrobat.Document.DC">
                  <p:embed/>
                </p:oleObj>
              </mc:Choice>
              <mc:Fallback>
                <p:oleObj name="Acrobat Document" r:id="rId3" imgW="7315200" imgH="4114800" progId="Acrobat.Document.DC">
                  <p:embed/>
                  <p:pic>
                    <p:nvPicPr>
                      <p:cNvPr id="0" name=""/>
                      <p:cNvPicPr/>
                      <p:nvPr/>
                    </p:nvPicPr>
                    <p:blipFill>
                      <a:blip r:embed="rId4"/>
                      <a:stretch>
                        <a:fillRect/>
                      </a:stretch>
                    </p:blipFill>
                    <p:spPr>
                      <a:xfrm>
                        <a:off x="620954" y="1288893"/>
                        <a:ext cx="6383096" cy="3590492"/>
                      </a:xfrm>
                      <a:prstGeom prst="rect">
                        <a:avLst/>
                      </a:prstGeom>
                    </p:spPr>
                  </p:pic>
                </p:oleObj>
              </mc:Fallback>
            </mc:AlternateContent>
          </a:graphicData>
        </a:graphic>
      </p:graphicFrame>
    </p:spTree>
    <p:extLst>
      <p:ext uri="{BB962C8B-B14F-4D97-AF65-F5344CB8AC3E}">
        <p14:creationId xmlns:p14="http://schemas.microsoft.com/office/powerpoint/2010/main" val="24606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neuen Leistungen des Franchisepaketes</a:t>
            </a: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pic>
        <p:nvPicPr>
          <p:cNvPr id="85" name="Grafik 84" descr="Ein Bild, das Text, Screenshot, parallel, Quadrat enthält.&#10;&#10;KI-generierte Inhalte können fehlerhaft sein.">
            <a:extLst>
              <a:ext uri="{FF2B5EF4-FFF2-40B4-BE49-F238E27FC236}">
                <a16:creationId xmlns:a16="http://schemas.microsoft.com/office/drawing/2014/main" id="{DA2B2FB8-C9E5-EBF6-7B5F-75E195136E66}"/>
              </a:ext>
            </a:extLst>
          </p:cNvPr>
          <p:cNvPicPr>
            <a:picLocks noChangeAspect="1"/>
          </p:cNvPicPr>
          <p:nvPr/>
        </p:nvPicPr>
        <p:blipFill>
          <a:blip r:embed="rId3"/>
          <a:stretch>
            <a:fillRect/>
          </a:stretch>
        </p:blipFill>
        <p:spPr>
          <a:xfrm>
            <a:off x="920246" y="1449723"/>
            <a:ext cx="7303508" cy="3261229"/>
          </a:xfrm>
          <a:prstGeom prst="rect">
            <a:avLst/>
          </a:prstGeom>
        </p:spPr>
      </p:pic>
    </p:spTree>
    <p:extLst>
      <p:ext uri="{BB962C8B-B14F-4D97-AF65-F5344CB8AC3E}">
        <p14:creationId xmlns:p14="http://schemas.microsoft.com/office/powerpoint/2010/main" val="56355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9721B-DC25-7366-B7C1-FEEA816CAF1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D8EBB7A9-640D-BB2C-78DD-BDA46527EBA3}"/>
              </a:ext>
            </a:extLst>
          </p:cNvPr>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Digitalisierung des Franchisesystems</a:t>
            </a:r>
          </a:p>
        </p:txBody>
      </p:sp>
      <p:sp>
        <p:nvSpPr>
          <p:cNvPr id="20" name="Pfeil nach unten 19">
            <a:extLst>
              <a:ext uri="{FF2B5EF4-FFF2-40B4-BE49-F238E27FC236}">
                <a16:creationId xmlns:a16="http://schemas.microsoft.com/office/drawing/2014/main" id="{14CFE205-4009-D833-0993-46E74A01F557}"/>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pic>
        <p:nvPicPr>
          <p:cNvPr id="3" name="Grafik 2" descr="Ein Bild, das Text, Elektronik, Screenshot, Schrift enthält.&#10;&#10;KI-generierte Inhalte können fehlerhaft sein.">
            <a:extLst>
              <a:ext uri="{FF2B5EF4-FFF2-40B4-BE49-F238E27FC236}">
                <a16:creationId xmlns:a16="http://schemas.microsoft.com/office/drawing/2014/main" id="{B50B1C90-03C9-83EE-D168-5657F8C6D21B}"/>
              </a:ext>
            </a:extLst>
          </p:cNvPr>
          <p:cNvPicPr>
            <a:picLocks noChangeAspect="1"/>
          </p:cNvPicPr>
          <p:nvPr/>
        </p:nvPicPr>
        <p:blipFill>
          <a:blip r:embed="rId3"/>
          <a:stretch>
            <a:fillRect/>
          </a:stretch>
        </p:blipFill>
        <p:spPr>
          <a:xfrm>
            <a:off x="1395977" y="1339656"/>
            <a:ext cx="6352045" cy="3304039"/>
          </a:xfrm>
          <a:prstGeom prst="rect">
            <a:avLst/>
          </a:prstGeom>
        </p:spPr>
      </p:pic>
    </p:spTree>
    <p:extLst>
      <p:ext uri="{BB962C8B-B14F-4D97-AF65-F5344CB8AC3E}">
        <p14:creationId xmlns:p14="http://schemas.microsoft.com/office/powerpoint/2010/main" val="160275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9A4A-9B87-AEC5-1CD2-E9D82E3A3974}"/>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5F00CBA2-1B07-326B-43B4-F8DB0D1ADB29}"/>
              </a:ext>
            </a:extLst>
          </p:cNvPr>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Anwendung der KI in der Zentrale / den Betrieben</a:t>
            </a:r>
          </a:p>
        </p:txBody>
      </p:sp>
      <p:sp>
        <p:nvSpPr>
          <p:cNvPr id="20" name="Pfeil nach unten 19">
            <a:extLst>
              <a:ext uri="{FF2B5EF4-FFF2-40B4-BE49-F238E27FC236}">
                <a16:creationId xmlns:a16="http://schemas.microsoft.com/office/drawing/2014/main" id="{0DFEB1A4-396E-83B0-43D0-1139F7D14E27}"/>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6" name="Rectangle 2">
            <a:extLst>
              <a:ext uri="{FF2B5EF4-FFF2-40B4-BE49-F238E27FC236}">
                <a16:creationId xmlns:a16="http://schemas.microsoft.com/office/drawing/2014/main" id="{08614665-4927-F3AC-3B28-19BEC7022902}"/>
              </a:ext>
            </a:extLst>
          </p:cNvPr>
          <p:cNvSpPr>
            <a:spLocks noGrp="1" noChangeArrowheads="1"/>
          </p:cNvSpPr>
          <p:nvPr/>
        </p:nvSpPr>
        <p:spPr bwMode="auto">
          <a:xfrm>
            <a:off x="524198" y="1075776"/>
            <a:ext cx="8619802" cy="79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endParaRPr lang="de-AT" altLang="de-DE" sz="2000" dirty="0"/>
          </a:p>
        </p:txBody>
      </p:sp>
      <p:sp>
        <p:nvSpPr>
          <p:cNvPr id="15" name="Rechteck 14">
            <a:extLst>
              <a:ext uri="{FF2B5EF4-FFF2-40B4-BE49-F238E27FC236}">
                <a16:creationId xmlns:a16="http://schemas.microsoft.com/office/drawing/2014/main" id="{1674AC86-B1A1-9AAA-182C-99981C1B7609}"/>
              </a:ext>
            </a:extLst>
          </p:cNvPr>
          <p:cNvSpPr/>
          <p:nvPr/>
        </p:nvSpPr>
        <p:spPr bwMode="auto">
          <a:xfrm>
            <a:off x="1102466" y="1790670"/>
            <a:ext cx="6939068"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7" name="Rectangle 2">
            <a:extLst>
              <a:ext uri="{FF2B5EF4-FFF2-40B4-BE49-F238E27FC236}">
                <a16:creationId xmlns:a16="http://schemas.microsoft.com/office/drawing/2014/main" id="{E0AEA8D4-BA23-9011-A876-8EB8A11DC206}"/>
              </a:ext>
            </a:extLst>
          </p:cNvPr>
          <p:cNvSpPr>
            <a:spLocks noGrp="1" noChangeArrowheads="1"/>
          </p:cNvSpPr>
          <p:nvPr/>
        </p:nvSpPr>
        <p:spPr bwMode="auto">
          <a:xfrm>
            <a:off x="1102466" y="1829469"/>
            <a:ext cx="7240971" cy="292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Produktivität</a:t>
            </a:r>
          </a:p>
        </p:txBody>
      </p:sp>
      <p:sp>
        <p:nvSpPr>
          <p:cNvPr id="19" name="Rectangle 2">
            <a:extLst>
              <a:ext uri="{FF2B5EF4-FFF2-40B4-BE49-F238E27FC236}">
                <a16:creationId xmlns:a16="http://schemas.microsoft.com/office/drawing/2014/main" id="{587B2412-2C24-95A3-ED7F-17804FBE03BD}"/>
              </a:ext>
            </a:extLst>
          </p:cNvPr>
          <p:cNvSpPr>
            <a:spLocks noGrp="1" noChangeArrowheads="1"/>
          </p:cNvSpPr>
          <p:nvPr/>
        </p:nvSpPr>
        <p:spPr bwMode="auto">
          <a:xfrm>
            <a:off x="2637905" y="1834225"/>
            <a:ext cx="5544138"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dirty="0"/>
              <a:t>	• Protokollierung von Meetings, z.B. Beirat</a:t>
            </a:r>
          </a:p>
          <a:p>
            <a:pPr eaLnBrk="1" hangingPunct="1">
              <a:lnSpc>
                <a:spcPct val="110000"/>
              </a:lnSpc>
            </a:pPr>
            <a:r>
              <a:rPr lang="de-AT" altLang="de-DE" sz="1400" b="0" dirty="0"/>
              <a:t>	• Standardisierung der mail-Kommunikation</a:t>
            </a:r>
          </a:p>
          <a:p>
            <a:pPr eaLnBrk="1" hangingPunct="1">
              <a:lnSpc>
                <a:spcPct val="110000"/>
              </a:lnSpc>
            </a:pPr>
            <a:r>
              <a:rPr lang="de-AT" altLang="de-DE" sz="1400" b="0" dirty="0"/>
              <a:t>	• Reiseorganisation</a:t>
            </a:r>
          </a:p>
        </p:txBody>
      </p:sp>
      <p:sp>
        <p:nvSpPr>
          <p:cNvPr id="21" name="Rechteck 20">
            <a:extLst>
              <a:ext uri="{FF2B5EF4-FFF2-40B4-BE49-F238E27FC236}">
                <a16:creationId xmlns:a16="http://schemas.microsoft.com/office/drawing/2014/main" id="{AAB23304-0A8F-BEA1-71EE-11B736493526}"/>
              </a:ext>
            </a:extLst>
          </p:cNvPr>
          <p:cNvSpPr/>
          <p:nvPr/>
        </p:nvSpPr>
        <p:spPr bwMode="auto">
          <a:xfrm>
            <a:off x="1102466" y="2767718"/>
            <a:ext cx="6939068"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2" name="Rectangle 2">
            <a:extLst>
              <a:ext uri="{FF2B5EF4-FFF2-40B4-BE49-F238E27FC236}">
                <a16:creationId xmlns:a16="http://schemas.microsoft.com/office/drawing/2014/main" id="{8FAE1F40-4A37-0AD9-3748-91435DACC3E5}"/>
              </a:ext>
            </a:extLst>
          </p:cNvPr>
          <p:cNvSpPr>
            <a:spLocks noGrp="1" noChangeArrowheads="1"/>
          </p:cNvSpPr>
          <p:nvPr/>
        </p:nvSpPr>
        <p:spPr bwMode="auto">
          <a:xfrm>
            <a:off x="1102466" y="2796830"/>
            <a:ext cx="7240971" cy="292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Rekrutierung</a:t>
            </a:r>
          </a:p>
        </p:txBody>
      </p:sp>
      <p:sp>
        <p:nvSpPr>
          <p:cNvPr id="24" name="Rectangle 2">
            <a:extLst>
              <a:ext uri="{FF2B5EF4-FFF2-40B4-BE49-F238E27FC236}">
                <a16:creationId xmlns:a16="http://schemas.microsoft.com/office/drawing/2014/main" id="{D4C7D2E2-1D66-7AD0-EF53-CEFED162A62A}"/>
              </a:ext>
            </a:extLst>
          </p:cNvPr>
          <p:cNvSpPr>
            <a:spLocks noGrp="1" noChangeArrowheads="1"/>
          </p:cNvSpPr>
          <p:nvPr/>
        </p:nvSpPr>
        <p:spPr bwMode="auto">
          <a:xfrm>
            <a:off x="2637905" y="2801586"/>
            <a:ext cx="5544138"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dirty="0"/>
              <a:t>	• Leadgenerierung</a:t>
            </a:r>
          </a:p>
          <a:p>
            <a:pPr eaLnBrk="1" hangingPunct="1">
              <a:lnSpc>
                <a:spcPct val="110000"/>
              </a:lnSpc>
            </a:pPr>
            <a:r>
              <a:rPr lang="de-AT" altLang="de-DE" sz="1400" b="0" dirty="0"/>
              <a:t>	• Auswahlgespräche</a:t>
            </a:r>
          </a:p>
          <a:p>
            <a:pPr eaLnBrk="1" hangingPunct="1">
              <a:lnSpc>
                <a:spcPct val="110000"/>
              </a:lnSpc>
            </a:pPr>
            <a:r>
              <a:rPr lang="de-AT" altLang="de-DE" sz="1400" b="0" dirty="0"/>
              <a:t>	• Protokolle der vorvertraglichen Aufklärungspflicht</a:t>
            </a:r>
          </a:p>
        </p:txBody>
      </p:sp>
      <p:sp>
        <p:nvSpPr>
          <p:cNvPr id="25" name="Rechteck 24">
            <a:extLst>
              <a:ext uri="{FF2B5EF4-FFF2-40B4-BE49-F238E27FC236}">
                <a16:creationId xmlns:a16="http://schemas.microsoft.com/office/drawing/2014/main" id="{4F9B0012-D75B-ED9F-8117-3A169752E024}"/>
              </a:ext>
            </a:extLst>
          </p:cNvPr>
          <p:cNvSpPr/>
          <p:nvPr/>
        </p:nvSpPr>
        <p:spPr bwMode="auto">
          <a:xfrm>
            <a:off x="1102466" y="3758787"/>
            <a:ext cx="6939068"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6" name="Rectangle 2">
            <a:extLst>
              <a:ext uri="{FF2B5EF4-FFF2-40B4-BE49-F238E27FC236}">
                <a16:creationId xmlns:a16="http://schemas.microsoft.com/office/drawing/2014/main" id="{93E5D1AB-76D4-6C54-2D76-1B9D3CD08480}"/>
              </a:ext>
            </a:extLst>
          </p:cNvPr>
          <p:cNvSpPr>
            <a:spLocks noGrp="1" noChangeArrowheads="1"/>
          </p:cNvSpPr>
          <p:nvPr/>
        </p:nvSpPr>
        <p:spPr bwMode="auto">
          <a:xfrm>
            <a:off x="1102466" y="3758787"/>
            <a:ext cx="7240971" cy="292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Marketing</a:t>
            </a:r>
          </a:p>
        </p:txBody>
      </p:sp>
      <p:sp>
        <p:nvSpPr>
          <p:cNvPr id="28" name="Rectangle 2">
            <a:extLst>
              <a:ext uri="{FF2B5EF4-FFF2-40B4-BE49-F238E27FC236}">
                <a16:creationId xmlns:a16="http://schemas.microsoft.com/office/drawing/2014/main" id="{73B5C9F3-224F-113B-06E6-E4533F1E6683}"/>
              </a:ext>
            </a:extLst>
          </p:cNvPr>
          <p:cNvSpPr>
            <a:spLocks noGrp="1" noChangeArrowheads="1"/>
          </p:cNvSpPr>
          <p:nvPr/>
        </p:nvSpPr>
        <p:spPr bwMode="auto">
          <a:xfrm>
            <a:off x="2637905" y="3763543"/>
            <a:ext cx="5544138"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dirty="0"/>
              <a:t>	• Marketingplanung</a:t>
            </a:r>
          </a:p>
          <a:p>
            <a:pPr eaLnBrk="1" hangingPunct="1">
              <a:lnSpc>
                <a:spcPct val="110000"/>
              </a:lnSpc>
            </a:pPr>
            <a:r>
              <a:rPr lang="de-AT" altLang="de-DE" sz="1400" b="0" dirty="0"/>
              <a:t>	• </a:t>
            </a:r>
            <a:r>
              <a:rPr lang="de-AT" altLang="de-DE" sz="1400" b="0" dirty="0" err="1"/>
              <a:t>Social</a:t>
            </a:r>
            <a:r>
              <a:rPr lang="de-AT" altLang="de-DE" sz="1400" b="0" dirty="0"/>
              <a:t> Media Posts</a:t>
            </a:r>
          </a:p>
          <a:p>
            <a:pPr eaLnBrk="1" hangingPunct="1">
              <a:lnSpc>
                <a:spcPct val="110000"/>
              </a:lnSpc>
            </a:pPr>
            <a:r>
              <a:rPr lang="de-AT" altLang="de-DE" sz="1400" b="0" dirty="0"/>
              <a:t>	• Produktion von Fotos und Videos</a:t>
            </a:r>
          </a:p>
        </p:txBody>
      </p:sp>
    </p:spTree>
    <p:extLst>
      <p:ext uri="{BB962C8B-B14F-4D97-AF65-F5344CB8AC3E}">
        <p14:creationId xmlns:p14="http://schemas.microsoft.com/office/powerpoint/2010/main" val="225723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16" grpId="0"/>
      <p:bldP spid="15" grpId="0" animBg="1"/>
      <p:bldP spid="17" grpId="0"/>
      <p:bldP spid="19" grpId="0"/>
      <p:bldP spid="21" grpId="0" animBg="1"/>
      <p:bldP spid="22" grpId="0"/>
      <p:bldP spid="24" grpId="0"/>
      <p:bldP spid="25" grpId="0" animBg="1"/>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28AD-CD16-F10C-F744-6482F5955F8C}"/>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A7F65511-88C0-0F6A-7175-6DC906B4809A}"/>
              </a:ext>
            </a:extLst>
          </p:cNvPr>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neuen Franchisegebühren</a:t>
            </a:r>
          </a:p>
        </p:txBody>
      </p:sp>
      <p:sp>
        <p:nvSpPr>
          <p:cNvPr id="20" name="Pfeil nach unten 19">
            <a:extLst>
              <a:ext uri="{FF2B5EF4-FFF2-40B4-BE49-F238E27FC236}">
                <a16:creationId xmlns:a16="http://schemas.microsoft.com/office/drawing/2014/main" id="{7A863AD9-056D-108C-2572-E59E1E4F583C}"/>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6" name="Rectangle 2">
            <a:extLst>
              <a:ext uri="{FF2B5EF4-FFF2-40B4-BE49-F238E27FC236}">
                <a16:creationId xmlns:a16="http://schemas.microsoft.com/office/drawing/2014/main" id="{4BA15269-5D73-437E-C20E-45E6196A6FE5}"/>
              </a:ext>
            </a:extLst>
          </p:cNvPr>
          <p:cNvSpPr>
            <a:spLocks noGrp="1" noChangeArrowheads="1"/>
          </p:cNvSpPr>
          <p:nvPr/>
        </p:nvSpPr>
        <p:spPr bwMode="auto">
          <a:xfrm>
            <a:off x="524198" y="1075776"/>
            <a:ext cx="8619802"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endParaRPr lang="de-AT" altLang="de-DE" sz="2000" dirty="0"/>
          </a:p>
        </p:txBody>
      </p:sp>
      <p:sp>
        <p:nvSpPr>
          <p:cNvPr id="15" name="Rechteck 14">
            <a:extLst>
              <a:ext uri="{FF2B5EF4-FFF2-40B4-BE49-F238E27FC236}">
                <a16:creationId xmlns:a16="http://schemas.microsoft.com/office/drawing/2014/main" id="{4526C93D-2752-1C90-1921-FBCF8CFACA05}"/>
              </a:ext>
            </a:extLst>
          </p:cNvPr>
          <p:cNvSpPr/>
          <p:nvPr/>
        </p:nvSpPr>
        <p:spPr bwMode="auto">
          <a:xfrm>
            <a:off x="1102467" y="1790670"/>
            <a:ext cx="6939068"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7" name="Rectangle 2">
            <a:extLst>
              <a:ext uri="{FF2B5EF4-FFF2-40B4-BE49-F238E27FC236}">
                <a16:creationId xmlns:a16="http://schemas.microsoft.com/office/drawing/2014/main" id="{713565E2-D1D9-171C-2A41-2BB29D740314}"/>
              </a:ext>
            </a:extLst>
          </p:cNvPr>
          <p:cNvSpPr>
            <a:spLocks noGrp="1" noChangeArrowheads="1"/>
          </p:cNvSpPr>
          <p:nvPr/>
        </p:nvSpPr>
        <p:spPr bwMode="auto">
          <a:xfrm>
            <a:off x="1102466" y="1829469"/>
            <a:ext cx="7240971"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Wiederabschluss</a:t>
            </a:r>
          </a:p>
        </p:txBody>
      </p:sp>
      <p:sp>
        <p:nvSpPr>
          <p:cNvPr id="19" name="Rectangle 2">
            <a:extLst>
              <a:ext uri="{FF2B5EF4-FFF2-40B4-BE49-F238E27FC236}">
                <a16:creationId xmlns:a16="http://schemas.microsoft.com/office/drawing/2014/main" id="{9774B3F9-36C4-AAA7-7455-A6726B4F3205}"/>
              </a:ext>
            </a:extLst>
          </p:cNvPr>
          <p:cNvSpPr>
            <a:spLocks noGrp="1" noChangeArrowheads="1"/>
          </p:cNvSpPr>
          <p:nvPr/>
        </p:nvSpPr>
        <p:spPr bwMode="auto">
          <a:xfrm>
            <a:off x="2637905" y="1834225"/>
            <a:ext cx="5544138"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dirty="0"/>
              <a:t>	• Befristeter Vertrag</a:t>
            </a:r>
          </a:p>
          <a:p>
            <a:pPr eaLnBrk="1" hangingPunct="1">
              <a:lnSpc>
                <a:spcPct val="110000"/>
              </a:lnSpc>
            </a:pPr>
            <a:r>
              <a:rPr lang="de-AT" altLang="de-DE" sz="1400" b="0" dirty="0"/>
              <a:t>	• Neuerlicher Abschluss </a:t>
            </a:r>
            <a:r>
              <a:rPr lang="de-AT" altLang="de-DE" sz="1200" b="0" dirty="0"/>
              <a:t>(50% der dann gültigen Einstiegsgebühr)</a:t>
            </a:r>
          </a:p>
          <a:p>
            <a:pPr eaLnBrk="1" hangingPunct="1">
              <a:lnSpc>
                <a:spcPct val="110000"/>
              </a:lnSpc>
            </a:pPr>
            <a:r>
              <a:rPr lang="de-AT" altLang="de-DE" sz="1400" b="0" dirty="0"/>
              <a:t>	• Vorvertragliche Aufklärung / Wirtschaftsplanung</a:t>
            </a:r>
          </a:p>
        </p:txBody>
      </p:sp>
      <p:sp>
        <p:nvSpPr>
          <p:cNvPr id="21" name="Rechteck 20">
            <a:extLst>
              <a:ext uri="{FF2B5EF4-FFF2-40B4-BE49-F238E27FC236}">
                <a16:creationId xmlns:a16="http://schemas.microsoft.com/office/drawing/2014/main" id="{E9A8C1A8-8AC4-4589-50E9-61AE7526CB35}"/>
              </a:ext>
            </a:extLst>
          </p:cNvPr>
          <p:cNvSpPr/>
          <p:nvPr/>
        </p:nvSpPr>
        <p:spPr bwMode="auto">
          <a:xfrm>
            <a:off x="1102466" y="2776185"/>
            <a:ext cx="6939069"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2" name="Rectangle 2">
            <a:extLst>
              <a:ext uri="{FF2B5EF4-FFF2-40B4-BE49-F238E27FC236}">
                <a16:creationId xmlns:a16="http://schemas.microsoft.com/office/drawing/2014/main" id="{77D88D53-1763-3338-5FC2-BBFF2FF7AE38}"/>
              </a:ext>
            </a:extLst>
          </p:cNvPr>
          <p:cNvSpPr>
            <a:spLocks noGrp="1" noChangeArrowheads="1"/>
          </p:cNvSpPr>
          <p:nvPr/>
        </p:nvSpPr>
        <p:spPr bwMode="auto">
          <a:xfrm>
            <a:off x="1102466" y="2796830"/>
            <a:ext cx="7240971"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err="1"/>
              <a:t>Salespool</a:t>
            </a:r>
            <a:endParaRPr lang="de-AT" altLang="de-DE" sz="1800" dirty="0"/>
          </a:p>
        </p:txBody>
      </p:sp>
      <p:sp>
        <p:nvSpPr>
          <p:cNvPr id="24" name="Rectangle 2">
            <a:extLst>
              <a:ext uri="{FF2B5EF4-FFF2-40B4-BE49-F238E27FC236}">
                <a16:creationId xmlns:a16="http://schemas.microsoft.com/office/drawing/2014/main" id="{60731C6E-1020-4B2B-969A-8FA6C42CD460}"/>
              </a:ext>
            </a:extLst>
          </p:cNvPr>
          <p:cNvSpPr>
            <a:spLocks noGrp="1" noChangeArrowheads="1"/>
          </p:cNvSpPr>
          <p:nvPr/>
        </p:nvSpPr>
        <p:spPr bwMode="auto">
          <a:xfrm>
            <a:off x="2637905" y="2801586"/>
            <a:ext cx="5544138"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dirty="0"/>
              <a:t>	• Sales-Instrumente</a:t>
            </a:r>
          </a:p>
          <a:p>
            <a:pPr eaLnBrk="1" hangingPunct="1">
              <a:lnSpc>
                <a:spcPct val="110000"/>
              </a:lnSpc>
            </a:pPr>
            <a:r>
              <a:rPr lang="de-AT" altLang="de-DE" sz="1400" b="0" dirty="0"/>
              <a:t>	• Zentrale Sales-Aktivitäten</a:t>
            </a:r>
          </a:p>
          <a:p>
            <a:pPr eaLnBrk="1" hangingPunct="1">
              <a:lnSpc>
                <a:spcPct val="110000"/>
              </a:lnSpc>
            </a:pPr>
            <a:r>
              <a:rPr lang="de-AT" altLang="de-DE" sz="1400" b="0" dirty="0"/>
              <a:t>	• Organisiert wie Marketingpool</a:t>
            </a:r>
          </a:p>
        </p:txBody>
      </p:sp>
      <p:sp>
        <p:nvSpPr>
          <p:cNvPr id="25" name="Rechteck 24">
            <a:extLst>
              <a:ext uri="{FF2B5EF4-FFF2-40B4-BE49-F238E27FC236}">
                <a16:creationId xmlns:a16="http://schemas.microsoft.com/office/drawing/2014/main" id="{E3554086-072D-6FA0-7D3E-C55DB246F27C}"/>
              </a:ext>
            </a:extLst>
          </p:cNvPr>
          <p:cNvSpPr/>
          <p:nvPr/>
        </p:nvSpPr>
        <p:spPr bwMode="auto">
          <a:xfrm>
            <a:off x="1102467" y="3758787"/>
            <a:ext cx="6939068"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6" name="Rectangle 2">
            <a:extLst>
              <a:ext uri="{FF2B5EF4-FFF2-40B4-BE49-F238E27FC236}">
                <a16:creationId xmlns:a16="http://schemas.microsoft.com/office/drawing/2014/main" id="{59230CC6-A1E8-B9E6-BE6C-09191536ECEA}"/>
              </a:ext>
            </a:extLst>
          </p:cNvPr>
          <p:cNvSpPr>
            <a:spLocks noGrp="1" noChangeArrowheads="1"/>
          </p:cNvSpPr>
          <p:nvPr/>
        </p:nvSpPr>
        <p:spPr bwMode="auto">
          <a:xfrm>
            <a:off x="1102466" y="3758787"/>
            <a:ext cx="7240971"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Digitalisierung</a:t>
            </a:r>
          </a:p>
        </p:txBody>
      </p:sp>
      <p:sp>
        <p:nvSpPr>
          <p:cNvPr id="28" name="Rectangle 2">
            <a:extLst>
              <a:ext uri="{FF2B5EF4-FFF2-40B4-BE49-F238E27FC236}">
                <a16:creationId xmlns:a16="http://schemas.microsoft.com/office/drawing/2014/main" id="{D120B0AD-D900-93CE-FA66-E34D111D4647}"/>
              </a:ext>
            </a:extLst>
          </p:cNvPr>
          <p:cNvSpPr>
            <a:spLocks noGrp="1" noChangeArrowheads="1"/>
          </p:cNvSpPr>
          <p:nvPr/>
        </p:nvSpPr>
        <p:spPr bwMode="auto">
          <a:xfrm>
            <a:off x="2637905" y="3763543"/>
            <a:ext cx="5544138"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dirty="0"/>
              <a:t>	• Abdeckung der </a:t>
            </a:r>
            <a:r>
              <a:rPr lang="de-AT" altLang="de-DE" sz="1400" b="0" dirty="0" err="1"/>
              <a:t>Istkosten</a:t>
            </a:r>
            <a:r>
              <a:rPr lang="de-AT" altLang="de-DE" sz="1400" b="0" dirty="0"/>
              <a:t> für IT und Digitalisierung</a:t>
            </a:r>
          </a:p>
          <a:p>
            <a:pPr eaLnBrk="1" hangingPunct="1">
              <a:lnSpc>
                <a:spcPct val="110000"/>
              </a:lnSpc>
            </a:pPr>
            <a:r>
              <a:rPr lang="de-AT" altLang="de-DE" sz="1400" b="0" dirty="0"/>
              <a:t>	• Für Weiterentwicklung Geschäftsmodell / Franchisesystem</a:t>
            </a:r>
          </a:p>
          <a:p>
            <a:pPr eaLnBrk="1" hangingPunct="1">
              <a:lnSpc>
                <a:spcPct val="110000"/>
              </a:lnSpc>
            </a:pPr>
            <a:r>
              <a:rPr lang="de-AT" altLang="de-DE" sz="1400" b="0" dirty="0"/>
              <a:t>	• Transparenz und Einbeziehung des Beirates</a:t>
            </a:r>
          </a:p>
        </p:txBody>
      </p:sp>
    </p:spTree>
    <p:extLst>
      <p:ext uri="{BB962C8B-B14F-4D97-AF65-F5344CB8AC3E}">
        <p14:creationId xmlns:p14="http://schemas.microsoft.com/office/powerpoint/2010/main" val="13114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16" grpId="0"/>
      <p:bldP spid="15" grpId="0" animBg="1"/>
      <p:bldP spid="17" grpId="0"/>
      <p:bldP spid="19" grpId="0"/>
      <p:bldP spid="21" grpId="0" animBg="1"/>
      <p:bldP spid="22" grpId="0"/>
      <p:bldP spid="24" grpId="0"/>
      <p:bldP spid="25" grpId="0" animBg="1"/>
      <p:bldP spid="2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EC530DC-6714-4D49-BD1B-BB69D31A2A78}"/>
              </a:ext>
            </a:extLst>
          </p:cNvPr>
          <p:cNvSpPr/>
          <p:nvPr/>
        </p:nvSpPr>
        <p:spPr bwMode="auto">
          <a:xfrm>
            <a:off x="0" y="1964528"/>
            <a:ext cx="9144000" cy="108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 name="Rectangle 2"/>
          <p:cNvSpPr>
            <a:spLocks noGrp="1" noChangeArrowheads="1"/>
          </p:cNvSpPr>
          <p:nvPr/>
        </p:nvSpPr>
        <p:spPr bwMode="auto">
          <a:xfrm>
            <a:off x="179512" y="2181042"/>
            <a:ext cx="8784976"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algn="ctr"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marL="895350" indent="-895350" eaLnBrk="1" hangingPunct="1"/>
            <a:r>
              <a:rPr lang="de-AT" altLang="de-DE" sz="3600" dirty="0" err="1"/>
              <a:t>syncon-franchise.com</a:t>
            </a:r>
            <a:endParaRPr lang="de-AT" altLang="de-DE" sz="3600" dirty="0"/>
          </a:p>
        </p:txBody>
      </p:sp>
      <p:pic>
        <p:nvPicPr>
          <p:cNvPr id="3" name="Grafik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3475294"/>
            <a:ext cx="296889" cy="605655"/>
          </a:xfrm>
          <a:prstGeom prst="rect">
            <a:avLst/>
          </a:prstGeom>
        </p:spPr>
      </p:pic>
      <p:pic>
        <p:nvPicPr>
          <p:cNvPr id="4" name="Grafik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960" y="3475294"/>
            <a:ext cx="572997" cy="605655"/>
          </a:xfrm>
          <a:prstGeom prst="rect">
            <a:avLst/>
          </a:prstGeom>
        </p:spPr>
      </p:pic>
      <p:pic>
        <p:nvPicPr>
          <p:cNvPr id="5" name="Grafik 7">
            <a:hlinkClick r:id="rId7" action="ppaction://hlinkfil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4048" y="3475294"/>
            <a:ext cx="572997" cy="605655"/>
          </a:xfrm>
          <a:prstGeom prst="rect">
            <a:avLst/>
          </a:prstGeom>
        </p:spPr>
      </p:pic>
      <p:pic>
        <p:nvPicPr>
          <p:cNvPr id="6" name="Grafik 8">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7392" y="3475294"/>
            <a:ext cx="694722" cy="605655"/>
          </a:xfrm>
          <a:prstGeom prst="rect">
            <a:avLst/>
          </a:prstGeom>
        </p:spPr>
      </p:pic>
      <p:pic>
        <p:nvPicPr>
          <p:cNvPr id="7" name="Bild 6" descr="google_bewertung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3181" y="3529971"/>
            <a:ext cx="582040" cy="582040"/>
          </a:xfrm>
          <a:prstGeom prst="rect">
            <a:avLst/>
          </a:prstGeom>
        </p:spPr>
      </p:pic>
    </p:spTree>
    <p:extLst>
      <p:ext uri="{BB962C8B-B14F-4D97-AF65-F5344CB8AC3E}">
        <p14:creationId xmlns:p14="http://schemas.microsoft.com/office/powerpoint/2010/main" val="4938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hintergrund1_1600x7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8790"/>
            <a:ext cx="9144000" cy="4366260"/>
          </a:xfrm>
          <a:prstGeom prst="rect">
            <a:avLst/>
          </a:prstGeom>
        </p:spPr>
      </p:pic>
      <p:sp>
        <p:nvSpPr>
          <p:cNvPr id="3" name="Pfeil nach unten 2">
            <a:extLst>
              <a:ext uri="{FF2B5EF4-FFF2-40B4-BE49-F238E27FC236}">
                <a16:creationId xmlns:a16="http://schemas.microsoft.com/office/drawing/2014/main" id="{A0954F07-E532-7A46-8DB0-60DAC69717E4}"/>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6" name="Rectangle 2">
            <a:extLst>
              <a:ext uri="{FF2B5EF4-FFF2-40B4-BE49-F238E27FC236}">
                <a16:creationId xmlns:a16="http://schemas.microsoft.com/office/drawing/2014/main" id="{4969C467-30E8-454B-B3BB-0443CF88E833}"/>
              </a:ext>
            </a:extLst>
          </p:cNvPr>
          <p:cNvSpPr>
            <a:spLocks noGrp="1" noChangeArrowheads="1"/>
          </p:cNvSpPr>
          <p:nvPr/>
        </p:nvSpPr>
        <p:spPr bwMode="auto">
          <a:xfrm>
            <a:off x="68238" y="3868189"/>
            <a:ext cx="3050275" cy="879991"/>
          </a:xfrm>
          <a:prstGeom prst="rect">
            <a:avLst/>
          </a:prstGeom>
          <a:solidFill>
            <a:srgbClr val="003366">
              <a:alpha val="50000"/>
            </a:srgbClr>
          </a:solidFill>
          <a:ln w="6350">
            <a:solidFill>
              <a:schemeClr val="tx1">
                <a:lumMod val="50000"/>
                <a:lumOff val="50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just" eaLnBrk="1" hangingPunct="1"/>
            <a:r>
              <a:rPr lang="de-AT" altLang="de-DE" sz="800" dirty="0">
                <a:solidFill>
                  <a:schemeClr val="bg1">
                    <a:lumMod val="85000"/>
                  </a:schemeClr>
                </a:solidFill>
              </a:rPr>
              <a:t>GENDER-HINWEIS:</a:t>
            </a:r>
            <a:r>
              <a:rPr lang="de-AT" altLang="de-DE" sz="800" b="0" dirty="0">
                <a:solidFill>
                  <a:schemeClr val="bg1">
                    <a:lumMod val="85000"/>
                  </a:schemeClr>
                </a:solidFill>
              </a:rPr>
              <a:t> Wir legen großen Wert auf die Gleich-berechtigung aller Geschlechter. Aus Gründen der besseren Lesbarkeit wird auf eine geschlechtsneutrale Differenzierung verzichtet. Entsprechende Begriffe gelten im Sinne der Gleichbehandlung grundsätzlich für alle Geschlechter. Die verkürzte Sprachform beinhaltet keine Wertung.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CEE24B4-2103-0BA0-C681-3580FFDE4364}"/>
              </a:ext>
            </a:extLst>
          </p:cNvPr>
          <p:cNvSpPr/>
          <p:nvPr/>
        </p:nvSpPr>
        <p:spPr bwMode="auto">
          <a:xfrm>
            <a:off x="1097083" y="2730947"/>
            <a:ext cx="7174850" cy="36004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dirty="0">
              <a:ln>
                <a:noFill/>
              </a:ln>
              <a:solidFill>
                <a:schemeClr val="tx1"/>
              </a:solidFill>
              <a:effectLst/>
              <a:latin typeface="Arial" charset="0"/>
            </a:endParaRPr>
          </a:p>
        </p:txBody>
      </p:sp>
      <p:sp>
        <p:nvSpPr>
          <p:cNvPr id="5" name="Rechteck 4"/>
          <p:cNvSpPr/>
          <p:nvPr/>
        </p:nvSpPr>
        <p:spPr bwMode="auto">
          <a:xfrm>
            <a:off x="1097082" y="1524330"/>
            <a:ext cx="7174851" cy="36004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6" name="Rectangle 2"/>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Themen</a:t>
            </a:r>
          </a:p>
        </p:txBody>
      </p:sp>
      <p:sp>
        <p:nvSpPr>
          <p:cNvPr id="7" name="Rectangle 2"/>
          <p:cNvSpPr>
            <a:spLocks noGrp="1" noChangeArrowheads="1"/>
          </p:cNvSpPr>
          <p:nvPr/>
        </p:nvSpPr>
        <p:spPr bwMode="auto">
          <a:xfrm>
            <a:off x="1086274" y="1537479"/>
            <a:ext cx="8057725"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t>1. Die Aufgaben und die Verantwortung einer Franchisezentrale</a:t>
            </a:r>
          </a:p>
        </p:txBody>
      </p:sp>
      <p:sp>
        <p:nvSpPr>
          <p:cNvPr id="10" name="Rechteck 9"/>
          <p:cNvSpPr/>
          <p:nvPr/>
        </p:nvSpPr>
        <p:spPr bwMode="auto">
          <a:xfrm>
            <a:off x="1097082" y="1929358"/>
            <a:ext cx="7174851" cy="36004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1" name="Rectangle 2"/>
          <p:cNvSpPr>
            <a:spLocks noGrp="1" noChangeArrowheads="1"/>
          </p:cNvSpPr>
          <p:nvPr/>
        </p:nvSpPr>
        <p:spPr bwMode="auto">
          <a:xfrm>
            <a:off x="1086274" y="1942507"/>
            <a:ext cx="8057725"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t>2. Die Prozesse &amp; Organigramme &amp; Fachbereiche</a:t>
            </a:r>
          </a:p>
        </p:txBody>
      </p:sp>
      <p:sp>
        <p:nvSpPr>
          <p:cNvPr id="12" name="Rechteck 11"/>
          <p:cNvSpPr/>
          <p:nvPr/>
        </p:nvSpPr>
        <p:spPr bwMode="auto">
          <a:xfrm>
            <a:off x="1097082" y="2334386"/>
            <a:ext cx="7174851" cy="36004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3" name="Rectangle 2"/>
          <p:cNvSpPr>
            <a:spLocks noGrp="1" noChangeArrowheads="1"/>
          </p:cNvSpPr>
          <p:nvPr/>
        </p:nvSpPr>
        <p:spPr bwMode="auto">
          <a:xfrm>
            <a:off x="1086274" y="2347535"/>
            <a:ext cx="8057725"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t>3. Die neuen Leistungen des Franchisepaketes  </a:t>
            </a:r>
          </a:p>
        </p:txBody>
      </p:sp>
      <p:sp>
        <p:nvSpPr>
          <p:cNvPr id="15" name="Rectangle 2"/>
          <p:cNvSpPr>
            <a:spLocks noGrp="1" noChangeArrowheads="1"/>
          </p:cNvSpPr>
          <p:nvPr/>
        </p:nvSpPr>
        <p:spPr bwMode="auto">
          <a:xfrm>
            <a:off x="1097083" y="2715109"/>
            <a:ext cx="7742117" cy="375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t>4. Die Digitalisierung des Franchisesystems</a:t>
            </a: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3" name="Rechteck 2">
            <a:extLst>
              <a:ext uri="{FF2B5EF4-FFF2-40B4-BE49-F238E27FC236}">
                <a16:creationId xmlns:a16="http://schemas.microsoft.com/office/drawing/2014/main" id="{F53CBBC8-AE77-86ED-376C-AAEF636E4132}"/>
              </a:ext>
            </a:extLst>
          </p:cNvPr>
          <p:cNvSpPr/>
          <p:nvPr/>
        </p:nvSpPr>
        <p:spPr bwMode="auto">
          <a:xfrm>
            <a:off x="1097083" y="3135975"/>
            <a:ext cx="7174850" cy="36004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4" name="Rechteck 3">
            <a:extLst>
              <a:ext uri="{FF2B5EF4-FFF2-40B4-BE49-F238E27FC236}">
                <a16:creationId xmlns:a16="http://schemas.microsoft.com/office/drawing/2014/main" id="{7BAF4FC1-E83F-CD68-EE9E-CE1A03F0578F}"/>
              </a:ext>
            </a:extLst>
          </p:cNvPr>
          <p:cNvSpPr/>
          <p:nvPr/>
        </p:nvSpPr>
        <p:spPr bwMode="auto">
          <a:xfrm>
            <a:off x="1097083" y="3544563"/>
            <a:ext cx="7174850" cy="36004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dirty="0">
              <a:ln>
                <a:noFill/>
              </a:ln>
              <a:solidFill>
                <a:schemeClr val="tx1"/>
              </a:solidFill>
              <a:effectLst/>
              <a:latin typeface="Arial" charset="0"/>
            </a:endParaRPr>
          </a:p>
        </p:txBody>
      </p:sp>
      <p:sp>
        <p:nvSpPr>
          <p:cNvPr id="8" name="Rectangle 2">
            <a:extLst>
              <a:ext uri="{FF2B5EF4-FFF2-40B4-BE49-F238E27FC236}">
                <a16:creationId xmlns:a16="http://schemas.microsoft.com/office/drawing/2014/main" id="{B098F174-A165-08B5-1974-19734F7461D8}"/>
              </a:ext>
            </a:extLst>
          </p:cNvPr>
          <p:cNvSpPr>
            <a:spLocks noGrp="1" noChangeArrowheads="1"/>
          </p:cNvSpPr>
          <p:nvPr/>
        </p:nvSpPr>
        <p:spPr bwMode="auto">
          <a:xfrm>
            <a:off x="1086273" y="3163421"/>
            <a:ext cx="8057725"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t>5. Die Anwendung der KI in der Zentrale und in den Betrieben</a:t>
            </a:r>
          </a:p>
        </p:txBody>
      </p:sp>
      <p:sp>
        <p:nvSpPr>
          <p:cNvPr id="9" name="Rectangle 2">
            <a:extLst>
              <a:ext uri="{FF2B5EF4-FFF2-40B4-BE49-F238E27FC236}">
                <a16:creationId xmlns:a16="http://schemas.microsoft.com/office/drawing/2014/main" id="{3568BA38-655F-2FB8-F131-27EE3AE9D84E}"/>
              </a:ext>
            </a:extLst>
          </p:cNvPr>
          <p:cNvSpPr>
            <a:spLocks noGrp="1" noChangeArrowheads="1"/>
          </p:cNvSpPr>
          <p:nvPr/>
        </p:nvSpPr>
        <p:spPr bwMode="auto">
          <a:xfrm>
            <a:off x="1097083" y="3576293"/>
            <a:ext cx="8057725"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b="0" dirty="0"/>
              <a:t>6. Die neuen Franchisegebühren</a:t>
            </a:r>
          </a:p>
        </p:txBody>
      </p:sp>
    </p:spTree>
    <p:extLst>
      <p:ext uri="{BB962C8B-B14F-4D97-AF65-F5344CB8AC3E}">
        <p14:creationId xmlns:p14="http://schemas.microsoft.com/office/powerpoint/2010/main" val="2383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p:bldP spid="10" grpId="0" animBg="1"/>
      <p:bldP spid="11" grpId="0"/>
      <p:bldP spid="12" grpId="0" animBg="1"/>
      <p:bldP spid="13" grpId="0"/>
      <p:bldP spid="15" grpId="0"/>
      <p:bldP spid="3" grpId="0" animBg="1"/>
      <p:bldP spid="4"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bwMode="auto">
          <a:xfrm>
            <a:off x="1080850" y="3091287"/>
            <a:ext cx="3348000" cy="1008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4" name="Rechteck 13"/>
          <p:cNvSpPr/>
          <p:nvPr/>
        </p:nvSpPr>
        <p:spPr bwMode="auto">
          <a:xfrm>
            <a:off x="4616530" y="3091287"/>
            <a:ext cx="3348000" cy="1008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5" name="Rechteck 14"/>
          <p:cNvSpPr/>
          <p:nvPr/>
        </p:nvSpPr>
        <p:spPr bwMode="auto">
          <a:xfrm>
            <a:off x="1080850" y="1902568"/>
            <a:ext cx="3348000" cy="1007999"/>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6" name="Rechteck 15"/>
          <p:cNvSpPr/>
          <p:nvPr/>
        </p:nvSpPr>
        <p:spPr bwMode="auto">
          <a:xfrm>
            <a:off x="4616530" y="1902568"/>
            <a:ext cx="3348000" cy="1007999"/>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7" name="Rectangle 2"/>
          <p:cNvSpPr>
            <a:spLocks noGrp="1" noChangeArrowheads="1"/>
          </p:cNvSpPr>
          <p:nvPr/>
        </p:nvSpPr>
        <p:spPr bwMode="auto">
          <a:xfrm>
            <a:off x="524197" y="662380"/>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latin typeface="Tahoma"/>
                <a:cs typeface="Tahoma"/>
              </a:rPr>
              <a:t>Die Aufgaben/Verantwortung einer Franchisezentrale</a:t>
            </a:r>
          </a:p>
        </p:txBody>
      </p:sp>
      <p:sp>
        <p:nvSpPr>
          <p:cNvPr id="18" name="Rectangle 2"/>
          <p:cNvSpPr>
            <a:spLocks noGrp="1" noChangeArrowheads="1"/>
          </p:cNvSpPr>
          <p:nvPr/>
        </p:nvSpPr>
        <p:spPr bwMode="auto">
          <a:xfrm>
            <a:off x="972753" y="1075776"/>
            <a:ext cx="6231122"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endParaRPr lang="de-AT" altLang="de-DE" sz="2400" dirty="0"/>
          </a:p>
        </p:txBody>
      </p:sp>
      <p:sp>
        <p:nvSpPr>
          <p:cNvPr id="29" name="Rectangle 2"/>
          <p:cNvSpPr>
            <a:spLocks noGrp="1" noChangeArrowheads="1"/>
          </p:cNvSpPr>
          <p:nvPr/>
        </p:nvSpPr>
        <p:spPr bwMode="auto">
          <a:xfrm>
            <a:off x="1080851" y="1902567"/>
            <a:ext cx="3347998"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b="0" dirty="0">
                <a:latin typeface="Tahoma"/>
                <a:cs typeface="Tahoma"/>
              </a:rPr>
              <a:t>Eine umfassende Partnerschaft</a:t>
            </a:r>
            <a:endParaRPr lang="de-AT" altLang="de-DE" sz="1800" b="0" dirty="0">
              <a:latin typeface="Tahoma"/>
              <a:cs typeface="Tahoma"/>
            </a:endParaRPr>
          </a:p>
          <a:p>
            <a:pPr eaLnBrk="1" hangingPunct="1">
              <a:lnSpc>
                <a:spcPct val="110000"/>
              </a:lnSpc>
            </a:pPr>
            <a:r>
              <a:rPr lang="de-AT" altLang="de-DE" sz="1800" b="0" dirty="0">
                <a:latin typeface="Tahoma"/>
                <a:cs typeface="Tahoma"/>
              </a:rPr>
              <a:t>für gemeinsamen wirtschaftlichen Erfolg</a:t>
            </a:r>
            <a:endParaRPr lang="de-DE" altLang="de-DE" sz="1800" b="0" dirty="0">
              <a:latin typeface="Tahoma"/>
              <a:cs typeface="Tahoma"/>
            </a:endParaRPr>
          </a:p>
        </p:txBody>
      </p:sp>
      <p:sp>
        <p:nvSpPr>
          <p:cNvPr id="30" name="Rectangle 2"/>
          <p:cNvSpPr>
            <a:spLocks noGrp="1" noChangeArrowheads="1"/>
          </p:cNvSpPr>
          <p:nvPr/>
        </p:nvSpPr>
        <p:spPr bwMode="auto">
          <a:xfrm>
            <a:off x="1080850" y="3091287"/>
            <a:ext cx="3347999"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b="0" dirty="0">
                <a:cs typeface="Tahoma"/>
              </a:rPr>
              <a:t>Ein Wirkungsnetz mit Synergieeffekten und</a:t>
            </a:r>
          </a:p>
          <a:p>
            <a:pPr eaLnBrk="1" hangingPunct="1">
              <a:lnSpc>
                <a:spcPct val="110000"/>
              </a:lnSpc>
            </a:pPr>
            <a:r>
              <a:rPr lang="de-DE" altLang="de-DE" sz="1800" b="0" dirty="0">
                <a:cs typeface="Tahoma"/>
              </a:rPr>
              <a:t>ständiger Weiterentwicklung</a:t>
            </a:r>
            <a:endParaRPr lang="de-DE" altLang="de-DE" sz="1800" b="0" dirty="0">
              <a:latin typeface="Tahoma"/>
              <a:cs typeface="Tahoma"/>
            </a:endParaRPr>
          </a:p>
        </p:txBody>
      </p:sp>
      <p:sp>
        <p:nvSpPr>
          <p:cNvPr id="31" name="Rectangle 2"/>
          <p:cNvSpPr>
            <a:spLocks noGrp="1" noChangeArrowheads="1"/>
          </p:cNvSpPr>
          <p:nvPr/>
        </p:nvSpPr>
        <p:spPr bwMode="auto">
          <a:xfrm>
            <a:off x="4616530" y="1902567"/>
            <a:ext cx="3348000"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b="0" dirty="0">
                <a:latin typeface="Tahoma"/>
                <a:cs typeface="Tahoma"/>
              </a:rPr>
              <a:t>Eine totale Kooperation</a:t>
            </a:r>
          </a:p>
          <a:p>
            <a:pPr eaLnBrk="1" hangingPunct="1">
              <a:lnSpc>
                <a:spcPct val="110000"/>
              </a:lnSpc>
            </a:pPr>
            <a:r>
              <a:rPr lang="de-DE" altLang="de-DE" sz="1800" b="0" dirty="0">
                <a:latin typeface="Tahoma"/>
                <a:cs typeface="Tahoma"/>
              </a:rPr>
              <a:t>in Marketing und Vertrieb</a:t>
            </a:r>
          </a:p>
          <a:p>
            <a:pPr eaLnBrk="1" hangingPunct="1">
              <a:lnSpc>
                <a:spcPct val="110000"/>
              </a:lnSpc>
            </a:pPr>
            <a:endParaRPr lang="de-DE" altLang="de-DE" sz="1400" b="0" dirty="0">
              <a:latin typeface="Tahoma"/>
              <a:cs typeface="Tahoma"/>
            </a:endParaRPr>
          </a:p>
        </p:txBody>
      </p:sp>
      <p:sp>
        <p:nvSpPr>
          <p:cNvPr id="32" name="Rectangle 2"/>
          <p:cNvSpPr>
            <a:spLocks noGrp="1" noChangeArrowheads="1"/>
          </p:cNvSpPr>
          <p:nvPr/>
        </p:nvSpPr>
        <p:spPr bwMode="auto">
          <a:xfrm>
            <a:off x="4616530" y="3091286"/>
            <a:ext cx="3348000" cy="100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b="0" dirty="0">
                <a:cs typeface="Tahoma"/>
              </a:rPr>
              <a:t>Zukunftsorientiertes Geschäftskonzept</a:t>
            </a:r>
          </a:p>
          <a:p>
            <a:pPr eaLnBrk="1" hangingPunct="1">
              <a:lnSpc>
                <a:spcPct val="110000"/>
              </a:lnSpc>
            </a:pPr>
            <a:endParaRPr lang="de-DE" altLang="de-DE" sz="300" b="0" dirty="0">
              <a:cs typeface="Tahoma"/>
            </a:endParaRPr>
          </a:p>
          <a:p>
            <a:pPr eaLnBrk="1" hangingPunct="1">
              <a:lnSpc>
                <a:spcPct val="110000"/>
              </a:lnSpc>
            </a:pPr>
            <a:r>
              <a:rPr lang="de-DE" altLang="de-DE" sz="1200" b="0" dirty="0">
                <a:cs typeface="Tahoma"/>
              </a:rPr>
              <a:t>• </a:t>
            </a:r>
            <a:r>
              <a:rPr lang="de-DE" altLang="de-DE" sz="1400" b="0" dirty="0">
                <a:cs typeface="Tahoma"/>
              </a:rPr>
              <a:t>standardisiert		• regionalisiert</a:t>
            </a:r>
          </a:p>
        </p:txBody>
      </p:sp>
      <p:sp>
        <p:nvSpPr>
          <p:cNvPr id="19" name="Pfeil nach unten 18">
            <a:extLst>
              <a:ext uri="{FF2B5EF4-FFF2-40B4-BE49-F238E27FC236}">
                <a16:creationId xmlns:a16="http://schemas.microsoft.com/office/drawing/2014/main" id="{E82ED6D1-826C-C544-A826-B1D9AA8784EF}"/>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Tree>
    <p:extLst>
      <p:ext uri="{BB962C8B-B14F-4D97-AF65-F5344CB8AC3E}">
        <p14:creationId xmlns:p14="http://schemas.microsoft.com/office/powerpoint/2010/main" val="271205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29" grpId="0"/>
      <p:bldP spid="30" grpId="0"/>
      <p:bldP spid="31" grpId="0"/>
      <p:bldP spid="3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Aufgaben/Verantwortung der Franchisezentrale </a:t>
            </a: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512448" y="4912435"/>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6" name="Rectangle 2">
            <a:extLst>
              <a:ext uri="{FF2B5EF4-FFF2-40B4-BE49-F238E27FC236}">
                <a16:creationId xmlns:a16="http://schemas.microsoft.com/office/drawing/2014/main" id="{B7B48DD3-E2D6-5F49-8849-BB4228C460FE}"/>
              </a:ext>
            </a:extLst>
          </p:cNvPr>
          <p:cNvSpPr>
            <a:spLocks noGrp="1" noChangeArrowheads="1"/>
          </p:cNvSpPr>
          <p:nvPr/>
        </p:nvSpPr>
        <p:spPr bwMode="auto">
          <a:xfrm>
            <a:off x="524198" y="1075776"/>
            <a:ext cx="8619802"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endParaRPr lang="de-AT" altLang="de-DE" sz="2000" dirty="0"/>
          </a:p>
        </p:txBody>
      </p:sp>
      <p:sp>
        <p:nvSpPr>
          <p:cNvPr id="15" name="Rechteck 14">
            <a:extLst>
              <a:ext uri="{FF2B5EF4-FFF2-40B4-BE49-F238E27FC236}">
                <a16:creationId xmlns:a16="http://schemas.microsoft.com/office/drawing/2014/main" id="{AF35982C-BBA5-4B43-B468-5E307E788FDF}"/>
              </a:ext>
            </a:extLst>
          </p:cNvPr>
          <p:cNvSpPr/>
          <p:nvPr/>
        </p:nvSpPr>
        <p:spPr bwMode="auto">
          <a:xfrm>
            <a:off x="1544085" y="1727416"/>
            <a:ext cx="6055829"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7" name="Rectangle 2">
            <a:extLst>
              <a:ext uri="{FF2B5EF4-FFF2-40B4-BE49-F238E27FC236}">
                <a16:creationId xmlns:a16="http://schemas.microsoft.com/office/drawing/2014/main" id="{FB7CD77F-7160-D94E-ABF0-FECC380E0CBA}"/>
              </a:ext>
            </a:extLst>
          </p:cNvPr>
          <p:cNvSpPr>
            <a:spLocks noGrp="1" noChangeArrowheads="1"/>
          </p:cNvSpPr>
          <p:nvPr/>
        </p:nvSpPr>
        <p:spPr bwMode="auto">
          <a:xfrm>
            <a:off x="1581914" y="1739594"/>
            <a:ext cx="7240971"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Stufe 1</a:t>
            </a:r>
          </a:p>
        </p:txBody>
      </p:sp>
      <p:sp>
        <p:nvSpPr>
          <p:cNvPr id="19" name="Rectangle 2">
            <a:extLst>
              <a:ext uri="{FF2B5EF4-FFF2-40B4-BE49-F238E27FC236}">
                <a16:creationId xmlns:a16="http://schemas.microsoft.com/office/drawing/2014/main" id="{0AF78876-AA6A-EC41-B6E7-3D1FE3EA257C}"/>
              </a:ext>
            </a:extLst>
          </p:cNvPr>
          <p:cNvSpPr>
            <a:spLocks noGrp="1" noChangeArrowheads="1"/>
          </p:cNvSpPr>
          <p:nvPr/>
        </p:nvSpPr>
        <p:spPr bwMode="auto">
          <a:xfrm>
            <a:off x="3117353" y="1744350"/>
            <a:ext cx="5544138"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a:t>• Entwickeln</a:t>
            </a:r>
          </a:p>
          <a:p>
            <a:pPr eaLnBrk="1" hangingPunct="1">
              <a:lnSpc>
                <a:spcPct val="110000"/>
              </a:lnSpc>
            </a:pPr>
            <a:r>
              <a:rPr lang="de-AT" altLang="de-DE" sz="1400" b="0"/>
              <a:t>• Perfektionieren</a:t>
            </a:r>
          </a:p>
          <a:p>
            <a:pPr eaLnBrk="1" hangingPunct="1">
              <a:lnSpc>
                <a:spcPct val="110000"/>
              </a:lnSpc>
            </a:pPr>
            <a:r>
              <a:rPr lang="de-AT" altLang="de-DE" sz="1400" b="0"/>
              <a:t>• Optimieren</a:t>
            </a:r>
            <a:endParaRPr lang="de-AT" altLang="de-DE" sz="1400" b="0" dirty="0"/>
          </a:p>
        </p:txBody>
      </p:sp>
      <p:sp>
        <p:nvSpPr>
          <p:cNvPr id="21" name="Rechteck 20">
            <a:extLst>
              <a:ext uri="{FF2B5EF4-FFF2-40B4-BE49-F238E27FC236}">
                <a16:creationId xmlns:a16="http://schemas.microsoft.com/office/drawing/2014/main" id="{445E848A-D18C-CC4D-A9BB-B261E448D49D}"/>
              </a:ext>
            </a:extLst>
          </p:cNvPr>
          <p:cNvSpPr/>
          <p:nvPr/>
        </p:nvSpPr>
        <p:spPr bwMode="auto">
          <a:xfrm>
            <a:off x="1544086" y="2694777"/>
            <a:ext cx="6055828"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2" name="Rectangle 2">
            <a:extLst>
              <a:ext uri="{FF2B5EF4-FFF2-40B4-BE49-F238E27FC236}">
                <a16:creationId xmlns:a16="http://schemas.microsoft.com/office/drawing/2014/main" id="{D90538B5-9D26-4848-B33D-85C4BB54523B}"/>
              </a:ext>
            </a:extLst>
          </p:cNvPr>
          <p:cNvSpPr>
            <a:spLocks noGrp="1" noChangeArrowheads="1"/>
          </p:cNvSpPr>
          <p:nvPr/>
        </p:nvSpPr>
        <p:spPr bwMode="auto">
          <a:xfrm>
            <a:off x="1581914" y="2706955"/>
            <a:ext cx="7240971"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Stufe 2</a:t>
            </a:r>
          </a:p>
        </p:txBody>
      </p:sp>
      <p:sp>
        <p:nvSpPr>
          <p:cNvPr id="24" name="Rectangle 2">
            <a:extLst>
              <a:ext uri="{FF2B5EF4-FFF2-40B4-BE49-F238E27FC236}">
                <a16:creationId xmlns:a16="http://schemas.microsoft.com/office/drawing/2014/main" id="{B5150AE2-60A0-3D46-8F6D-A69C4B60868D}"/>
              </a:ext>
            </a:extLst>
          </p:cNvPr>
          <p:cNvSpPr>
            <a:spLocks noGrp="1" noChangeArrowheads="1"/>
          </p:cNvSpPr>
          <p:nvPr/>
        </p:nvSpPr>
        <p:spPr bwMode="auto">
          <a:xfrm>
            <a:off x="3117353" y="2711711"/>
            <a:ext cx="5544138"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a:t>• Installieren</a:t>
            </a:r>
          </a:p>
          <a:p>
            <a:pPr eaLnBrk="1" hangingPunct="1">
              <a:lnSpc>
                <a:spcPct val="110000"/>
              </a:lnSpc>
            </a:pPr>
            <a:r>
              <a:rPr lang="de-AT" altLang="de-DE" sz="1400" b="0"/>
              <a:t>• Übertragen</a:t>
            </a:r>
          </a:p>
          <a:p>
            <a:pPr eaLnBrk="1" hangingPunct="1">
              <a:lnSpc>
                <a:spcPct val="110000"/>
              </a:lnSpc>
            </a:pPr>
            <a:r>
              <a:rPr lang="de-AT" altLang="de-DE" sz="1400" b="0"/>
              <a:t>• Motivieren</a:t>
            </a:r>
            <a:endParaRPr lang="de-AT" altLang="de-DE" sz="1400" b="0" dirty="0"/>
          </a:p>
        </p:txBody>
      </p:sp>
      <p:sp>
        <p:nvSpPr>
          <p:cNvPr id="25" name="Rechteck 24">
            <a:extLst>
              <a:ext uri="{FF2B5EF4-FFF2-40B4-BE49-F238E27FC236}">
                <a16:creationId xmlns:a16="http://schemas.microsoft.com/office/drawing/2014/main" id="{7532FEE1-0A14-1447-A7E7-0F58D0CEAA07}"/>
              </a:ext>
            </a:extLst>
          </p:cNvPr>
          <p:cNvSpPr/>
          <p:nvPr/>
        </p:nvSpPr>
        <p:spPr bwMode="auto">
          <a:xfrm>
            <a:off x="1544086" y="3656734"/>
            <a:ext cx="6055829" cy="900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6" name="Rectangle 2">
            <a:extLst>
              <a:ext uri="{FF2B5EF4-FFF2-40B4-BE49-F238E27FC236}">
                <a16:creationId xmlns:a16="http://schemas.microsoft.com/office/drawing/2014/main" id="{9D79E896-D340-2A4E-8208-80AC795E607D}"/>
              </a:ext>
            </a:extLst>
          </p:cNvPr>
          <p:cNvSpPr>
            <a:spLocks noGrp="1" noChangeArrowheads="1"/>
          </p:cNvSpPr>
          <p:nvPr/>
        </p:nvSpPr>
        <p:spPr bwMode="auto">
          <a:xfrm>
            <a:off x="1581914" y="3668912"/>
            <a:ext cx="7240971" cy="29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800" dirty="0"/>
              <a:t>Stufe 3</a:t>
            </a:r>
          </a:p>
        </p:txBody>
      </p:sp>
      <p:sp>
        <p:nvSpPr>
          <p:cNvPr id="28" name="Rectangle 2">
            <a:extLst>
              <a:ext uri="{FF2B5EF4-FFF2-40B4-BE49-F238E27FC236}">
                <a16:creationId xmlns:a16="http://schemas.microsoft.com/office/drawing/2014/main" id="{A5790EFA-7513-9240-8D76-C4B70B8E6BAA}"/>
              </a:ext>
            </a:extLst>
          </p:cNvPr>
          <p:cNvSpPr>
            <a:spLocks noGrp="1" noChangeArrowheads="1"/>
          </p:cNvSpPr>
          <p:nvPr/>
        </p:nvSpPr>
        <p:spPr bwMode="auto">
          <a:xfrm>
            <a:off x="3117353" y="3673668"/>
            <a:ext cx="5544138" cy="9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AT" altLang="de-DE" sz="1400" b="0"/>
              <a:t>• Multiplizieren</a:t>
            </a:r>
          </a:p>
          <a:p>
            <a:pPr eaLnBrk="1" hangingPunct="1">
              <a:lnSpc>
                <a:spcPct val="110000"/>
              </a:lnSpc>
            </a:pPr>
            <a:r>
              <a:rPr lang="de-AT" altLang="de-DE" sz="1400" b="0"/>
              <a:t>• Synchronisieren</a:t>
            </a:r>
          </a:p>
          <a:p>
            <a:pPr eaLnBrk="1" hangingPunct="1">
              <a:lnSpc>
                <a:spcPct val="110000"/>
              </a:lnSpc>
            </a:pPr>
            <a:r>
              <a:rPr lang="de-AT" altLang="de-DE" sz="1400" b="0"/>
              <a:t>• Optimieren</a:t>
            </a:r>
            <a:endParaRPr lang="de-AT" altLang="de-DE" sz="1400" b="0" dirty="0"/>
          </a:p>
        </p:txBody>
      </p:sp>
    </p:spTree>
    <p:extLst>
      <p:ext uri="{BB962C8B-B14F-4D97-AF65-F5344CB8AC3E}">
        <p14:creationId xmlns:p14="http://schemas.microsoft.com/office/powerpoint/2010/main" val="18874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16" grpId="0"/>
      <p:bldP spid="15" grpId="0" animBg="1"/>
      <p:bldP spid="17" grpId="0"/>
      <p:bldP spid="19" grpId="0"/>
      <p:bldP spid="21" grpId="0" animBg="1"/>
      <p:bldP spid="22" grpId="0"/>
      <p:bldP spid="24" grpId="0"/>
      <p:bldP spid="25" grpId="0" animBg="1"/>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Aufgaben/Verantwortung der Franchisezentrale </a:t>
            </a: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6" name="Rectangle 2">
            <a:extLst>
              <a:ext uri="{FF2B5EF4-FFF2-40B4-BE49-F238E27FC236}">
                <a16:creationId xmlns:a16="http://schemas.microsoft.com/office/drawing/2014/main" id="{B7B48DD3-E2D6-5F49-8849-BB4228C460FE}"/>
              </a:ext>
            </a:extLst>
          </p:cNvPr>
          <p:cNvSpPr>
            <a:spLocks noGrp="1" noChangeArrowheads="1"/>
          </p:cNvSpPr>
          <p:nvPr/>
        </p:nvSpPr>
        <p:spPr bwMode="auto">
          <a:xfrm>
            <a:off x="524198" y="1075776"/>
            <a:ext cx="8619802"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endParaRPr lang="de-AT" altLang="de-DE" sz="2000" dirty="0"/>
          </a:p>
        </p:txBody>
      </p:sp>
      <p:grpSp>
        <p:nvGrpSpPr>
          <p:cNvPr id="17" name="Group 10">
            <a:extLst>
              <a:ext uri="{FF2B5EF4-FFF2-40B4-BE49-F238E27FC236}">
                <a16:creationId xmlns:a16="http://schemas.microsoft.com/office/drawing/2014/main" id="{B5C46B58-E90C-3944-B528-D4D7B5A4AE77}"/>
              </a:ext>
            </a:extLst>
          </p:cNvPr>
          <p:cNvGrpSpPr>
            <a:grpSpLocks/>
          </p:cNvGrpSpPr>
          <p:nvPr/>
        </p:nvGrpSpPr>
        <p:grpSpPr bwMode="auto">
          <a:xfrm>
            <a:off x="1137172" y="1826876"/>
            <a:ext cx="3592308" cy="2092620"/>
            <a:chOff x="2402" y="3138"/>
            <a:chExt cx="1328" cy="746"/>
          </a:xfrm>
        </p:grpSpPr>
        <p:grpSp>
          <p:nvGrpSpPr>
            <p:cNvPr id="18" name="Group 11">
              <a:extLst>
                <a:ext uri="{FF2B5EF4-FFF2-40B4-BE49-F238E27FC236}">
                  <a16:creationId xmlns:a16="http://schemas.microsoft.com/office/drawing/2014/main" id="{873FC1F0-CC9D-814A-836F-7ED752994FDC}"/>
                </a:ext>
              </a:extLst>
            </p:cNvPr>
            <p:cNvGrpSpPr>
              <a:grpSpLocks/>
            </p:cNvGrpSpPr>
            <p:nvPr/>
          </p:nvGrpSpPr>
          <p:grpSpPr bwMode="auto">
            <a:xfrm>
              <a:off x="2925" y="3138"/>
              <a:ext cx="475" cy="361"/>
              <a:chOff x="2925" y="3138"/>
              <a:chExt cx="475" cy="361"/>
            </a:xfrm>
          </p:grpSpPr>
          <p:sp>
            <p:nvSpPr>
              <p:cNvPr id="126" name="Freeform 12">
                <a:extLst>
                  <a:ext uri="{FF2B5EF4-FFF2-40B4-BE49-F238E27FC236}">
                    <a16:creationId xmlns:a16="http://schemas.microsoft.com/office/drawing/2014/main" id="{7F9703B3-A6F2-C74A-9BCB-24B1534600E5}"/>
                  </a:ext>
                </a:extLst>
              </p:cNvPr>
              <p:cNvSpPr>
                <a:spLocks/>
              </p:cNvSpPr>
              <p:nvPr/>
            </p:nvSpPr>
            <p:spPr bwMode="auto">
              <a:xfrm>
                <a:off x="3037" y="3138"/>
                <a:ext cx="363" cy="280"/>
              </a:xfrm>
              <a:custGeom>
                <a:avLst/>
                <a:gdLst>
                  <a:gd name="T0" fmla="*/ 1 w 726"/>
                  <a:gd name="T1" fmla="*/ 1 h 560"/>
                  <a:gd name="T2" fmla="*/ 1 w 726"/>
                  <a:gd name="T3" fmla="*/ 1 h 560"/>
                  <a:gd name="T4" fmla="*/ 1 w 726"/>
                  <a:gd name="T5" fmla="*/ 1 h 560"/>
                  <a:gd name="T6" fmla="*/ 1 w 726"/>
                  <a:gd name="T7" fmla="*/ 1 h 560"/>
                  <a:gd name="T8" fmla="*/ 1 w 726"/>
                  <a:gd name="T9" fmla="*/ 1 h 560"/>
                  <a:gd name="T10" fmla="*/ 1 w 726"/>
                  <a:gd name="T11" fmla="*/ 1 h 560"/>
                  <a:gd name="T12" fmla="*/ 1 w 726"/>
                  <a:gd name="T13" fmla="*/ 1 h 560"/>
                  <a:gd name="T14" fmla="*/ 1 w 726"/>
                  <a:gd name="T15" fmla="*/ 1 h 560"/>
                  <a:gd name="T16" fmla="*/ 1 w 726"/>
                  <a:gd name="T17" fmla="*/ 1 h 560"/>
                  <a:gd name="T18" fmla="*/ 1 w 726"/>
                  <a:gd name="T19" fmla="*/ 1 h 560"/>
                  <a:gd name="T20" fmla="*/ 1 w 726"/>
                  <a:gd name="T21" fmla="*/ 1 h 560"/>
                  <a:gd name="T22" fmla="*/ 1 w 726"/>
                  <a:gd name="T23" fmla="*/ 1 h 560"/>
                  <a:gd name="T24" fmla="*/ 1 w 726"/>
                  <a:gd name="T25" fmla="*/ 1 h 560"/>
                  <a:gd name="T26" fmla="*/ 1 w 726"/>
                  <a:gd name="T27" fmla="*/ 1 h 560"/>
                  <a:gd name="T28" fmla="*/ 1 w 726"/>
                  <a:gd name="T29" fmla="*/ 1 h 560"/>
                  <a:gd name="T30" fmla="*/ 1 w 726"/>
                  <a:gd name="T31" fmla="*/ 1 h 560"/>
                  <a:gd name="T32" fmla="*/ 1 w 726"/>
                  <a:gd name="T33" fmla="*/ 1 h 560"/>
                  <a:gd name="T34" fmla="*/ 1 w 726"/>
                  <a:gd name="T35" fmla="*/ 1 h 560"/>
                  <a:gd name="T36" fmla="*/ 1 w 726"/>
                  <a:gd name="T37" fmla="*/ 1 h 560"/>
                  <a:gd name="T38" fmla="*/ 1 w 726"/>
                  <a:gd name="T39" fmla="*/ 1 h 560"/>
                  <a:gd name="T40" fmla="*/ 1 w 726"/>
                  <a:gd name="T41" fmla="*/ 1 h 560"/>
                  <a:gd name="T42" fmla="*/ 1 w 726"/>
                  <a:gd name="T43" fmla="*/ 1 h 560"/>
                  <a:gd name="T44" fmla="*/ 1 w 726"/>
                  <a:gd name="T45" fmla="*/ 1 h 560"/>
                  <a:gd name="T46" fmla="*/ 1 w 726"/>
                  <a:gd name="T47" fmla="*/ 1 h 560"/>
                  <a:gd name="T48" fmla="*/ 1 w 726"/>
                  <a:gd name="T49" fmla="*/ 1 h 560"/>
                  <a:gd name="T50" fmla="*/ 1 w 726"/>
                  <a:gd name="T51" fmla="*/ 1 h 560"/>
                  <a:gd name="T52" fmla="*/ 1 w 726"/>
                  <a:gd name="T53" fmla="*/ 1 h 560"/>
                  <a:gd name="T54" fmla="*/ 1 w 726"/>
                  <a:gd name="T55" fmla="*/ 1 h 560"/>
                  <a:gd name="T56" fmla="*/ 1 w 726"/>
                  <a:gd name="T57" fmla="*/ 1 h 560"/>
                  <a:gd name="T58" fmla="*/ 1 w 726"/>
                  <a:gd name="T59" fmla="*/ 1 h 560"/>
                  <a:gd name="T60" fmla="*/ 1 w 726"/>
                  <a:gd name="T61" fmla="*/ 1 h 560"/>
                  <a:gd name="T62" fmla="*/ 1 w 726"/>
                  <a:gd name="T63" fmla="*/ 1 h 560"/>
                  <a:gd name="T64" fmla="*/ 1 w 726"/>
                  <a:gd name="T65" fmla="*/ 1 h 560"/>
                  <a:gd name="T66" fmla="*/ 1 w 726"/>
                  <a:gd name="T67" fmla="*/ 1 h 560"/>
                  <a:gd name="T68" fmla="*/ 1 w 726"/>
                  <a:gd name="T69" fmla="*/ 1 h 560"/>
                  <a:gd name="T70" fmla="*/ 1 w 726"/>
                  <a:gd name="T71" fmla="*/ 1 h 560"/>
                  <a:gd name="T72" fmla="*/ 1 w 726"/>
                  <a:gd name="T73" fmla="*/ 1 h 560"/>
                  <a:gd name="T74" fmla="*/ 1 w 726"/>
                  <a:gd name="T75" fmla="*/ 1 h 560"/>
                  <a:gd name="T76" fmla="*/ 1 w 726"/>
                  <a:gd name="T77" fmla="*/ 1 h 560"/>
                  <a:gd name="T78" fmla="*/ 1 w 726"/>
                  <a:gd name="T79" fmla="*/ 1 h 560"/>
                  <a:gd name="T80" fmla="*/ 1 w 726"/>
                  <a:gd name="T81" fmla="*/ 1 h 560"/>
                  <a:gd name="T82" fmla="*/ 1 w 726"/>
                  <a:gd name="T83" fmla="*/ 1 h 560"/>
                  <a:gd name="T84" fmla="*/ 1 w 726"/>
                  <a:gd name="T85" fmla="*/ 1 h 560"/>
                  <a:gd name="T86" fmla="*/ 1 w 726"/>
                  <a:gd name="T87" fmla="*/ 1 h 560"/>
                  <a:gd name="T88" fmla="*/ 1 w 726"/>
                  <a:gd name="T89" fmla="*/ 1 h 560"/>
                  <a:gd name="T90" fmla="*/ 1 w 726"/>
                  <a:gd name="T91" fmla="*/ 1 h 560"/>
                  <a:gd name="T92" fmla="*/ 1 w 726"/>
                  <a:gd name="T93" fmla="*/ 1 h 560"/>
                  <a:gd name="T94" fmla="*/ 1 w 726"/>
                  <a:gd name="T95" fmla="*/ 1 h 560"/>
                  <a:gd name="T96" fmla="*/ 1 w 726"/>
                  <a:gd name="T97" fmla="*/ 1 h 560"/>
                  <a:gd name="T98" fmla="*/ 1 w 726"/>
                  <a:gd name="T99" fmla="*/ 1 h 560"/>
                  <a:gd name="T100" fmla="*/ 1 w 726"/>
                  <a:gd name="T101" fmla="*/ 1 h 560"/>
                  <a:gd name="T102" fmla="*/ 1 w 726"/>
                  <a:gd name="T103" fmla="*/ 1 h 560"/>
                  <a:gd name="T104" fmla="*/ 1 w 726"/>
                  <a:gd name="T105" fmla="*/ 1 h 560"/>
                  <a:gd name="T106" fmla="*/ 1 w 726"/>
                  <a:gd name="T107" fmla="*/ 1 h 560"/>
                  <a:gd name="T108" fmla="*/ 1 w 726"/>
                  <a:gd name="T109" fmla="*/ 1 h 560"/>
                  <a:gd name="T110" fmla="*/ 1 w 726"/>
                  <a:gd name="T111" fmla="*/ 1 h 5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560">
                    <a:moveTo>
                      <a:pt x="16" y="1"/>
                    </a:moveTo>
                    <a:lnTo>
                      <a:pt x="17" y="0"/>
                    </a:lnTo>
                    <a:lnTo>
                      <a:pt x="29" y="1"/>
                    </a:lnTo>
                    <a:lnTo>
                      <a:pt x="40" y="3"/>
                    </a:lnTo>
                    <a:lnTo>
                      <a:pt x="63" y="4"/>
                    </a:lnTo>
                    <a:lnTo>
                      <a:pt x="87" y="6"/>
                    </a:lnTo>
                    <a:lnTo>
                      <a:pt x="111" y="7"/>
                    </a:lnTo>
                    <a:lnTo>
                      <a:pt x="134" y="9"/>
                    </a:lnTo>
                    <a:lnTo>
                      <a:pt x="136" y="7"/>
                    </a:lnTo>
                    <a:lnTo>
                      <a:pt x="137" y="9"/>
                    </a:lnTo>
                    <a:lnTo>
                      <a:pt x="140" y="7"/>
                    </a:lnTo>
                    <a:lnTo>
                      <a:pt x="142" y="9"/>
                    </a:lnTo>
                    <a:lnTo>
                      <a:pt x="143" y="7"/>
                    </a:lnTo>
                    <a:lnTo>
                      <a:pt x="149" y="7"/>
                    </a:lnTo>
                    <a:lnTo>
                      <a:pt x="162" y="9"/>
                    </a:lnTo>
                    <a:lnTo>
                      <a:pt x="176" y="9"/>
                    </a:lnTo>
                    <a:lnTo>
                      <a:pt x="202" y="9"/>
                    </a:lnTo>
                    <a:lnTo>
                      <a:pt x="208" y="9"/>
                    </a:lnTo>
                    <a:lnTo>
                      <a:pt x="210" y="10"/>
                    </a:lnTo>
                    <a:lnTo>
                      <a:pt x="220" y="10"/>
                    </a:lnTo>
                    <a:lnTo>
                      <a:pt x="230" y="10"/>
                    </a:lnTo>
                    <a:lnTo>
                      <a:pt x="245" y="9"/>
                    </a:lnTo>
                    <a:lnTo>
                      <a:pt x="258" y="9"/>
                    </a:lnTo>
                    <a:lnTo>
                      <a:pt x="287" y="9"/>
                    </a:lnTo>
                    <a:lnTo>
                      <a:pt x="315" y="10"/>
                    </a:lnTo>
                    <a:lnTo>
                      <a:pt x="341" y="13"/>
                    </a:lnTo>
                    <a:lnTo>
                      <a:pt x="369" y="16"/>
                    </a:lnTo>
                    <a:lnTo>
                      <a:pt x="375" y="16"/>
                    </a:lnTo>
                    <a:lnTo>
                      <a:pt x="386" y="16"/>
                    </a:lnTo>
                    <a:lnTo>
                      <a:pt x="409" y="16"/>
                    </a:lnTo>
                    <a:lnTo>
                      <a:pt x="427" y="14"/>
                    </a:lnTo>
                    <a:lnTo>
                      <a:pt x="433" y="14"/>
                    </a:lnTo>
                    <a:lnTo>
                      <a:pt x="446" y="16"/>
                    </a:lnTo>
                    <a:lnTo>
                      <a:pt x="460" y="16"/>
                    </a:lnTo>
                    <a:lnTo>
                      <a:pt x="485" y="16"/>
                    </a:lnTo>
                    <a:lnTo>
                      <a:pt x="491" y="16"/>
                    </a:lnTo>
                    <a:lnTo>
                      <a:pt x="497" y="16"/>
                    </a:lnTo>
                    <a:lnTo>
                      <a:pt x="502" y="16"/>
                    </a:lnTo>
                    <a:lnTo>
                      <a:pt x="514" y="14"/>
                    </a:lnTo>
                    <a:lnTo>
                      <a:pt x="538" y="14"/>
                    </a:lnTo>
                    <a:lnTo>
                      <a:pt x="554" y="14"/>
                    </a:lnTo>
                    <a:lnTo>
                      <a:pt x="569" y="14"/>
                    </a:lnTo>
                    <a:lnTo>
                      <a:pt x="585" y="14"/>
                    </a:lnTo>
                    <a:lnTo>
                      <a:pt x="600" y="14"/>
                    </a:lnTo>
                    <a:lnTo>
                      <a:pt x="615" y="14"/>
                    </a:lnTo>
                    <a:lnTo>
                      <a:pt x="630" y="14"/>
                    </a:lnTo>
                    <a:lnTo>
                      <a:pt x="644" y="16"/>
                    </a:lnTo>
                    <a:lnTo>
                      <a:pt x="659" y="16"/>
                    </a:lnTo>
                    <a:lnTo>
                      <a:pt x="674" y="17"/>
                    </a:lnTo>
                    <a:lnTo>
                      <a:pt x="690" y="17"/>
                    </a:lnTo>
                    <a:lnTo>
                      <a:pt x="705" y="19"/>
                    </a:lnTo>
                    <a:lnTo>
                      <a:pt x="714" y="17"/>
                    </a:lnTo>
                    <a:lnTo>
                      <a:pt x="720" y="19"/>
                    </a:lnTo>
                    <a:lnTo>
                      <a:pt x="720" y="28"/>
                    </a:lnTo>
                    <a:lnTo>
                      <a:pt x="723" y="46"/>
                    </a:lnTo>
                    <a:lnTo>
                      <a:pt x="724" y="63"/>
                    </a:lnTo>
                    <a:lnTo>
                      <a:pt x="726" y="81"/>
                    </a:lnTo>
                    <a:lnTo>
                      <a:pt x="726" y="100"/>
                    </a:lnTo>
                    <a:lnTo>
                      <a:pt x="724" y="109"/>
                    </a:lnTo>
                    <a:lnTo>
                      <a:pt x="724" y="137"/>
                    </a:lnTo>
                    <a:lnTo>
                      <a:pt x="724" y="165"/>
                    </a:lnTo>
                    <a:lnTo>
                      <a:pt x="723" y="193"/>
                    </a:lnTo>
                    <a:lnTo>
                      <a:pt x="721" y="221"/>
                    </a:lnTo>
                    <a:lnTo>
                      <a:pt x="720" y="250"/>
                    </a:lnTo>
                    <a:lnTo>
                      <a:pt x="718" y="278"/>
                    </a:lnTo>
                    <a:lnTo>
                      <a:pt x="717" y="307"/>
                    </a:lnTo>
                    <a:lnTo>
                      <a:pt x="714" y="335"/>
                    </a:lnTo>
                    <a:lnTo>
                      <a:pt x="714" y="363"/>
                    </a:lnTo>
                    <a:lnTo>
                      <a:pt x="712" y="392"/>
                    </a:lnTo>
                    <a:lnTo>
                      <a:pt x="714" y="393"/>
                    </a:lnTo>
                    <a:lnTo>
                      <a:pt x="712" y="411"/>
                    </a:lnTo>
                    <a:lnTo>
                      <a:pt x="714" y="427"/>
                    </a:lnTo>
                    <a:lnTo>
                      <a:pt x="714" y="430"/>
                    </a:lnTo>
                    <a:lnTo>
                      <a:pt x="714" y="439"/>
                    </a:lnTo>
                    <a:lnTo>
                      <a:pt x="714" y="449"/>
                    </a:lnTo>
                    <a:lnTo>
                      <a:pt x="712" y="451"/>
                    </a:lnTo>
                    <a:lnTo>
                      <a:pt x="714" y="454"/>
                    </a:lnTo>
                    <a:lnTo>
                      <a:pt x="712" y="457"/>
                    </a:lnTo>
                    <a:lnTo>
                      <a:pt x="714" y="465"/>
                    </a:lnTo>
                    <a:lnTo>
                      <a:pt x="715" y="485"/>
                    </a:lnTo>
                    <a:lnTo>
                      <a:pt x="717" y="502"/>
                    </a:lnTo>
                    <a:lnTo>
                      <a:pt x="718" y="520"/>
                    </a:lnTo>
                    <a:lnTo>
                      <a:pt x="720" y="538"/>
                    </a:lnTo>
                    <a:lnTo>
                      <a:pt x="721" y="547"/>
                    </a:lnTo>
                    <a:lnTo>
                      <a:pt x="714" y="556"/>
                    </a:lnTo>
                    <a:lnTo>
                      <a:pt x="715" y="559"/>
                    </a:lnTo>
                    <a:lnTo>
                      <a:pt x="711" y="560"/>
                    </a:lnTo>
                    <a:lnTo>
                      <a:pt x="710" y="545"/>
                    </a:lnTo>
                    <a:lnTo>
                      <a:pt x="707" y="517"/>
                    </a:lnTo>
                    <a:lnTo>
                      <a:pt x="705" y="488"/>
                    </a:lnTo>
                    <a:lnTo>
                      <a:pt x="704" y="460"/>
                    </a:lnTo>
                    <a:lnTo>
                      <a:pt x="702" y="431"/>
                    </a:lnTo>
                    <a:lnTo>
                      <a:pt x="702" y="417"/>
                    </a:lnTo>
                    <a:lnTo>
                      <a:pt x="702" y="408"/>
                    </a:lnTo>
                    <a:lnTo>
                      <a:pt x="704" y="397"/>
                    </a:lnTo>
                    <a:lnTo>
                      <a:pt x="705" y="374"/>
                    </a:lnTo>
                    <a:lnTo>
                      <a:pt x="705" y="350"/>
                    </a:lnTo>
                    <a:lnTo>
                      <a:pt x="705" y="326"/>
                    </a:lnTo>
                    <a:lnTo>
                      <a:pt x="707" y="303"/>
                    </a:lnTo>
                    <a:lnTo>
                      <a:pt x="708" y="291"/>
                    </a:lnTo>
                    <a:lnTo>
                      <a:pt x="707" y="290"/>
                    </a:lnTo>
                    <a:lnTo>
                      <a:pt x="708" y="263"/>
                    </a:lnTo>
                    <a:lnTo>
                      <a:pt x="711" y="238"/>
                    </a:lnTo>
                    <a:lnTo>
                      <a:pt x="712" y="211"/>
                    </a:lnTo>
                    <a:lnTo>
                      <a:pt x="712" y="185"/>
                    </a:lnTo>
                    <a:lnTo>
                      <a:pt x="714" y="158"/>
                    </a:lnTo>
                    <a:lnTo>
                      <a:pt x="714" y="131"/>
                    </a:lnTo>
                    <a:lnTo>
                      <a:pt x="714" y="106"/>
                    </a:lnTo>
                    <a:lnTo>
                      <a:pt x="712" y="80"/>
                    </a:lnTo>
                    <a:lnTo>
                      <a:pt x="711" y="53"/>
                    </a:lnTo>
                    <a:lnTo>
                      <a:pt x="710" y="28"/>
                    </a:lnTo>
                    <a:lnTo>
                      <a:pt x="707" y="25"/>
                    </a:lnTo>
                    <a:lnTo>
                      <a:pt x="699" y="25"/>
                    </a:lnTo>
                    <a:lnTo>
                      <a:pt x="686" y="25"/>
                    </a:lnTo>
                    <a:lnTo>
                      <a:pt x="659" y="23"/>
                    </a:lnTo>
                    <a:lnTo>
                      <a:pt x="640" y="20"/>
                    </a:lnTo>
                    <a:lnTo>
                      <a:pt x="639" y="22"/>
                    </a:lnTo>
                    <a:lnTo>
                      <a:pt x="621" y="20"/>
                    </a:lnTo>
                    <a:lnTo>
                      <a:pt x="602" y="19"/>
                    </a:lnTo>
                    <a:lnTo>
                      <a:pt x="584" y="19"/>
                    </a:lnTo>
                    <a:lnTo>
                      <a:pt x="565" y="19"/>
                    </a:lnTo>
                    <a:lnTo>
                      <a:pt x="547" y="19"/>
                    </a:lnTo>
                    <a:lnTo>
                      <a:pt x="529" y="20"/>
                    </a:lnTo>
                    <a:lnTo>
                      <a:pt x="511" y="20"/>
                    </a:lnTo>
                    <a:lnTo>
                      <a:pt x="492" y="22"/>
                    </a:lnTo>
                    <a:lnTo>
                      <a:pt x="474" y="22"/>
                    </a:lnTo>
                    <a:lnTo>
                      <a:pt x="457" y="23"/>
                    </a:lnTo>
                    <a:lnTo>
                      <a:pt x="443" y="22"/>
                    </a:lnTo>
                    <a:lnTo>
                      <a:pt x="431" y="22"/>
                    </a:lnTo>
                    <a:lnTo>
                      <a:pt x="420" y="20"/>
                    </a:lnTo>
                    <a:lnTo>
                      <a:pt x="415" y="22"/>
                    </a:lnTo>
                    <a:lnTo>
                      <a:pt x="414" y="20"/>
                    </a:lnTo>
                    <a:lnTo>
                      <a:pt x="389" y="23"/>
                    </a:lnTo>
                    <a:lnTo>
                      <a:pt x="368" y="22"/>
                    </a:lnTo>
                    <a:lnTo>
                      <a:pt x="363" y="20"/>
                    </a:lnTo>
                    <a:lnTo>
                      <a:pt x="362" y="22"/>
                    </a:lnTo>
                    <a:lnTo>
                      <a:pt x="352" y="19"/>
                    </a:lnTo>
                    <a:lnTo>
                      <a:pt x="329" y="17"/>
                    </a:lnTo>
                    <a:lnTo>
                      <a:pt x="309" y="17"/>
                    </a:lnTo>
                    <a:lnTo>
                      <a:pt x="288" y="19"/>
                    </a:lnTo>
                    <a:lnTo>
                      <a:pt x="266" y="17"/>
                    </a:lnTo>
                    <a:lnTo>
                      <a:pt x="256" y="14"/>
                    </a:lnTo>
                    <a:lnTo>
                      <a:pt x="244" y="14"/>
                    </a:lnTo>
                    <a:lnTo>
                      <a:pt x="230" y="14"/>
                    </a:lnTo>
                    <a:lnTo>
                      <a:pt x="219" y="16"/>
                    </a:lnTo>
                    <a:lnTo>
                      <a:pt x="208" y="17"/>
                    </a:lnTo>
                    <a:lnTo>
                      <a:pt x="205" y="16"/>
                    </a:lnTo>
                    <a:lnTo>
                      <a:pt x="204" y="17"/>
                    </a:lnTo>
                    <a:lnTo>
                      <a:pt x="192" y="17"/>
                    </a:lnTo>
                    <a:lnTo>
                      <a:pt x="182" y="16"/>
                    </a:lnTo>
                    <a:lnTo>
                      <a:pt x="173" y="17"/>
                    </a:lnTo>
                    <a:lnTo>
                      <a:pt x="165" y="17"/>
                    </a:lnTo>
                    <a:lnTo>
                      <a:pt x="156" y="17"/>
                    </a:lnTo>
                    <a:lnTo>
                      <a:pt x="139" y="16"/>
                    </a:lnTo>
                    <a:lnTo>
                      <a:pt x="121" y="14"/>
                    </a:lnTo>
                    <a:lnTo>
                      <a:pt x="105" y="14"/>
                    </a:lnTo>
                    <a:lnTo>
                      <a:pt x="87" y="14"/>
                    </a:lnTo>
                    <a:lnTo>
                      <a:pt x="78" y="14"/>
                    </a:lnTo>
                    <a:lnTo>
                      <a:pt x="60" y="13"/>
                    </a:lnTo>
                    <a:lnTo>
                      <a:pt x="47" y="13"/>
                    </a:lnTo>
                    <a:lnTo>
                      <a:pt x="44" y="12"/>
                    </a:lnTo>
                    <a:lnTo>
                      <a:pt x="43" y="13"/>
                    </a:lnTo>
                    <a:lnTo>
                      <a:pt x="32" y="12"/>
                    </a:lnTo>
                    <a:lnTo>
                      <a:pt x="23" y="12"/>
                    </a:lnTo>
                    <a:lnTo>
                      <a:pt x="20" y="9"/>
                    </a:lnTo>
                    <a:lnTo>
                      <a:pt x="10" y="9"/>
                    </a:lnTo>
                    <a:lnTo>
                      <a:pt x="0" y="7"/>
                    </a:lnTo>
                    <a:lnTo>
                      <a:pt x="7" y="1"/>
                    </a:lnTo>
                    <a:lnTo>
                      <a:pt x="16"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7" name="Freeform 13">
                <a:extLst>
                  <a:ext uri="{FF2B5EF4-FFF2-40B4-BE49-F238E27FC236}">
                    <a16:creationId xmlns:a16="http://schemas.microsoft.com/office/drawing/2014/main" id="{4C2EF056-C227-4648-8728-D56EC1600CA3}"/>
                  </a:ext>
                </a:extLst>
              </p:cNvPr>
              <p:cNvSpPr>
                <a:spLocks/>
              </p:cNvSpPr>
              <p:nvPr/>
            </p:nvSpPr>
            <p:spPr bwMode="auto">
              <a:xfrm>
                <a:off x="3024" y="3144"/>
                <a:ext cx="8" cy="200"/>
              </a:xfrm>
              <a:custGeom>
                <a:avLst/>
                <a:gdLst>
                  <a:gd name="T0" fmla="*/ 0 w 18"/>
                  <a:gd name="T1" fmla="*/ 1 h 400"/>
                  <a:gd name="T2" fmla="*/ 0 w 18"/>
                  <a:gd name="T3" fmla="*/ 1 h 400"/>
                  <a:gd name="T4" fmla="*/ 0 w 18"/>
                  <a:gd name="T5" fmla="*/ 1 h 400"/>
                  <a:gd name="T6" fmla="*/ 0 w 18"/>
                  <a:gd name="T7" fmla="*/ 1 h 400"/>
                  <a:gd name="T8" fmla="*/ 0 w 18"/>
                  <a:gd name="T9" fmla="*/ 1 h 400"/>
                  <a:gd name="T10" fmla="*/ 0 w 18"/>
                  <a:gd name="T11" fmla="*/ 1 h 400"/>
                  <a:gd name="T12" fmla="*/ 0 w 18"/>
                  <a:gd name="T13" fmla="*/ 1 h 400"/>
                  <a:gd name="T14" fmla="*/ 0 w 18"/>
                  <a:gd name="T15" fmla="*/ 1 h 400"/>
                  <a:gd name="T16" fmla="*/ 0 w 18"/>
                  <a:gd name="T17" fmla="*/ 1 h 400"/>
                  <a:gd name="T18" fmla="*/ 0 w 18"/>
                  <a:gd name="T19" fmla="*/ 1 h 400"/>
                  <a:gd name="T20" fmla="*/ 0 w 18"/>
                  <a:gd name="T21" fmla="*/ 1 h 400"/>
                  <a:gd name="T22" fmla="*/ 0 w 18"/>
                  <a:gd name="T23" fmla="*/ 1 h 400"/>
                  <a:gd name="T24" fmla="*/ 0 w 18"/>
                  <a:gd name="T25" fmla="*/ 1 h 400"/>
                  <a:gd name="T26" fmla="*/ 0 w 18"/>
                  <a:gd name="T27" fmla="*/ 1 h 400"/>
                  <a:gd name="T28" fmla="*/ 0 w 18"/>
                  <a:gd name="T29" fmla="*/ 1 h 400"/>
                  <a:gd name="T30" fmla="*/ 0 w 18"/>
                  <a:gd name="T31" fmla="*/ 1 h 400"/>
                  <a:gd name="T32" fmla="*/ 0 w 18"/>
                  <a:gd name="T33" fmla="*/ 1 h 400"/>
                  <a:gd name="T34" fmla="*/ 0 w 18"/>
                  <a:gd name="T35" fmla="*/ 1 h 400"/>
                  <a:gd name="T36" fmla="*/ 0 w 18"/>
                  <a:gd name="T37" fmla="*/ 1 h 400"/>
                  <a:gd name="T38" fmla="*/ 0 w 18"/>
                  <a:gd name="T39" fmla="*/ 1 h 400"/>
                  <a:gd name="T40" fmla="*/ 0 w 18"/>
                  <a:gd name="T41" fmla="*/ 1 h 400"/>
                  <a:gd name="T42" fmla="*/ 0 w 18"/>
                  <a:gd name="T43" fmla="*/ 1 h 400"/>
                  <a:gd name="T44" fmla="*/ 0 w 18"/>
                  <a:gd name="T45" fmla="*/ 1 h 400"/>
                  <a:gd name="T46" fmla="*/ 0 w 18"/>
                  <a:gd name="T47" fmla="*/ 1 h 400"/>
                  <a:gd name="T48" fmla="*/ 0 w 18"/>
                  <a:gd name="T49" fmla="*/ 1 h 400"/>
                  <a:gd name="T50" fmla="*/ 0 w 18"/>
                  <a:gd name="T51" fmla="*/ 1 h 400"/>
                  <a:gd name="T52" fmla="*/ 0 w 18"/>
                  <a:gd name="T53" fmla="*/ 1 h 400"/>
                  <a:gd name="T54" fmla="*/ 0 w 18"/>
                  <a:gd name="T55" fmla="*/ 1 h 400"/>
                  <a:gd name="T56" fmla="*/ 0 w 18"/>
                  <a:gd name="T57" fmla="*/ 1 h 400"/>
                  <a:gd name="T58" fmla="*/ 0 w 18"/>
                  <a:gd name="T59" fmla="*/ 1 h 400"/>
                  <a:gd name="T60" fmla="*/ 0 w 18"/>
                  <a:gd name="T61" fmla="*/ 1 h 400"/>
                  <a:gd name="T62" fmla="*/ 0 w 18"/>
                  <a:gd name="T63" fmla="*/ 1 h 400"/>
                  <a:gd name="T64" fmla="*/ 0 w 18"/>
                  <a:gd name="T65" fmla="*/ 1 h 400"/>
                  <a:gd name="T66" fmla="*/ 0 w 18"/>
                  <a:gd name="T67" fmla="*/ 1 h 400"/>
                  <a:gd name="T68" fmla="*/ 0 w 18"/>
                  <a:gd name="T69" fmla="*/ 0 h 400"/>
                  <a:gd name="T70" fmla="*/ 0 w 18"/>
                  <a:gd name="T71" fmla="*/ 1 h 400"/>
                  <a:gd name="T72" fmla="*/ 0 w 18"/>
                  <a:gd name="T73" fmla="*/ 1 h 400"/>
                  <a:gd name="T74" fmla="*/ 0 w 18"/>
                  <a:gd name="T75" fmla="*/ 1 h 400"/>
                  <a:gd name="T76" fmla="*/ 0 w 18"/>
                  <a:gd name="T77" fmla="*/ 1 h 400"/>
                  <a:gd name="T78" fmla="*/ 0 w 18"/>
                  <a:gd name="T79" fmla="*/ 1 h 400"/>
                  <a:gd name="T80" fmla="*/ 0 w 18"/>
                  <a:gd name="T81" fmla="*/ 1 h 400"/>
                  <a:gd name="T82" fmla="*/ 0 w 18"/>
                  <a:gd name="T83" fmla="*/ 1 h 400"/>
                  <a:gd name="T84" fmla="*/ 0 w 18"/>
                  <a:gd name="T85" fmla="*/ 1 h 400"/>
                  <a:gd name="T86" fmla="*/ 0 w 18"/>
                  <a:gd name="T87" fmla="*/ 1 h 400"/>
                  <a:gd name="T88" fmla="*/ 0 w 18"/>
                  <a:gd name="T89" fmla="*/ 1 h 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 h="400">
                    <a:moveTo>
                      <a:pt x="13" y="337"/>
                    </a:moveTo>
                    <a:lnTo>
                      <a:pt x="13" y="354"/>
                    </a:lnTo>
                    <a:lnTo>
                      <a:pt x="10" y="368"/>
                    </a:lnTo>
                    <a:lnTo>
                      <a:pt x="10" y="371"/>
                    </a:lnTo>
                    <a:lnTo>
                      <a:pt x="12" y="374"/>
                    </a:lnTo>
                    <a:lnTo>
                      <a:pt x="12" y="377"/>
                    </a:lnTo>
                    <a:lnTo>
                      <a:pt x="12" y="387"/>
                    </a:lnTo>
                    <a:lnTo>
                      <a:pt x="6" y="397"/>
                    </a:lnTo>
                    <a:lnTo>
                      <a:pt x="0" y="400"/>
                    </a:lnTo>
                    <a:lnTo>
                      <a:pt x="2" y="388"/>
                    </a:lnTo>
                    <a:lnTo>
                      <a:pt x="5" y="366"/>
                    </a:lnTo>
                    <a:lnTo>
                      <a:pt x="6" y="343"/>
                    </a:lnTo>
                    <a:lnTo>
                      <a:pt x="6" y="319"/>
                    </a:lnTo>
                    <a:lnTo>
                      <a:pt x="7" y="295"/>
                    </a:lnTo>
                    <a:lnTo>
                      <a:pt x="7" y="283"/>
                    </a:lnTo>
                    <a:lnTo>
                      <a:pt x="12" y="280"/>
                    </a:lnTo>
                    <a:lnTo>
                      <a:pt x="7" y="279"/>
                    </a:lnTo>
                    <a:lnTo>
                      <a:pt x="7" y="263"/>
                    </a:lnTo>
                    <a:lnTo>
                      <a:pt x="7" y="246"/>
                    </a:lnTo>
                    <a:lnTo>
                      <a:pt x="7" y="230"/>
                    </a:lnTo>
                    <a:lnTo>
                      <a:pt x="7" y="214"/>
                    </a:lnTo>
                    <a:lnTo>
                      <a:pt x="6" y="198"/>
                    </a:lnTo>
                    <a:lnTo>
                      <a:pt x="5" y="181"/>
                    </a:lnTo>
                    <a:lnTo>
                      <a:pt x="5" y="165"/>
                    </a:lnTo>
                    <a:lnTo>
                      <a:pt x="5" y="149"/>
                    </a:lnTo>
                    <a:lnTo>
                      <a:pt x="5" y="133"/>
                    </a:lnTo>
                    <a:lnTo>
                      <a:pt x="6" y="116"/>
                    </a:lnTo>
                    <a:lnTo>
                      <a:pt x="6" y="109"/>
                    </a:lnTo>
                    <a:lnTo>
                      <a:pt x="3" y="102"/>
                    </a:lnTo>
                    <a:lnTo>
                      <a:pt x="5" y="75"/>
                    </a:lnTo>
                    <a:lnTo>
                      <a:pt x="5" y="56"/>
                    </a:lnTo>
                    <a:lnTo>
                      <a:pt x="5" y="50"/>
                    </a:lnTo>
                    <a:lnTo>
                      <a:pt x="5" y="23"/>
                    </a:lnTo>
                    <a:lnTo>
                      <a:pt x="10" y="4"/>
                    </a:lnTo>
                    <a:lnTo>
                      <a:pt x="13" y="0"/>
                    </a:lnTo>
                    <a:lnTo>
                      <a:pt x="15" y="32"/>
                    </a:lnTo>
                    <a:lnTo>
                      <a:pt x="15" y="66"/>
                    </a:lnTo>
                    <a:lnTo>
                      <a:pt x="16" y="99"/>
                    </a:lnTo>
                    <a:lnTo>
                      <a:pt x="16" y="133"/>
                    </a:lnTo>
                    <a:lnTo>
                      <a:pt x="18" y="167"/>
                    </a:lnTo>
                    <a:lnTo>
                      <a:pt x="18" y="201"/>
                    </a:lnTo>
                    <a:lnTo>
                      <a:pt x="18" y="235"/>
                    </a:lnTo>
                    <a:lnTo>
                      <a:pt x="16" y="269"/>
                    </a:lnTo>
                    <a:lnTo>
                      <a:pt x="15" y="303"/>
                    </a:lnTo>
                    <a:lnTo>
                      <a:pt x="13" y="3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8" name="Freeform 14">
                <a:extLst>
                  <a:ext uri="{FF2B5EF4-FFF2-40B4-BE49-F238E27FC236}">
                    <a16:creationId xmlns:a16="http://schemas.microsoft.com/office/drawing/2014/main" id="{7EA53DA8-09AC-4047-A68C-3457155446AB}"/>
                  </a:ext>
                </a:extLst>
              </p:cNvPr>
              <p:cNvSpPr>
                <a:spLocks/>
              </p:cNvSpPr>
              <p:nvPr/>
            </p:nvSpPr>
            <p:spPr bwMode="auto">
              <a:xfrm>
                <a:off x="2969" y="3313"/>
                <a:ext cx="48" cy="51"/>
              </a:xfrm>
              <a:custGeom>
                <a:avLst/>
                <a:gdLst>
                  <a:gd name="T0" fmla="*/ 1 w 96"/>
                  <a:gd name="T1" fmla="*/ 1 h 102"/>
                  <a:gd name="T2" fmla="*/ 1 w 96"/>
                  <a:gd name="T3" fmla="*/ 1 h 102"/>
                  <a:gd name="T4" fmla="*/ 1 w 96"/>
                  <a:gd name="T5" fmla="*/ 1 h 102"/>
                  <a:gd name="T6" fmla="*/ 1 w 96"/>
                  <a:gd name="T7" fmla="*/ 1 h 102"/>
                  <a:gd name="T8" fmla="*/ 1 w 96"/>
                  <a:gd name="T9" fmla="*/ 1 h 102"/>
                  <a:gd name="T10" fmla="*/ 1 w 96"/>
                  <a:gd name="T11" fmla="*/ 1 h 102"/>
                  <a:gd name="T12" fmla="*/ 1 w 96"/>
                  <a:gd name="T13" fmla="*/ 1 h 102"/>
                  <a:gd name="T14" fmla="*/ 1 w 96"/>
                  <a:gd name="T15" fmla="*/ 1 h 102"/>
                  <a:gd name="T16" fmla="*/ 1 w 96"/>
                  <a:gd name="T17" fmla="*/ 1 h 102"/>
                  <a:gd name="T18" fmla="*/ 1 w 96"/>
                  <a:gd name="T19" fmla="*/ 1 h 102"/>
                  <a:gd name="T20" fmla="*/ 1 w 96"/>
                  <a:gd name="T21" fmla="*/ 1 h 102"/>
                  <a:gd name="T22" fmla="*/ 1 w 96"/>
                  <a:gd name="T23" fmla="*/ 1 h 102"/>
                  <a:gd name="T24" fmla="*/ 1 w 96"/>
                  <a:gd name="T25" fmla="*/ 1 h 102"/>
                  <a:gd name="T26" fmla="*/ 1 w 96"/>
                  <a:gd name="T27" fmla="*/ 1 h 102"/>
                  <a:gd name="T28" fmla="*/ 1 w 96"/>
                  <a:gd name="T29" fmla="*/ 1 h 102"/>
                  <a:gd name="T30" fmla="*/ 1 w 96"/>
                  <a:gd name="T31" fmla="*/ 1 h 102"/>
                  <a:gd name="T32" fmla="*/ 1 w 96"/>
                  <a:gd name="T33" fmla="*/ 1 h 102"/>
                  <a:gd name="T34" fmla="*/ 1 w 96"/>
                  <a:gd name="T35" fmla="*/ 1 h 102"/>
                  <a:gd name="T36" fmla="*/ 0 w 96"/>
                  <a:gd name="T37" fmla="*/ 1 h 102"/>
                  <a:gd name="T38" fmla="*/ 1 w 96"/>
                  <a:gd name="T39" fmla="*/ 1 h 102"/>
                  <a:gd name="T40" fmla="*/ 0 w 96"/>
                  <a:gd name="T41" fmla="*/ 1 h 102"/>
                  <a:gd name="T42" fmla="*/ 1 w 96"/>
                  <a:gd name="T43" fmla="*/ 1 h 102"/>
                  <a:gd name="T44" fmla="*/ 1 w 96"/>
                  <a:gd name="T45" fmla="*/ 1 h 102"/>
                  <a:gd name="T46" fmla="*/ 1 w 96"/>
                  <a:gd name="T47" fmla="*/ 1 h 102"/>
                  <a:gd name="T48" fmla="*/ 1 w 96"/>
                  <a:gd name="T49" fmla="*/ 1 h 102"/>
                  <a:gd name="T50" fmla="*/ 1 w 96"/>
                  <a:gd name="T51" fmla="*/ 1 h 102"/>
                  <a:gd name="T52" fmla="*/ 1 w 96"/>
                  <a:gd name="T53" fmla="*/ 1 h 102"/>
                  <a:gd name="T54" fmla="*/ 1 w 96"/>
                  <a:gd name="T55" fmla="*/ 1 h 102"/>
                  <a:gd name="T56" fmla="*/ 1 w 96"/>
                  <a:gd name="T57" fmla="*/ 1 h 102"/>
                  <a:gd name="T58" fmla="*/ 1 w 96"/>
                  <a:gd name="T59" fmla="*/ 1 h 102"/>
                  <a:gd name="T60" fmla="*/ 1 w 96"/>
                  <a:gd name="T61" fmla="*/ 1 h 102"/>
                  <a:gd name="T62" fmla="*/ 1 w 96"/>
                  <a:gd name="T63" fmla="*/ 1 h 102"/>
                  <a:gd name="T64" fmla="*/ 1 w 96"/>
                  <a:gd name="T65" fmla="*/ 1 h 102"/>
                  <a:gd name="T66" fmla="*/ 1 w 96"/>
                  <a:gd name="T67" fmla="*/ 1 h 102"/>
                  <a:gd name="T68" fmla="*/ 1 w 96"/>
                  <a:gd name="T69" fmla="*/ 1 h 102"/>
                  <a:gd name="T70" fmla="*/ 1 w 96"/>
                  <a:gd name="T71" fmla="*/ 1 h 102"/>
                  <a:gd name="T72" fmla="*/ 1 w 96"/>
                  <a:gd name="T73" fmla="*/ 1 h 102"/>
                  <a:gd name="T74" fmla="*/ 1 w 96"/>
                  <a:gd name="T75" fmla="*/ 1 h 102"/>
                  <a:gd name="T76" fmla="*/ 1 w 96"/>
                  <a:gd name="T77" fmla="*/ 1 h 102"/>
                  <a:gd name="T78" fmla="*/ 1 w 96"/>
                  <a:gd name="T79" fmla="*/ 1 h 102"/>
                  <a:gd name="T80" fmla="*/ 1 w 96"/>
                  <a:gd name="T81" fmla="*/ 1 h 102"/>
                  <a:gd name="T82" fmla="*/ 1 w 96"/>
                  <a:gd name="T83" fmla="*/ 1 h 102"/>
                  <a:gd name="T84" fmla="*/ 1 w 96"/>
                  <a:gd name="T85" fmla="*/ 1 h 102"/>
                  <a:gd name="T86" fmla="*/ 1 w 96"/>
                  <a:gd name="T87" fmla="*/ 1 h 102"/>
                  <a:gd name="T88" fmla="*/ 1 w 96"/>
                  <a:gd name="T89" fmla="*/ 1 h 102"/>
                  <a:gd name="T90" fmla="*/ 1 w 96"/>
                  <a:gd name="T91" fmla="*/ 1 h 102"/>
                  <a:gd name="T92" fmla="*/ 1 w 96"/>
                  <a:gd name="T93" fmla="*/ 1 h 102"/>
                  <a:gd name="T94" fmla="*/ 1 w 96"/>
                  <a:gd name="T95" fmla="*/ 1 h 102"/>
                  <a:gd name="T96" fmla="*/ 1 w 96"/>
                  <a:gd name="T97" fmla="*/ 1 h 102"/>
                  <a:gd name="T98" fmla="*/ 1 w 96"/>
                  <a:gd name="T99" fmla="*/ 1 h 102"/>
                  <a:gd name="T100" fmla="*/ 1 w 96"/>
                  <a:gd name="T101" fmla="*/ 1 h 102"/>
                  <a:gd name="T102" fmla="*/ 1 w 96"/>
                  <a:gd name="T103" fmla="*/ 1 h 102"/>
                  <a:gd name="T104" fmla="*/ 1 w 96"/>
                  <a:gd name="T105" fmla="*/ 1 h 102"/>
                  <a:gd name="T106" fmla="*/ 1 w 96"/>
                  <a:gd name="T107" fmla="*/ 1 h 102"/>
                  <a:gd name="T108" fmla="*/ 1 w 96"/>
                  <a:gd name="T109" fmla="*/ 1 h 102"/>
                  <a:gd name="T110" fmla="*/ 1 w 96"/>
                  <a:gd name="T111" fmla="*/ 1 h 102"/>
                  <a:gd name="T112" fmla="*/ 1 w 96"/>
                  <a:gd name="T113" fmla="*/ 1 h 102"/>
                  <a:gd name="T114" fmla="*/ 1 w 96"/>
                  <a:gd name="T115" fmla="*/ 1 h 102"/>
                  <a:gd name="T116" fmla="*/ 1 w 96"/>
                  <a:gd name="T117" fmla="*/ 1 h 102"/>
                  <a:gd name="T118" fmla="*/ 1 w 96"/>
                  <a:gd name="T119" fmla="*/ 0 h 102"/>
                  <a:gd name="T120" fmla="*/ 1 w 96"/>
                  <a:gd name="T121" fmla="*/ 1 h 102"/>
                  <a:gd name="T122" fmla="*/ 1 w 96"/>
                  <a:gd name="T123" fmla="*/ 1 h 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6" h="102">
                    <a:moveTo>
                      <a:pt x="85" y="9"/>
                    </a:moveTo>
                    <a:lnTo>
                      <a:pt x="90" y="13"/>
                    </a:lnTo>
                    <a:lnTo>
                      <a:pt x="94" y="25"/>
                    </a:lnTo>
                    <a:lnTo>
                      <a:pt x="96" y="39"/>
                    </a:lnTo>
                    <a:lnTo>
                      <a:pt x="94" y="52"/>
                    </a:lnTo>
                    <a:lnTo>
                      <a:pt x="90" y="65"/>
                    </a:lnTo>
                    <a:lnTo>
                      <a:pt x="88" y="71"/>
                    </a:lnTo>
                    <a:lnTo>
                      <a:pt x="85" y="76"/>
                    </a:lnTo>
                    <a:lnTo>
                      <a:pt x="79" y="84"/>
                    </a:lnTo>
                    <a:lnTo>
                      <a:pt x="71" y="92"/>
                    </a:lnTo>
                    <a:lnTo>
                      <a:pt x="62" y="98"/>
                    </a:lnTo>
                    <a:lnTo>
                      <a:pt x="50" y="101"/>
                    </a:lnTo>
                    <a:lnTo>
                      <a:pt x="45" y="102"/>
                    </a:lnTo>
                    <a:lnTo>
                      <a:pt x="34" y="101"/>
                    </a:lnTo>
                    <a:lnTo>
                      <a:pt x="25" y="99"/>
                    </a:lnTo>
                    <a:lnTo>
                      <a:pt x="16" y="96"/>
                    </a:lnTo>
                    <a:lnTo>
                      <a:pt x="6" y="81"/>
                    </a:lnTo>
                    <a:lnTo>
                      <a:pt x="1" y="68"/>
                    </a:lnTo>
                    <a:lnTo>
                      <a:pt x="0" y="65"/>
                    </a:lnTo>
                    <a:lnTo>
                      <a:pt x="1" y="59"/>
                    </a:lnTo>
                    <a:lnTo>
                      <a:pt x="0" y="53"/>
                    </a:lnTo>
                    <a:lnTo>
                      <a:pt x="1" y="47"/>
                    </a:lnTo>
                    <a:lnTo>
                      <a:pt x="6" y="36"/>
                    </a:lnTo>
                    <a:lnTo>
                      <a:pt x="11" y="24"/>
                    </a:lnTo>
                    <a:lnTo>
                      <a:pt x="20" y="13"/>
                    </a:lnTo>
                    <a:lnTo>
                      <a:pt x="31" y="6"/>
                    </a:lnTo>
                    <a:lnTo>
                      <a:pt x="37" y="5"/>
                    </a:lnTo>
                    <a:lnTo>
                      <a:pt x="32" y="12"/>
                    </a:lnTo>
                    <a:lnTo>
                      <a:pt x="26" y="19"/>
                    </a:lnTo>
                    <a:lnTo>
                      <a:pt x="23" y="24"/>
                    </a:lnTo>
                    <a:lnTo>
                      <a:pt x="19" y="36"/>
                    </a:lnTo>
                    <a:lnTo>
                      <a:pt x="17" y="46"/>
                    </a:lnTo>
                    <a:lnTo>
                      <a:pt x="20" y="68"/>
                    </a:lnTo>
                    <a:lnTo>
                      <a:pt x="23" y="74"/>
                    </a:lnTo>
                    <a:lnTo>
                      <a:pt x="29" y="83"/>
                    </a:lnTo>
                    <a:lnTo>
                      <a:pt x="37" y="89"/>
                    </a:lnTo>
                    <a:lnTo>
                      <a:pt x="38" y="90"/>
                    </a:lnTo>
                    <a:lnTo>
                      <a:pt x="54" y="92"/>
                    </a:lnTo>
                    <a:lnTo>
                      <a:pt x="66" y="87"/>
                    </a:lnTo>
                    <a:lnTo>
                      <a:pt x="69" y="84"/>
                    </a:lnTo>
                    <a:lnTo>
                      <a:pt x="72" y="78"/>
                    </a:lnTo>
                    <a:lnTo>
                      <a:pt x="77" y="64"/>
                    </a:lnTo>
                    <a:lnTo>
                      <a:pt x="78" y="49"/>
                    </a:lnTo>
                    <a:lnTo>
                      <a:pt x="78" y="36"/>
                    </a:lnTo>
                    <a:lnTo>
                      <a:pt x="71" y="15"/>
                    </a:lnTo>
                    <a:lnTo>
                      <a:pt x="65" y="9"/>
                    </a:lnTo>
                    <a:lnTo>
                      <a:pt x="56" y="6"/>
                    </a:lnTo>
                    <a:lnTo>
                      <a:pt x="51" y="9"/>
                    </a:lnTo>
                    <a:lnTo>
                      <a:pt x="45" y="15"/>
                    </a:lnTo>
                    <a:lnTo>
                      <a:pt x="37" y="30"/>
                    </a:lnTo>
                    <a:lnTo>
                      <a:pt x="32" y="42"/>
                    </a:lnTo>
                    <a:lnTo>
                      <a:pt x="28" y="46"/>
                    </a:lnTo>
                    <a:lnTo>
                      <a:pt x="23" y="49"/>
                    </a:lnTo>
                    <a:lnTo>
                      <a:pt x="23" y="34"/>
                    </a:lnTo>
                    <a:lnTo>
                      <a:pt x="29" y="22"/>
                    </a:lnTo>
                    <a:lnTo>
                      <a:pt x="31" y="19"/>
                    </a:lnTo>
                    <a:lnTo>
                      <a:pt x="35" y="15"/>
                    </a:lnTo>
                    <a:lnTo>
                      <a:pt x="44" y="9"/>
                    </a:lnTo>
                    <a:lnTo>
                      <a:pt x="53" y="3"/>
                    </a:lnTo>
                    <a:lnTo>
                      <a:pt x="63" y="0"/>
                    </a:lnTo>
                    <a:lnTo>
                      <a:pt x="81" y="2"/>
                    </a:lnTo>
                    <a:lnTo>
                      <a:pt x="85"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9" name="Freeform 15">
                <a:extLst>
                  <a:ext uri="{FF2B5EF4-FFF2-40B4-BE49-F238E27FC236}">
                    <a16:creationId xmlns:a16="http://schemas.microsoft.com/office/drawing/2014/main" id="{2C704369-2FC1-F845-8D33-754FDB001B28}"/>
                  </a:ext>
                </a:extLst>
              </p:cNvPr>
              <p:cNvSpPr>
                <a:spLocks/>
              </p:cNvSpPr>
              <p:nvPr/>
            </p:nvSpPr>
            <p:spPr bwMode="auto">
              <a:xfrm>
                <a:off x="3039" y="3352"/>
                <a:ext cx="13" cy="5"/>
              </a:xfrm>
              <a:custGeom>
                <a:avLst/>
                <a:gdLst>
                  <a:gd name="T0" fmla="*/ 1 w 25"/>
                  <a:gd name="T1" fmla="*/ 1 h 10"/>
                  <a:gd name="T2" fmla="*/ 1 w 25"/>
                  <a:gd name="T3" fmla="*/ 0 h 10"/>
                  <a:gd name="T4" fmla="*/ 1 w 25"/>
                  <a:gd name="T5" fmla="*/ 1 h 10"/>
                  <a:gd name="T6" fmla="*/ 1 w 25"/>
                  <a:gd name="T7" fmla="*/ 1 h 10"/>
                  <a:gd name="T8" fmla="*/ 0 w 25"/>
                  <a:gd name="T9" fmla="*/ 1 h 10"/>
                  <a:gd name="T10" fmla="*/ 1 w 25"/>
                  <a:gd name="T11" fmla="*/ 1 h 10"/>
                  <a:gd name="T12" fmla="*/ 1 w 25"/>
                  <a:gd name="T13" fmla="*/ 1 h 10"/>
                  <a:gd name="T14" fmla="*/ 1 w 25"/>
                  <a:gd name="T15" fmla="*/ 1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0">
                    <a:moveTo>
                      <a:pt x="24" y="1"/>
                    </a:moveTo>
                    <a:lnTo>
                      <a:pt x="25" y="0"/>
                    </a:lnTo>
                    <a:lnTo>
                      <a:pt x="15" y="7"/>
                    </a:lnTo>
                    <a:lnTo>
                      <a:pt x="3" y="9"/>
                    </a:lnTo>
                    <a:lnTo>
                      <a:pt x="0" y="10"/>
                    </a:lnTo>
                    <a:lnTo>
                      <a:pt x="10" y="3"/>
                    </a:lnTo>
                    <a:lnTo>
                      <a:pt x="21" y="1"/>
                    </a:lnTo>
                    <a:lnTo>
                      <a:pt x="2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0" name="Freeform 16">
                <a:extLst>
                  <a:ext uri="{FF2B5EF4-FFF2-40B4-BE49-F238E27FC236}">
                    <a16:creationId xmlns:a16="http://schemas.microsoft.com/office/drawing/2014/main" id="{BF584B62-463A-B445-8267-498E1DF766CA}"/>
                  </a:ext>
                </a:extLst>
              </p:cNvPr>
              <p:cNvSpPr>
                <a:spLocks/>
              </p:cNvSpPr>
              <p:nvPr/>
            </p:nvSpPr>
            <p:spPr bwMode="auto">
              <a:xfrm>
                <a:off x="2925" y="3354"/>
                <a:ext cx="73" cy="85"/>
              </a:xfrm>
              <a:custGeom>
                <a:avLst/>
                <a:gdLst>
                  <a:gd name="T0" fmla="*/ 0 w 147"/>
                  <a:gd name="T1" fmla="*/ 1 h 170"/>
                  <a:gd name="T2" fmla="*/ 0 w 147"/>
                  <a:gd name="T3" fmla="*/ 1 h 170"/>
                  <a:gd name="T4" fmla="*/ 0 w 147"/>
                  <a:gd name="T5" fmla="*/ 1 h 170"/>
                  <a:gd name="T6" fmla="*/ 0 w 147"/>
                  <a:gd name="T7" fmla="*/ 1 h 170"/>
                  <a:gd name="T8" fmla="*/ 0 w 147"/>
                  <a:gd name="T9" fmla="*/ 1 h 170"/>
                  <a:gd name="T10" fmla="*/ 0 w 147"/>
                  <a:gd name="T11" fmla="*/ 1 h 170"/>
                  <a:gd name="T12" fmla="*/ 0 w 147"/>
                  <a:gd name="T13" fmla="*/ 1 h 170"/>
                  <a:gd name="T14" fmla="*/ 0 w 147"/>
                  <a:gd name="T15" fmla="*/ 1 h 170"/>
                  <a:gd name="T16" fmla="*/ 0 w 147"/>
                  <a:gd name="T17" fmla="*/ 1 h 170"/>
                  <a:gd name="T18" fmla="*/ 0 w 147"/>
                  <a:gd name="T19" fmla="*/ 1 h 170"/>
                  <a:gd name="T20" fmla="*/ 0 w 147"/>
                  <a:gd name="T21" fmla="*/ 1 h 170"/>
                  <a:gd name="T22" fmla="*/ 0 w 147"/>
                  <a:gd name="T23" fmla="*/ 1 h 170"/>
                  <a:gd name="T24" fmla="*/ 0 w 147"/>
                  <a:gd name="T25" fmla="*/ 1 h 170"/>
                  <a:gd name="T26" fmla="*/ 0 w 147"/>
                  <a:gd name="T27" fmla="*/ 1 h 170"/>
                  <a:gd name="T28" fmla="*/ 0 w 147"/>
                  <a:gd name="T29" fmla="*/ 1 h 170"/>
                  <a:gd name="T30" fmla="*/ 0 w 147"/>
                  <a:gd name="T31" fmla="*/ 1 h 170"/>
                  <a:gd name="T32" fmla="*/ 0 w 147"/>
                  <a:gd name="T33" fmla="*/ 1 h 170"/>
                  <a:gd name="T34" fmla="*/ 0 w 147"/>
                  <a:gd name="T35" fmla="*/ 1 h 170"/>
                  <a:gd name="T36" fmla="*/ 0 w 147"/>
                  <a:gd name="T37" fmla="*/ 1 h 170"/>
                  <a:gd name="T38" fmla="*/ 0 w 147"/>
                  <a:gd name="T39" fmla="*/ 1 h 170"/>
                  <a:gd name="T40" fmla="*/ 0 w 147"/>
                  <a:gd name="T41" fmla="*/ 1 h 170"/>
                  <a:gd name="T42" fmla="*/ 0 w 147"/>
                  <a:gd name="T43" fmla="*/ 1 h 170"/>
                  <a:gd name="T44" fmla="*/ 0 w 147"/>
                  <a:gd name="T45" fmla="*/ 1 h 170"/>
                  <a:gd name="T46" fmla="*/ 0 w 147"/>
                  <a:gd name="T47" fmla="*/ 1 h 170"/>
                  <a:gd name="T48" fmla="*/ 0 w 147"/>
                  <a:gd name="T49" fmla="*/ 1 h 170"/>
                  <a:gd name="T50" fmla="*/ 0 w 147"/>
                  <a:gd name="T51" fmla="*/ 1 h 170"/>
                  <a:gd name="T52" fmla="*/ 0 w 147"/>
                  <a:gd name="T53" fmla="*/ 1 h 170"/>
                  <a:gd name="T54" fmla="*/ 0 w 147"/>
                  <a:gd name="T55" fmla="*/ 1 h 170"/>
                  <a:gd name="T56" fmla="*/ 0 w 147"/>
                  <a:gd name="T57" fmla="*/ 1 h 170"/>
                  <a:gd name="T58" fmla="*/ 0 w 147"/>
                  <a:gd name="T59" fmla="*/ 1 h 170"/>
                  <a:gd name="T60" fmla="*/ 0 w 147"/>
                  <a:gd name="T61" fmla="*/ 1 h 170"/>
                  <a:gd name="T62" fmla="*/ 0 w 147"/>
                  <a:gd name="T63" fmla="*/ 1 h 170"/>
                  <a:gd name="T64" fmla="*/ 0 w 147"/>
                  <a:gd name="T65" fmla="*/ 1 h 170"/>
                  <a:gd name="T66" fmla="*/ 0 w 147"/>
                  <a:gd name="T67" fmla="*/ 1 h 170"/>
                  <a:gd name="T68" fmla="*/ 0 w 147"/>
                  <a:gd name="T69" fmla="*/ 1 h 170"/>
                  <a:gd name="T70" fmla="*/ 0 w 147"/>
                  <a:gd name="T71" fmla="*/ 1 h 170"/>
                  <a:gd name="T72" fmla="*/ 0 w 147"/>
                  <a:gd name="T73" fmla="*/ 1 h 170"/>
                  <a:gd name="T74" fmla="*/ 0 w 147"/>
                  <a:gd name="T75" fmla="*/ 1 h 170"/>
                  <a:gd name="T76" fmla="*/ 0 w 147"/>
                  <a:gd name="T77" fmla="*/ 1 h 170"/>
                  <a:gd name="T78" fmla="*/ 0 w 147"/>
                  <a:gd name="T79" fmla="*/ 1 h 170"/>
                  <a:gd name="T80" fmla="*/ 0 w 147"/>
                  <a:gd name="T81" fmla="*/ 1 h 170"/>
                  <a:gd name="T82" fmla="*/ 0 w 147"/>
                  <a:gd name="T83" fmla="*/ 1 h 170"/>
                  <a:gd name="T84" fmla="*/ 0 w 147"/>
                  <a:gd name="T85" fmla="*/ 1 h 170"/>
                  <a:gd name="T86" fmla="*/ 0 w 147"/>
                  <a:gd name="T87" fmla="*/ 1 h 170"/>
                  <a:gd name="T88" fmla="*/ 0 w 147"/>
                  <a:gd name="T89" fmla="*/ 1 h 170"/>
                  <a:gd name="T90" fmla="*/ 0 w 147"/>
                  <a:gd name="T91" fmla="*/ 1 h 170"/>
                  <a:gd name="T92" fmla="*/ 0 w 147"/>
                  <a:gd name="T93" fmla="*/ 1 h 170"/>
                  <a:gd name="T94" fmla="*/ 0 w 147"/>
                  <a:gd name="T95" fmla="*/ 1 h 170"/>
                  <a:gd name="T96" fmla="*/ 0 w 147"/>
                  <a:gd name="T97" fmla="*/ 1 h 170"/>
                  <a:gd name="T98" fmla="*/ 0 w 147"/>
                  <a:gd name="T99" fmla="*/ 1 h 170"/>
                  <a:gd name="T100" fmla="*/ 0 w 147"/>
                  <a:gd name="T101" fmla="*/ 0 h 170"/>
                  <a:gd name="T102" fmla="*/ 0 w 147"/>
                  <a:gd name="T103" fmla="*/ 1 h 170"/>
                  <a:gd name="T104" fmla="*/ 0 w 147"/>
                  <a:gd name="T105" fmla="*/ 1 h 170"/>
                  <a:gd name="T106" fmla="*/ 0 w 147"/>
                  <a:gd name="T107" fmla="*/ 1 h 170"/>
                  <a:gd name="T108" fmla="*/ 0 w 147"/>
                  <a:gd name="T109" fmla="*/ 1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7" h="170">
                    <a:moveTo>
                      <a:pt x="58" y="18"/>
                    </a:moveTo>
                    <a:lnTo>
                      <a:pt x="62" y="20"/>
                    </a:lnTo>
                    <a:lnTo>
                      <a:pt x="70" y="23"/>
                    </a:lnTo>
                    <a:lnTo>
                      <a:pt x="88" y="27"/>
                    </a:lnTo>
                    <a:lnTo>
                      <a:pt x="101" y="30"/>
                    </a:lnTo>
                    <a:lnTo>
                      <a:pt x="104" y="39"/>
                    </a:lnTo>
                    <a:lnTo>
                      <a:pt x="111" y="37"/>
                    </a:lnTo>
                    <a:lnTo>
                      <a:pt x="108" y="48"/>
                    </a:lnTo>
                    <a:lnTo>
                      <a:pt x="101" y="70"/>
                    </a:lnTo>
                    <a:lnTo>
                      <a:pt x="92" y="91"/>
                    </a:lnTo>
                    <a:lnTo>
                      <a:pt x="83" y="111"/>
                    </a:lnTo>
                    <a:lnTo>
                      <a:pt x="74" y="132"/>
                    </a:lnTo>
                    <a:lnTo>
                      <a:pt x="70" y="142"/>
                    </a:lnTo>
                    <a:lnTo>
                      <a:pt x="76" y="148"/>
                    </a:lnTo>
                    <a:lnTo>
                      <a:pt x="82" y="153"/>
                    </a:lnTo>
                    <a:lnTo>
                      <a:pt x="98" y="157"/>
                    </a:lnTo>
                    <a:lnTo>
                      <a:pt x="114" y="159"/>
                    </a:lnTo>
                    <a:lnTo>
                      <a:pt x="131" y="159"/>
                    </a:lnTo>
                    <a:lnTo>
                      <a:pt x="147" y="159"/>
                    </a:lnTo>
                    <a:lnTo>
                      <a:pt x="144" y="163"/>
                    </a:lnTo>
                    <a:lnTo>
                      <a:pt x="139" y="168"/>
                    </a:lnTo>
                    <a:lnTo>
                      <a:pt x="132" y="169"/>
                    </a:lnTo>
                    <a:lnTo>
                      <a:pt x="132" y="170"/>
                    </a:lnTo>
                    <a:lnTo>
                      <a:pt x="114" y="169"/>
                    </a:lnTo>
                    <a:lnTo>
                      <a:pt x="99" y="170"/>
                    </a:lnTo>
                    <a:lnTo>
                      <a:pt x="97" y="169"/>
                    </a:lnTo>
                    <a:lnTo>
                      <a:pt x="79" y="169"/>
                    </a:lnTo>
                    <a:lnTo>
                      <a:pt x="65" y="165"/>
                    </a:lnTo>
                    <a:lnTo>
                      <a:pt x="62" y="163"/>
                    </a:lnTo>
                    <a:lnTo>
                      <a:pt x="54" y="166"/>
                    </a:lnTo>
                    <a:lnTo>
                      <a:pt x="43" y="166"/>
                    </a:lnTo>
                    <a:lnTo>
                      <a:pt x="49" y="154"/>
                    </a:lnTo>
                    <a:lnTo>
                      <a:pt x="55" y="142"/>
                    </a:lnTo>
                    <a:lnTo>
                      <a:pt x="61" y="131"/>
                    </a:lnTo>
                    <a:lnTo>
                      <a:pt x="65" y="119"/>
                    </a:lnTo>
                    <a:lnTo>
                      <a:pt x="71" y="105"/>
                    </a:lnTo>
                    <a:lnTo>
                      <a:pt x="76" y="94"/>
                    </a:lnTo>
                    <a:lnTo>
                      <a:pt x="82" y="82"/>
                    </a:lnTo>
                    <a:lnTo>
                      <a:pt x="86" y="68"/>
                    </a:lnTo>
                    <a:lnTo>
                      <a:pt x="91" y="57"/>
                    </a:lnTo>
                    <a:lnTo>
                      <a:pt x="97" y="45"/>
                    </a:lnTo>
                    <a:lnTo>
                      <a:pt x="91" y="46"/>
                    </a:lnTo>
                    <a:lnTo>
                      <a:pt x="79" y="40"/>
                    </a:lnTo>
                    <a:lnTo>
                      <a:pt x="54" y="31"/>
                    </a:lnTo>
                    <a:lnTo>
                      <a:pt x="33" y="24"/>
                    </a:lnTo>
                    <a:lnTo>
                      <a:pt x="28" y="21"/>
                    </a:lnTo>
                    <a:lnTo>
                      <a:pt x="14" y="18"/>
                    </a:lnTo>
                    <a:lnTo>
                      <a:pt x="3" y="11"/>
                    </a:lnTo>
                    <a:lnTo>
                      <a:pt x="0" y="9"/>
                    </a:lnTo>
                    <a:lnTo>
                      <a:pt x="6" y="3"/>
                    </a:lnTo>
                    <a:lnTo>
                      <a:pt x="12" y="0"/>
                    </a:lnTo>
                    <a:lnTo>
                      <a:pt x="17" y="2"/>
                    </a:lnTo>
                    <a:lnTo>
                      <a:pt x="27" y="5"/>
                    </a:lnTo>
                    <a:lnTo>
                      <a:pt x="43" y="14"/>
                    </a:lnTo>
                    <a:lnTo>
                      <a:pt x="58"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1" name="Freeform 17">
                <a:extLst>
                  <a:ext uri="{FF2B5EF4-FFF2-40B4-BE49-F238E27FC236}">
                    <a16:creationId xmlns:a16="http://schemas.microsoft.com/office/drawing/2014/main" id="{F611F63E-186B-0544-8517-63FAF10EF984}"/>
                  </a:ext>
                </a:extLst>
              </p:cNvPr>
              <p:cNvSpPr>
                <a:spLocks/>
              </p:cNvSpPr>
              <p:nvPr/>
            </p:nvSpPr>
            <p:spPr bwMode="auto">
              <a:xfrm>
                <a:off x="3014" y="3359"/>
                <a:ext cx="19" cy="9"/>
              </a:xfrm>
              <a:custGeom>
                <a:avLst/>
                <a:gdLst>
                  <a:gd name="T0" fmla="*/ 1 w 38"/>
                  <a:gd name="T1" fmla="*/ 0 h 18"/>
                  <a:gd name="T2" fmla="*/ 1 w 38"/>
                  <a:gd name="T3" fmla="*/ 1 h 18"/>
                  <a:gd name="T4" fmla="*/ 1 w 38"/>
                  <a:gd name="T5" fmla="*/ 1 h 18"/>
                  <a:gd name="T6" fmla="*/ 0 w 38"/>
                  <a:gd name="T7" fmla="*/ 1 h 18"/>
                  <a:gd name="T8" fmla="*/ 1 w 38"/>
                  <a:gd name="T9" fmla="*/ 1 h 18"/>
                  <a:gd name="T10" fmla="*/ 1 w 38"/>
                  <a:gd name="T11" fmla="*/ 1 h 18"/>
                  <a:gd name="T12" fmla="*/ 1 w 38"/>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8">
                    <a:moveTo>
                      <a:pt x="38" y="0"/>
                    </a:moveTo>
                    <a:lnTo>
                      <a:pt x="19" y="9"/>
                    </a:lnTo>
                    <a:lnTo>
                      <a:pt x="4" y="16"/>
                    </a:lnTo>
                    <a:lnTo>
                      <a:pt x="0" y="18"/>
                    </a:lnTo>
                    <a:lnTo>
                      <a:pt x="18" y="7"/>
                    </a:lnTo>
                    <a:lnTo>
                      <a:pt x="34" y="1"/>
                    </a:lnTo>
                    <a:lnTo>
                      <a:pt x="3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2" name="Freeform 18">
                <a:extLst>
                  <a:ext uri="{FF2B5EF4-FFF2-40B4-BE49-F238E27FC236}">
                    <a16:creationId xmlns:a16="http://schemas.microsoft.com/office/drawing/2014/main" id="{EE6795E5-8BBE-D341-8F1F-3ECB8880B12F}"/>
                  </a:ext>
                </a:extLst>
              </p:cNvPr>
              <p:cNvSpPr>
                <a:spLocks/>
              </p:cNvSpPr>
              <p:nvPr/>
            </p:nvSpPr>
            <p:spPr bwMode="auto">
              <a:xfrm>
                <a:off x="3027" y="3366"/>
                <a:ext cx="5" cy="14"/>
              </a:xfrm>
              <a:custGeom>
                <a:avLst/>
                <a:gdLst>
                  <a:gd name="T0" fmla="*/ 0 w 9"/>
                  <a:gd name="T1" fmla="*/ 0 h 30"/>
                  <a:gd name="T2" fmla="*/ 1 w 9"/>
                  <a:gd name="T3" fmla="*/ 0 h 30"/>
                  <a:gd name="T4" fmla="*/ 1 w 9"/>
                  <a:gd name="T5" fmla="*/ 0 h 30"/>
                  <a:gd name="T6" fmla="*/ 1 w 9"/>
                  <a:gd name="T7" fmla="*/ 0 h 30"/>
                  <a:gd name="T8" fmla="*/ 1 w 9"/>
                  <a:gd name="T9" fmla="*/ 0 h 30"/>
                  <a:gd name="T10" fmla="*/ 0 w 9"/>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0">
                    <a:moveTo>
                      <a:pt x="0" y="30"/>
                    </a:moveTo>
                    <a:lnTo>
                      <a:pt x="3" y="15"/>
                    </a:lnTo>
                    <a:lnTo>
                      <a:pt x="6" y="3"/>
                    </a:lnTo>
                    <a:lnTo>
                      <a:pt x="8" y="0"/>
                    </a:lnTo>
                    <a:lnTo>
                      <a:pt x="9" y="3"/>
                    </a:lnTo>
                    <a:lnTo>
                      <a:pt x="0"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3" name="Freeform 19">
                <a:extLst>
                  <a:ext uri="{FF2B5EF4-FFF2-40B4-BE49-F238E27FC236}">
                    <a16:creationId xmlns:a16="http://schemas.microsoft.com/office/drawing/2014/main" id="{B69FC723-0408-F946-86F8-F991F1322278}"/>
                  </a:ext>
                </a:extLst>
              </p:cNvPr>
              <p:cNvSpPr>
                <a:spLocks/>
              </p:cNvSpPr>
              <p:nvPr/>
            </p:nvSpPr>
            <p:spPr bwMode="auto">
              <a:xfrm>
                <a:off x="2995" y="3366"/>
                <a:ext cx="17" cy="25"/>
              </a:xfrm>
              <a:custGeom>
                <a:avLst/>
                <a:gdLst>
                  <a:gd name="T0" fmla="*/ 1 w 34"/>
                  <a:gd name="T1" fmla="*/ 0 h 50"/>
                  <a:gd name="T2" fmla="*/ 1 w 34"/>
                  <a:gd name="T3" fmla="*/ 1 h 50"/>
                  <a:gd name="T4" fmla="*/ 1 w 34"/>
                  <a:gd name="T5" fmla="*/ 1 h 50"/>
                  <a:gd name="T6" fmla="*/ 1 w 34"/>
                  <a:gd name="T7" fmla="*/ 1 h 50"/>
                  <a:gd name="T8" fmla="*/ 1 w 34"/>
                  <a:gd name="T9" fmla="*/ 1 h 50"/>
                  <a:gd name="T10" fmla="*/ 1 w 34"/>
                  <a:gd name="T11" fmla="*/ 1 h 50"/>
                  <a:gd name="T12" fmla="*/ 1 w 34"/>
                  <a:gd name="T13" fmla="*/ 1 h 50"/>
                  <a:gd name="T14" fmla="*/ 1 w 34"/>
                  <a:gd name="T15" fmla="*/ 1 h 50"/>
                  <a:gd name="T16" fmla="*/ 1 w 34"/>
                  <a:gd name="T17" fmla="*/ 1 h 50"/>
                  <a:gd name="T18" fmla="*/ 0 w 34"/>
                  <a:gd name="T19" fmla="*/ 1 h 50"/>
                  <a:gd name="T20" fmla="*/ 0 w 34"/>
                  <a:gd name="T21" fmla="*/ 1 h 50"/>
                  <a:gd name="T22" fmla="*/ 1 w 34"/>
                  <a:gd name="T23" fmla="*/ 1 h 50"/>
                  <a:gd name="T24" fmla="*/ 1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0">
                    <a:moveTo>
                      <a:pt x="18" y="0"/>
                    </a:moveTo>
                    <a:lnTo>
                      <a:pt x="19" y="4"/>
                    </a:lnTo>
                    <a:lnTo>
                      <a:pt x="22" y="11"/>
                    </a:lnTo>
                    <a:lnTo>
                      <a:pt x="28" y="26"/>
                    </a:lnTo>
                    <a:lnTo>
                      <a:pt x="34" y="37"/>
                    </a:lnTo>
                    <a:lnTo>
                      <a:pt x="28" y="47"/>
                    </a:lnTo>
                    <a:lnTo>
                      <a:pt x="16" y="48"/>
                    </a:lnTo>
                    <a:lnTo>
                      <a:pt x="15" y="50"/>
                    </a:lnTo>
                    <a:lnTo>
                      <a:pt x="6" y="29"/>
                    </a:lnTo>
                    <a:lnTo>
                      <a:pt x="0" y="13"/>
                    </a:lnTo>
                    <a:lnTo>
                      <a:pt x="0" y="8"/>
                    </a:lnTo>
                    <a:lnTo>
                      <a:pt x="7" y="3"/>
                    </a:lnTo>
                    <a:lnTo>
                      <a:pt x="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4" name="Freeform 20">
                <a:extLst>
                  <a:ext uri="{FF2B5EF4-FFF2-40B4-BE49-F238E27FC236}">
                    <a16:creationId xmlns:a16="http://schemas.microsoft.com/office/drawing/2014/main" id="{42C68BD9-6CE2-3D42-ACC8-173ABE2ACF87}"/>
                  </a:ext>
                </a:extLst>
              </p:cNvPr>
              <p:cNvSpPr>
                <a:spLocks/>
              </p:cNvSpPr>
              <p:nvPr/>
            </p:nvSpPr>
            <p:spPr bwMode="auto">
              <a:xfrm>
                <a:off x="3008" y="3391"/>
                <a:ext cx="228" cy="97"/>
              </a:xfrm>
              <a:custGeom>
                <a:avLst/>
                <a:gdLst>
                  <a:gd name="T0" fmla="*/ 0 w 457"/>
                  <a:gd name="T1" fmla="*/ 1 h 194"/>
                  <a:gd name="T2" fmla="*/ 0 w 457"/>
                  <a:gd name="T3" fmla="*/ 1 h 194"/>
                  <a:gd name="T4" fmla="*/ 0 w 457"/>
                  <a:gd name="T5" fmla="*/ 1 h 194"/>
                  <a:gd name="T6" fmla="*/ 0 w 457"/>
                  <a:gd name="T7" fmla="*/ 1 h 194"/>
                  <a:gd name="T8" fmla="*/ 0 w 457"/>
                  <a:gd name="T9" fmla="*/ 1 h 194"/>
                  <a:gd name="T10" fmla="*/ 0 w 457"/>
                  <a:gd name="T11" fmla="*/ 1 h 194"/>
                  <a:gd name="T12" fmla="*/ 0 w 457"/>
                  <a:gd name="T13" fmla="*/ 1 h 194"/>
                  <a:gd name="T14" fmla="*/ 0 w 457"/>
                  <a:gd name="T15" fmla="*/ 1 h 194"/>
                  <a:gd name="T16" fmla="*/ 0 w 457"/>
                  <a:gd name="T17" fmla="*/ 1 h 194"/>
                  <a:gd name="T18" fmla="*/ 0 w 457"/>
                  <a:gd name="T19" fmla="*/ 1 h 194"/>
                  <a:gd name="T20" fmla="*/ 0 w 457"/>
                  <a:gd name="T21" fmla="*/ 1 h 194"/>
                  <a:gd name="T22" fmla="*/ 0 w 457"/>
                  <a:gd name="T23" fmla="*/ 1 h 194"/>
                  <a:gd name="T24" fmla="*/ 0 w 457"/>
                  <a:gd name="T25" fmla="*/ 1 h 194"/>
                  <a:gd name="T26" fmla="*/ 0 w 457"/>
                  <a:gd name="T27" fmla="*/ 1 h 194"/>
                  <a:gd name="T28" fmla="*/ 0 w 457"/>
                  <a:gd name="T29" fmla="*/ 1 h 194"/>
                  <a:gd name="T30" fmla="*/ 0 w 457"/>
                  <a:gd name="T31" fmla="*/ 1 h 194"/>
                  <a:gd name="T32" fmla="*/ 0 w 457"/>
                  <a:gd name="T33" fmla="*/ 1 h 194"/>
                  <a:gd name="T34" fmla="*/ 0 w 457"/>
                  <a:gd name="T35" fmla="*/ 1 h 194"/>
                  <a:gd name="T36" fmla="*/ 0 w 457"/>
                  <a:gd name="T37" fmla="*/ 1 h 194"/>
                  <a:gd name="T38" fmla="*/ 0 w 457"/>
                  <a:gd name="T39" fmla="*/ 1 h 194"/>
                  <a:gd name="T40" fmla="*/ 0 w 457"/>
                  <a:gd name="T41" fmla="*/ 1 h 194"/>
                  <a:gd name="T42" fmla="*/ 0 w 457"/>
                  <a:gd name="T43" fmla="*/ 1 h 194"/>
                  <a:gd name="T44" fmla="*/ 0 w 457"/>
                  <a:gd name="T45" fmla="*/ 1 h 194"/>
                  <a:gd name="T46" fmla="*/ 0 w 457"/>
                  <a:gd name="T47" fmla="*/ 1 h 194"/>
                  <a:gd name="T48" fmla="*/ 0 w 457"/>
                  <a:gd name="T49" fmla="*/ 1 h 194"/>
                  <a:gd name="T50" fmla="*/ 0 w 457"/>
                  <a:gd name="T51" fmla="*/ 1 h 194"/>
                  <a:gd name="T52" fmla="*/ 0 w 457"/>
                  <a:gd name="T53" fmla="*/ 1 h 194"/>
                  <a:gd name="T54" fmla="*/ 0 w 457"/>
                  <a:gd name="T55" fmla="*/ 1 h 194"/>
                  <a:gd name="T56" fmla="*/ 0 w 457"/>
                  <a:gd name="T57" fmla="*/ 1 h 194"/>
                  <a:gd name="T58" fmla="*/ 0 w 457"/>
                  <a:gd name="T59" fmla="*/ 1 h 194"/>
                  <a:gd name="T60" fmla="*/ 0 w 457"/>
                  <a:gd name="T61" fmla="*/ 1 h 194"/>
                  <a:gd name="T62" fmla="*/ 0 w 457"/>
                  <a:gd name="T63" fmla="*/ 1 h 194"/>
                  <a:gd name="T64" fmla="*/ 0 w 457"/>
                  <a:gd name="T65" fmla="*/ 1 h 194"/>
                  <a:gd name="T66" fmla="*/ 0 w 457"/>
                  <a:gd name="T67" fmla="*/ 1 h 194"/>
                  <a:gd name="T68" fmla="*/ 0 w 457"/>
                  <a:gd name="T69" fmla="*/ 1 h 194"/>
                  <a:gd name="T70" fmla="*/ 0 w 457"/>
                  <a:gd name="T71" fmla="*/ 1 h 194"/>
                  <a:gd name="T72" fmla="*/ 0 w 457"/>
                  <a:gd name="T73" fmla="*/ 1 h 194"/>
                  <a:gd name="T74" fmla="*/ 0 w 457"/>
                  <a:gd name="T75" fmla="*/ 1 h 194"/>
                  <a:gd name="T76" fmla="*/ 0 w 457"/>
                  <a:gd name="T77" fmla="*/ 1 h 194"/>
                  <a:gd name="T78" fmla="*/ 0 w 457"/>
                  <a:gd name="T79" fmla="*/ 1 h 194"/>
                  <a:gd name="T80" fmla="*/ 0 w 457"/>
                  <a:gd name="T81" fmla="*/ 1 h 194"/>
                  <a:gd name="T82" fmla="*/ 0 w 457"/>
                  <a:gd name="T83" fmla="*/ 1 h 194"/>
                  <a:gd name="T84" fmla="*/ 0 w 457"/>
                  <a:gd name="T85" fmla="*/ 1 h 1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7" h="194">
                    <a:moveTo>
                      <a:pt x="457" y="0"/>
                    </a:moveTo>
                    <a:lnTo>
                      <a:pt x="455" y="6"/>
                    </a:lnTo>
                    <a:lnTo>
                      <a:pt x="436" y="9"/>
                    </a:lnTo>
                    <a:lnTo>
                      <a:pt x="421" y="9"/>
                    </a:lnTo>
                    <a:lnTo>
                      <a:pt x="419" y="9"/>
                    </a:lnTo>
                    <a:lnTo>
                      <a:pt x="392" y="11"/>
                    </a:lnTo>
                    <a:lnTo>
                      <a:pt x="370" y="11"/>
                    </a:lnTo>
                    <a:lnTo>
                      <a:pt x="364" y="12"/>
                    </a:lnTo>
                    <a:lnTo>
                      <a:pt x="352" y="12"/>
                    </a:lnTo>
                    <a:lnTo>
                      <a:pt x="340" y="14"/>
                    </a:lnTo>
                    <a:lnTo>
                      <a:pt x="330" y="12"/>
                    </a:lnTo>
                    <a:lnTo>
                      <a:pt x="315" y="12"/>
                    </a:lnTo>
                    <a:lnTo>
                      <a:pt x="302" y="14"/>
                    </a:lnTo>
                    <a:lnTo>
                      <a:pt x="287" y="15"/>
                    </a:lnTo>
                    <a:lnTo>
                      <a:pt x="274" y="17"/>
                    </a:lnTo>
                    <a:lnTo>
                      <a:pt x="259" y="18"/>
                    </a:lnTo>
                    <a:lnTo>
                      <a:pt x="245" y="20"/>
                    </a:lnTo>
                    <a:lnTo>
                      <a:pt x="232" y="20"/>
                    </a:lnTo>
                    <a:lnTo>
                      <a:pt x="204" y="18"/>
                    </a:lnTo>
                    <a:lnTo>
                      <a:pt x="189" y="17"/>
                    </a:lnTo>
                    <a:lnTo>
                      <a:pt x="179" y="17"/>
                    </a:lnTo>
                    <a:lnTo>
                      <a:pt x="170" y="17"/>
                    </a:lnTo>
                    <a:lnTo>
                      <a:pt x="160" y="17"/>
                    </a:lnTo>
                    <a:lnTo>
                      <a:pt x="149" y="15"/>
                    </a:lnTo>
                    <a:lnTo>
                      <a:pt x="138" y="15"/>
                    </a:lnTo>
                    <a:lnTo>
                      <a:pt x="112" y="18"/>
                    </a:lnTo>
                    <a:lnTo>
                      <a:pt x="87" y="20"/>
                    </a:lnTo>
                    <a:lnTo>
                      <a:pt x="62" y="23"/>
                    </a:lnTo>
                    <a:lnTo>
                      <a:pt x="38" y="27"/>
                    </a:lnTo>
                    <a:lnTo>
                      <a:pt x="27" y="28"/>
                    </a:lnTo>
                    <a:lnTo>
                      <a:pt x="22" y="36"/>
                    </a:lnTo>
                    <a:lnTo>
                      <a:pt x="22" y="42"/>
                    </a:lnTo>
                    <a:lnTo>
                      <a:pt x="21" y="52"/>
                    </a:lnTo>
                    <a:lnTo>
                      <a:pt x="21" y="76"/>
                    </a:lnTo>
                    <a:lnTo>
                      <a:pt x="21" y="92"/>
                    </a:lnTo>
                    <a:lnTo>
                      <a:pt x="22" y="101"/>
                    </a:lnTo>
                    <a:lnTo>
                      <a:pt x="25" y="120"/>
                    </a:lnTo>
                    <a:lnTo>
                      <a:pt x="27" y="138"/>
                    </a:lnTo>
                    <a:lnTo>
                      <a:pt x="28" y="157"/>
                    </a:lnTo>
                    <a:lnTo>
                      <a:pt x="31" y="175"/>
                    </a:lnTo>
                    <a:lnTo>
                      <a:pt x="34" y="184"/>
                    </a:lnTo>
                    <a:lnTo>
                      <a:pt x="27" y="188"/>
                    </a:lnTo>
                    <a:lnTo>
                      <a:pt x="21" y="190"/>
                    </a:lnTo>
                    <a:lnTo>
                      <a:pt x="13" y="194"/>
                    </a:lnTo>
                    <a:lnTo>
                      <a:pt x="12" y="175"/>
                    </a:lnTo>
                    <a:lnTo>
                      <a:pt x="9" y="159"/>
                    </a:lnTo>
                    <a:lnTo>
                      <a:pt x="7" y="156"/>
                    </a:lnTo>
                    <a:lnTo>
                      <a:pt x="6" y="135"/>
                    </a:lnTo>
                    <a:lnTo>
                      <a:pt x="3" y="117"/>
                    </a:lnTo>
                    <a:lnTo>
                      <a:pt x="3" y="113"/>
                    </a:lnTo>
                    <a:lnTo>
                      <a:pt x="1" y="98"/>
                    </a:lnTo>
                    <a:lnTo>
                      <a:pt x="3" y="85"/>
                    </a:lnTo>
                    <a:lnTo>
                      <a:pt x="0" y="77"/>
                    </a:lnTo>
                    <a:lnTo>
                      <a:pt x="0" y="67"/>
                    </a:lnTo>
                    <a:lnTo>
                      <a:pt x="1" y="61"/>
                    </a:lnTo>
                    <a:lnTo>
                      <a:pt x="3" y="48"/>
                    </a:lnTo>
                    <a:lnTo>
                      <a:pt x="3" y="34"/>
                    </a:lnTo>
                    <a:lnTo>
                      <a:pt x="15" y="17"/>
                    </a:lnTo>
                    <a:lnTo>
                      <a:pt x="22" y="15"/>
                    </a:lnTo>
                    <a:lnTo>
                      <a:pt x="27" y="24"/>
                    </a:lnTo>
                    <a:lnTo>
                      <a:pt x="36" y="18"/>
                    </a:lnTo>
                    <a:lnTo>
                      <a:pt x="41" y="17"/>
                    </a:lnTo>
                    <a:lnTo>
                      <a:pt x="53" y="15"/>
                    </a:lnTo>
                    <a:lnTo>
                      <a:pt x="75" y="12"/>
                    </a:lnTo>
                    <a:lnTo>
                      <a:pt x="93" y="11"/>
                    </a:lnTo>
                    <a:lnTo>
                      <a:pt x="95" y="12"/>
                    </a:lnTo>
                    <a:lnTo>
                      <a:pt x="115" y="11"/>
                    </a:lnTo>
                    <a:lnTo>
                      <a:pt x="135" y="9"/>
                    </a:lnTo>
                    <a:lnTo>
                      <a:pt x="155" y="9"/>
                    </a:lnTo>
                    <a:lnTo>
                      <a:pt x="176" y="9"/>
                    </a:lnTo>
                    <a:lnTo>
                      <a:pt x="197" y="11"/>
                    </a:lnTo>
                    <a:lnTo>
                      <a:pt x="216" y="11"/>
                    </a:lnTo>
                    <a:lnTo>
                      <a:pt x="237" y="11"/>
                    </a:lnTo>
                    <a:lnTo>
                      <a:pt x="257" y="11"/>
                    </a:lnTo>
                    <a:lnTo>
                      <a:pt x="278" y="9"/>
                    </a:lnTo>
                    <a:lnTo>
                      <a:pt x="297" y="6"/>
                    </a:lnTo>
                    <a:lnTo>
                      <a:pt x="299" y="8"/>
                    </a:lnTo>
                    <a:lnTo>
                      <a:pt x="305" y="8"/>
                    </a:lnTo>
                    <a:lnTo>
                      <a:pt x="315" y="6"/>
                    </a:lnTo>
                    <a:lnTo>
                      <a:pt x="336" y="6"/>
                    </a:lnTo>
                    <a:lnTo>
                      <a:pt x="352" y="6"/>
                    </a:lnTo>
                    <a:lnTo>
                      <a:pt x="362" y="6"/>
                    </a:lnTo>
                    <a:lnTo>
                      <a:pt x="385" y="5"/>
                    </a:lnTo>
                    <a:lnTo>
                      <a:pt x="405" y="5"/>
                    </a:lnTo>
                    <a:lnTo>
                      <a:pt x="427" y="3"/>
                    </a:lnTo>
                    <a:lnTo>
                      <a:pt x="447" y="2"/>
                    </a:lnTo>
                    <a:lnTo>
                      <a:pt x="45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5" name="Freeform 21">
                <a:extLst>
                  <a:ext uri="{FF2B5EF4-FFF2-40B4-BE49-F238E27FC236}">
                    <a16:creationId xmlns:a16="http://schemas.microsoft.com/office/drawing/2014/main" id="{90316625-BE6A-7D44-87C3-9BEAB6333A4F}"/>
                  </a:ext>
                </a:extLst>
              </p:cNvPr>
              <p:cNvSpPr>
                <a:spLocks/>
              </p:cNvSpPr>
              <p:nvPr/>
            </p:nvSpPr>
            <p:spPr bwMode="auto">
              <a:xfrm>
                <a:off x="3228" y="3400"/>
                <a:ext cx="14" cy="99"/>
              </a:xfrm>
              <a:custGeom>
                <a:avLst/>
                <a:gdLst>
                  <a:gd name="T0" fmla="*/ 0 w 30"/>
                  <a:gd name="T1" fmla="*/ 0 h 200"/>
                  <a:gd name="T2" fmla="*/ 0 w 30"/>
                  <a:gd name="T3" fmla="*/ 0 h 200"/>
                  <a:gd name="T4" fmla="*/ 0 w 30"/>
                  <a:gd name="T5" fmla="*/ 0 h 200"/>
                  <a:gd name="T6" fmla="*/ 0 w 30"/>
                  <a:gd name="T7" fmla="*/ 0 h 200"/>
                  <a:gd name="T8" fmla="*/ 0 w 30"/>
                  <a:gd name="T9" fmla="*/ 0 h 200"/>
                  <a:gd name="T10" fmla="*/ 0 w 30"/>
                  <a:gd name="T11" fmla="*/ 0 h 200"/>
                  <a:gd name="T12" fmla="*/ 0 w 30"/>
                  <a:gd name="T13" fmla="*/ 0 h 200"/>
                  <a:gd name="T14" fmla="*/ 0 w 30"/>
                  <a:gd name="T15" fmla="*/ 0 h 200"/>
                  <a:gd name="T16" fmla="*/ 0 w 30"/>
                  <a:gd name="T17" fmla="*/ 0 h 200"/>
                  <a:gd name="T18" fmla="*/ 0 w 30"/>
                  <a:gd name="T19" fmla="*/ 0 h 200"/>
                  <a:gd name="T20" fmla="*/ 0 w 30"/>
                  <a:gd name="T21" fmla="*/ 0 h 200"/>
                  <a:gd name="T22" fmla="*/ 0 w 30"/>
                  <a:gd name="T23" fmla="*/ 0 h 200"/>
                  <a:gd name="T24" fmla="*/ 0 w 30"/>
                  <a:gd name="T25" fmla="*/ 0 h 200"/>
                  <a:gd name="T26" fmla="*/ 0 w 30"/>
                  <a:gd name="T27" fmla="*/ 0 h 200"/>
                  <a:gd name="T28" fmla="*/ 0 w 30"/>
                  <a:gd name="T29" fmla="*/ 0 h 200"/>
                  <a:gd name="T30" fmla="*/ 0 w 30"/>
                  <a:gd name="T31" fmla="*/ 0 h 200"/>
                  <a:gd name="T32" fmla="*/ 0 w 30"/>
                  <a:gd name="T33" fmla="*/ 0 h 200"/>
                  <a:gd name="T34" fmla="*/ 0 w 30"/>
                  <a:gd name="T35" fmla="*/ 0 h 200"/>
                  <a:gd name="T36" fmla="*/ 0 w 30"/>
                  <a:gd name="T37" fmla="*/ 0 h 200"/>
                  <a:gd name="T38" fmla="*/ 0 w 30"/>
                  <a:gd name="T39" fmla="*/ 0 h 200"/>
                  <a:gd name="T40" fmla="*/ 0 w 30"/>
                  <a:gd name="T41" fmla="*/ 0 h 200"/>
                  <a:gd name="T42" fmla="*/ 0 w 30"/>
                  <a:gd name="T43" fmla="*/ 0 h 200"/>
                  <a:gd name="T44" fmla="*/ 0 w 30"/>
                  <a:gd name="T45" fmla="*/ 0 h 200"/>
                  <a:gd name="T46" fmla="*/ 0 w 30"/>
                  <a:gd name="T47" fmla="*/ 0 h 200"/>
                  <a:gd name="T48" fmla="*/ 0 w 30"/>
                  <a:gd name="T49" fmla="*/ 0 h 200"/>
                  <a:gd name="T50" fmla="*/ 0 w 30"/>
                  <a:gd name="T51" fmla="*/ 0 h 200"/>
                  <a:gd name="T52" fmla="*/ 0 w 30"/>
                  <a:gd name="T53" fmla="*/ 0 h 200"/>
                  <a:gd name="T54" fmla="*/ 0 w 30"/>
                  <a:gd name="T55" fmla="*/ 0 h 200"/>
                  <a:gd name="T56" fmla="*/ 0 w 30"/>
                  <a:gd name="T57" fmla="*/ 0 h 200"/>
                  <a:gd name="T58" fmla="*/ 0 w 30"/>
                  <a:gd name="T59" fmla="*/ 0 h 200"/>
                  <a:gd name="T60" fmla="*/ 0 w 30"/>
                  <a:gd name="T61" fmla="*/ 0 h 200"/>
                  <a:gd name="T62" fmla="*/ 0 w 30"/>
                  <a:gd name="T63" fmla="*/ 0 h 200"/>
                  <a:gd name="T64" fmla="*/ 0 w 30"/>
                  <a:gd name="T65" fmla="*/ 0 h 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200">
                    <a:moveTo>
                      <a:pt x="27" y="0"/>
                    </a:moveTo>
                    <a:lnTo>
                      <a:pt x="27" y="19"/>
                    </a:lnTo>
                    <a:lnTo>
                      <a:pt x="25" y="40"/>
                    </a:lnTo>
                    <a:lnTo>
                      <a:pt x="24" y="59"/>
                    </a:lnTo>
                    <a:lnTo>
                      <a:pt x="22" y="78"/>
                    </a:lnTo>
                    <a:lnTo>
                      <a:pt x="22" y="98"/>
                    </a:lnTo>
                    <a:lnTo>
                      <a:pt x="21" y="117"/>
                    </a:lnTo>
                    <a:lnTo>
                      <a:pt x="21" y="136"/>
                    </a:lnTo>
                    <a:lnTo>
                      <a:pt x="22" y="155"/>
                    </a:lnTo>
                    <a:lnTo>
                      <a:pt x="25" y="175"/>
                    </a:lnTo>
                    <a:lnTo>
                      <a:pt x="30" y="194"/>
                    </a:lnTo>
                    <a:lnTo>
                      <a:pt x="28" y="192"/>
                    </a:lnTo>
                    <a:lnTo>
                      <a:pt x="24" y="195"/>
                    </a:lnTo>
                    <a:lnTo>
                      <a:pt x="19" y="200"/>
                    </a:lnTo>
                    <a:lnTo>
                      <a:pt x="14" y="195"/>
                    </a:lnTo>
                    <a:lnTo>
                      <a:pt x="11" y="200"/>
                    </a:lnTo>
                    <a:lnTo>
                      <a:pt x="8" y="195"/>
                    </a:lnTo>
                    <a:lnTo>
                      <a:pt x="8" y="186"/>
                    </a:lnTo>
                    <a:lnTo>
                      <a:pt x="5" y="178"/>
                    </a:lnTo>
                    <a:lnTo>
                      <a:pt x="5" y="154"/>
                    </a:lnTo>
                    <a:lnTo>
                      <a:pt x="2" y="136"/>
                    </a:lnTo>
                    <a:lnTo>
                      <a:pt x="0" y="132"/>
                    </a:lnTo>
                    <a:lnTo>
                      <a:pt x="0" y="126"/>
                    </a:lnTo>
                    <a:lnTo>
                      <a:pt x="0" y="115"/>
                    </a:lnTo>
                    <a:lnTo>
                      <a:pt x="2" y="96"/>
                    </a:lnTo>
                    <a:lnTo>
                      <a:pt x="2" y="77"/>
                    </a:lnTo>
                    <a:lnTo>
                      <a:pt x="3" y="59"/>
                    </a:lnTo>
                    <a:lnTo>
                      <a:pt x="5" y="40"/>
                    </a:lnTo>
                    <a:lnTo>
                      <a:pt x="6" y="31"/>
                    </a:lnTo>
                    <a:lnTo>
                      <a:pt x="6" y="13"/>
                    </a:lnTo>
                    <a:lnTo>
                      <a:pt x="12" y="2"/>
                    </a:lnTo>
                    <a:lnTo>
                      <a:pt x="16" y="0"/>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6" name="Freeform 22">
                <a:extLst>
                  <a:ext uri="{FF2B5EF4-FFF2-40B4-BE49-F238E27FC236}">
                    <a16:creationId xmlns:a16="http://schemas.microsoft.com/office/drawing/2014/main" id="{4D1C01DA-6F13-3148-A87F-F739C3E399B6}"/>
                  </a:ext>
                </a:extLst>
              </p:cNvPr>
              <p:cNvSpPr>
                <a:spLocks/>
              </p:cNvSpPr>
              <p:nvPr/>
            </p:nvSpPr>
            <p:spPr bwMode="auto">
              <a:xfrm>
                <a:off x="3242" y="3411"/>
                <a:ext cx="139" cy="8"/>
              </a:xfrm>
              <a:custGeom>
                <a:avLst/>
                <a:gdLst>
                  <a:gd name="T0" fmla="*/ 0 w 280"/>
                  <a:gd name="T1" fmla="*/ 1 h 15"/>
                  <a:gd name="T2" fmla="*/ 0 w 280"/>
                  <a:gd name="T3" fmla="*/ 1 h 15"/>
                  <a:gd name="T4" fmla="*/ 0 w 280"/>
                  <a:gd name="T5" fmla="*/ 1 h 15"/>
                  <a:gd name="T6" fmla="*/ 0 w 280"/>
                  <a:gd name="T7" fmla="*/ 1 h 15"/>
                  <a:gd name="T8" fmla="*/ 0 w 280"/>
                  <a:gd name="T9" fmla="*/ 1 h 15"/>
                  <a:gd name="T10" fmla="*/ 0 w 280"/>
                  <a:gd name="T11" fmla="*/ 1 h 15"/>
                  <a:gd name="T12" fmla="*/ 0 w 280"/>
                  <a:gd name="T13" fmla="*/ 1 h 15"/>
                  <a:gd name="T14" fmla="*/ 0 w 280"/>
                  <a:gd name="T15" fmla="*/ 1 h 15"/>
                  <a:gd name="T16" fmla="*/ 0 w 280"/>
                  <a:gd name="T17" fmla="*/ 1 h 15"/>
                  <a:gd name="T18" fmla="*/ 0 w 280"/>
                  <a:gd name="T19" fmla="*/ 1 h 15"/>
                  <a:gd name="T20" fmla="*/ 0 w 280"/>
                  <a:gd name="T21" fmla="*/ 1 h 15"/>
                  <a:gd name="T22" fmla="*/ 0 w 280"/>
                  <a:gd name="T23" fmla="*/ 1 h 15"/>
                  <a:gd name="T24" fmla="*/ 0 w 280"/>
                  <a:gd name="T25" fmla="*/ 1 h 15"/>
                  <a:gd name="T26" fmla="*/ 0 w 280"/>
                  <a:gd name="T27" fmla="*/ 1 h 15"/>
                  <a:gd name="T28" fmla="*/ 0 w 280"/>
                  <a:gd name="T29" fmla="*/ 1 h 15"/>
                  <a:gd name="T30" fmla="*/ 0 w 280"/>
                  <a:gd name="T31" fmla="*/ 1 h 15"/>
                  <a:gd name="T32" fmla="*/ 0 w 280"/>
                  <a:gd name="T33" fmla="*/ 1 h 15"/>
                  <a:gd name="T34" fmla="*/ 0 w 280"/>
                  <a:gd name="T35" fmla="*/ 1 h 15"/>
                  <a:gd name="T36" fmla="*/ 0 w 280"/>
                  <a:gd name="T37" fmla="*/ 1 h 15"/>
                  <a:gd name="T38" fmla="*/ 0 w 280"/>
                  <a:gd name="T39" fmla="*/ 1 h 15"/>
                  <a:gd name="T40" fmla="*/ 0 w 280"/>
                  <a:gd name="T41" fmla="*/ 1 h 15"/>
                  <a:gd name="T42" fmla="*/ 0 w 280"/>
                  <a:gd name="T43" fmla="*/ 1 h 15"/>
                  <a:gd name="T44" fmla="*/ 0 w 280"/>
                  <a:gd name="T45" fmla="*/ 1 h 15"/>
                  <a:gd name="T46" fmla="*/ 0 w 280"/>
                  <a:gd name="T47" fmla="*/ 1 h 15"/>
                  <a:gd name="T48" fmla="*/ 0 w 280"/>
                  <a:gd name="T49" fmla="*/ 1 h 15"/>
                  <a:gd name="T50" fmla="*/ 0 w 280"/>
                  <a:gd name="T51" fmla="*/ 1 h 15"/>
                  <a:gd name="T52" fmla="*/ 0 w 280"/>
                  <a:gd name="T53" fmla="*/ 1 h 15"/>
                  <a:gd name="T54" fmla="*/ 0 w 280"/>
                  <a:gd name="T55" fmla="*/ 1 h 15"/>
                  <a:gd name="T56" fmla="*/ 0 w 280"/>
                  <a:gd name="T57" fmla="*/ 1 h 15"/>
                  <a:gd name="T58" fmla="*/ 0 w 280"/>
                  <a:gd name="T59" fmla="*/ 1 h 15"/>
                  <a:gd name="T60" fmla="*/ 0 w 280"/>
                  <a:gd name="T61" fmla="*/ 1 h 15"/>
                  <a:gd name="T62" fmla="*/ 0 w 280"/>
                  <a:gd name="T63" fmla="*/ 1 h 15"/>
                  <a:gd name="T64" fmla="*/ 0 w 280"/>
                  <a:gd name="T65" fmla="*/ 1 h 15"/>
                  <a:gd name="T66" fmla="*/ 0 w 280"/>
                  <a:gd name="T67" fmla="*/ 1 h 15"/>
                  <a:gd name="T68" fmla="*/ 0 w 280"/>
                  <a:gd name="T69" fmla="*/ 1 h 15"/>
                  <a:gd name="T70" fmla="*/ 0 w 280"/>
                  <a:gd name="T71" fmla="*/ 1 h 15"/>
                  <a:gd name="T72" fmla="*/ 0 w 280"/>
                  <a:gd name="T73" fmla="*/ 1 h 15"/>
                  <a:gd name="T74" fmla="*/ 0 w 280"/>
                  <a:gd name="T75" fmla="*/ 1 h 15"/>
                  <a:gd name="T76" fmla="*/ 0 w 280"/>
                  <a:gd name="T77" fmla="*/ 1 h 15"/>
                  <a:gd name="T78" fmla="*/ 0 w 280"/>
                  <a:gd name="T79" fmla="*/ 1 h 15"/>
                  <a:gd name="T80" fmla="*/ 0 w 280"/>
                  <a:gd name="T81" fmla="*/ 1 h 15"/>
                  <a:gd name="T82" fmla="*/ 0 w 280"/>
                  <a:gd name="T83" fmla="*/ 1 h 15"/>
                  <a:gd name="T84" fmla="*/ 0 w 280"/>
                  <a:gd name="T85" fmla="*/ 1 h 15"/>
                  <a:gd name="T86" fmla="*/ 0 w 280"/>
                  <a:gd name="T87" fmla="*/ 0 h 15"/>
                  <a:gd name="T88" fmla="*/ 0 w 280"/>
                  <a:gd name="T89" fmla="*/ 0 h 15"/>
                  <a:gd name="T90" fmla="*/ 0 w 280"/>
                  <a:gd name="T91" fmla="*/ 1 h 15"/>
                  <a:gd name="T92" fmla="*/ 0 w 280"/>
                  <a:gd name="T93" fmla="*/ 1 h 15"/>
                  <a:gd name="T94" fmla="*/ 0 w 280"/>
                  <a:gd name="T95" fmla="*/ 1 h 15"/>
                  <a:gd name="T96" fmla="*/ 0 w 280"/>
                  <a:gd name="T97" fmla="*/ 1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15">
                    <a:moveTo>
                      <a:pt x="107" y="1"/>
                    </a:moveTo>
                    <a:lnTo>
                      <a:pt x="122" y="3"/>
                    </a:lnTo>
                    <a:lnTo>
                      <a:pt x="138" y="4"/>
                    </a:lnTo>
                    <a:lnTo>
                      <a:pt x="154" y="4"/>
                    </a:lnTo>
                    <a:lnTo>
                      <a:pt x="170" y="4"/>
                    </a:lnTo>
                    <a:lnTo>
                      <a:pt x="187" y="4"/>
                    </a:lnTo>
                    <a:lnTo>
                      <a:pt x="201" y="4"/>
                    </a:lnTo>
                    <a:lnTo>
                      <a:pt x="218" y="4"/>
                    </a:lnTo>
                    <a:lnTo>
                      <a:pt x="234" y="4"/>
                    </a:lnTo>
                    <a:lnTo>
                      <a:pt x="250" y="4"/>
                    </a:lnTo>
                    <a:lnTo>
                      <a:pt x="267" y="4"/>
                    </a:lnTo>
                    <a:lnTo>
                      <a:pt x="268" y="6"/>
                    </a:lnTo>
                    <a:lnTo>
                      <a:pt x="271" y="4"/>
                    </a:lnTo>
                    <a:lnTo>
                      <a:pt x="272" y="6"/>
                    </a:lnTo>
                    <a:lnTo>
                      <a:pt x="278" y="4"/>
                    </a:lnTo>
                    <a:lnTo>
                      <a:pt x="280" y="6"/>
                    </a:lnTo>
                    <a:lnTo>
                      <a:pt x="272" y="12"/>
                    </a:lnTo>
                    <a:lnTo>
                      <a:pt x="264" y="15"/>
                    </a:lnTo>
                    <a:lnTo>
                      <a:pt x="243" y="12"/>
                    </a:lnTo>
                    <a:lnTo>
                      <a:pt x="227" y="10"/>
                    </a:lnTo>
                    <a:lnTo>
                      <a:pt x="222" y="9"/>
                    </a:lnTo>
                    <a:lnTo>
                      <a:pt x="212" y="10"/>
                    </a:lnTo>
                    <a:lnTo>
                      <a:pt x="210" y="9"/>
                    </a:lnTo>
                    <a:lnTo>
                      <a:pt x="201" y="9"/>
                    </a:lnTo>
                    <a:lnTo>
                      <a:pt x="194" y="10"/>
                    </a:lnTo>
                    <a:lnTo>
                      <a:pt x="179" y="9"/>
                    </a:lnTo>
                    <a:lnTo>
                      <a:pt x="154" y="10"/>
                    </a:lnTo>
                    <a:lnTo>
                      <a:pt x="135" y="10"/>
                    </a:lnTo>
                    <a:lnTo>
                      <a:pt x="130" y="12"/>
                    </a:lnTo>
                    <a:lnTo>
                      <a:pt x="125" y="12"/>
                    </a:lnTo>
                    <a:lnTo>
                      <a:pt x="107" y="9"/>
                    </a:lnTo>
                    <a:lnTo>
                      <a:pt x="92" y="9"/>
                    </a:lnTo>
                    <a:lnTo>
                      <a:pt x="89" y="9"/>
                    </a:lnTo>
                    <a:lnTo>
                      <a:pt x="79" y="9"/>
                    </a:lnTo>
                    <a:lnTo>
                      <a:pt x="70" y="9"/>
                    </a:lnTo>
                    <a:lnTo>
                      <a:pt x="68" y="7"/>
                    </a:lnTo>
                    <a:lnTo>
                      <a:pt x="67" y="9"/>
                    </a:lnTo>
                    <a:lnTo>
                      <a:pt x="34" y="7"/>
                    </a:lnTo>
                    <a:lnTo>
                      <a:pt x="8" y="10"/>
                    </a:lnTo>
                    <a:lnTo>
                      <a:pt x="2" y="12"/>
                    </a:lnTo>
                    <a:lnTo>
                      <a:pt x="0" y="10"/>
                    </a:lnTo>
                    <a:lnTo>
                      <a:pt x="17" y="3"/>
                    </a:lnTo>
                    <a:lnTo>
                      <a:pt x="33" y="1"/>
                    </a:lnTo>
                    <a:lnTo>
                      <a:pt x="36" y="0"/>
                    </a:lnTo>
                    <a:lnTo>
                      <a:pt x="43" y="0"/>
                    </a:lnTo>
                    <a:lnTo>
                      <a:pt x="58" y="1"/>
                    </a:lnTo>
                    <a:lnTo>
                      <a:pt x="71" y="1"/>
                    </a:lnTo>
                    <a:lnTo>
                      <a:pt x="99" y="1"/>
                    </a:lnTo>
                    <a:lnTo>
                      <a:pt x="107"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grpSp>
        <p:grpSp>
          <p:nvGrpSpPr>
            <p:cNvPr id="19" name="Group 23">
              <a:extLst>
                <a:ext uri="{FF2B5EF4-FFF2-40B4-BE49-F238E27FC236}">
                  <a16:creationId xmlns:a16="http://schemas.microsoft.com/office/drawing/2014/main" id="{D733ECCA-280B-CF4A-890F-50BD10FB66D8}"/>
                </a:ext>
              </a:extLst>
            </p:cNvPr>
            <p:cNvGrpSpPr>
              <a:grpSpLocks/>
            </p:cNvGrpSpPr>
            <p:nvPr/>
          </p:nvGrpSpPr>
          <p:grpSpPr bwMode="auto">
            <a:xfrm>
              <a:off x="2402" y="3482"/>
              <a:ext cx="1328" cy="402"/>
              <a:chOff x="2402" y="3482"/>
              <a:chExt cx="1328" cy="402"/>
            </a:xfrm>
          </p:grpSpPr>
          <p:sp>
            <p:nvSpPr>
              <p:cNvPr id="21" name="Freeform 24">
                <a:extLst>
                  <a:ext uri="{FF2B5EF4-FFF2-40B4-BE49-F238E27FC236}">
                    <a16:creationId xmlns:a16="http://schemas.microsoft.com/office/drawing/2014/main" id="{563E50CC-D416-554F-93B7-AF34830CBED5}"/>
                  </a:ext>
                </a:extLst>
              </p:cNvPr>
              <p:cNvSpPr>
                <a:spLocks/>
              </p:cNvSpPr>
              <p:nvPr/>
            </p:nvSpPr>
            <p:spPr bwMode="auto">
              <a:xfrm>
                <a:off x="3020" y="3482"/>
                <a:ext cx="202" cy="7"/>
              </a:xfrm>
              <a:custGeom>
                <a:avLst/>
                <a:gdLst>
                  <a:gd name="T0" fmla="*/ 1 w 403"/>
                  <a:gd name="T1" fmla="*/ 0 h 13"/>
                  <a:gd name="T2" fmla="*/ 1 w 403"/>
                  <a:gd name="T3" fmla="*/ 0 h 13"/>
                  <a:gd name="T4" fmla="*/ 1 w 403"/>
                  <a:gd name="T5" fmla="*/ 1 h 13"/>
                  <a:gd name="T6" fmla="*/ 1 w 403"/>
                  <a:gd name="T7" fmla="*/ 1 h 13"/>
                  <a:gd name="T8" fmla="*/ 1 w 403"/>
                  <a:gd name="T9" fmla="*/ 1 h 13"/>
                  <a:gd name="T10" fmla="*/ 1 w 403"/>
                  <a:gd name="T11" fmla="*/ 1 h 13"/>
                  <a:gd name="T12" fmla="*/ 1 w 403"/>
                  <a:gd name="T13" fmla="*/ 1 h 13"/>
                  <a:gd name="T14" fmla="*/ 1 w 403"/>
                  <a:gd name="T15" fmla="*/ 1 h 13"/>
                  <a:gd name="T16" fmla="*/ 1 w 403"/>
                  <a:gd name="T17" fmla="*/ 1 h 13"/>
                  <a:gd name="T18" fmla="*/ 1 w 403"/>
                  <a:gd name="T19" fmla="*/ 1 h 13"/>
                  <a:gd name="T20" fmla="*/ 1 w 403"/>
                  <a:gd name="T21" fmla="*/ 1 h 13"/>
                  <a:gd name="T22" fmla="*/ 1 w 403"/>
                  <a:gd name="T23" fmla="*/ 1 h 13"/>
                  <a:gd name="T24" fmla="*/ 1 w 403"/>
                  <a:gd name="T25" fmla="*/ 1 h 13"/>
                  <a:gd name="T26" fmla="*/ 1 w 403"/>
                  <a:gd name="T27" fmla="*/ 1 h 13"/>
                  <a:gd name="T28" fmla="*/ 1 w 403"/>
                  <a:gd name="T29" fmla="*/ 1 h 13"/>
                  <a:gd name="T30" fmla="*/ 1 w 403"/>
                  <a:gd name="T31" fmla="*/ 1 h 13"/>
                  <a:gd name="T32" fmla="*/ 1 w 403"/>
                  <a:gd name="T33" fmla="*/ 1 h 13"/>
                  <a:gd name="T34" fmla="*/ 1 w 403"/>
                  <a:gd name="T35" fmla="*/ 1 h 13"/>
                  <a:gd name="T36" fmla="*/ 1 w 403"/>
                  <a:gd name="T37" fmla="*/ 1 h 13"/>
                  <a:gd name="T38" fmla="*/ 1 w 403"/>
                  <a:gd name="T39" fmla="*/ 1 h 13"/>
                  <a:gd name="T40" fmla="*/ 1 w 403"/>
                  <a:gd name="T41" fmla="*/ 1 h 13"/>
                  <a:gd name="T42" fmla="*/ 1 w 403"/>
                  <a:gd name="T43" fmla="*/ 1 h 13"/>
                  <a:gd name="T44" fmla="*/ 1 w 403"/>
                  <a:gd name="T45" fmla="*/ 1 h 13"/>
                  <a:gd name="T46" fmla="*/ 1 w 403"/>
                  <a:gd name="T47" fmla="*/ 1 h 13"/>
                  <a:gd name="T48" fmla="*/ 1 w 403"/>
                  <a:gd name="T49" fmla="*/ 1 h 13"/>
                  <a:gd name="T50" fmla="*/ 1 w 403"/>
                  <a:gd name="T51" fmla="*/ 1 h 13"/>
                  <a:gd name="T52" fmla="*/ 1 w 403"/>
                  <a:gd name="T53" fmla="*/ 1 h 13"/>
                  <a:gd name="T54" fmla="*/ 1 w 403"/>
                  <a:gd name="T55" fmla="*/ 1 h 13"/>
                  <a:gd name="T56" fmla="*/ 1 w 403"/>
                  <a:gd name="T57" fmla="*/ 1 h 13"/>
                  <a:gd name="T58" fmla="*/ 1 w 403"/>
                  <a:gd name="T59" fmla="*/ 1 h 13"/>
                  <a:gd name="T60" fmla="*/ 1 w 403"/>
                  <a:gd name="T61" fmla="*/ 1 h 13"/>
                  <a:gd name="T62" fmla="*/ 1 w 403"/>
                  <a:gd name="T63" fmla="*/ 1 h 13"/>
                  <a:gd name="T64" fmla="*/ 1 w 403"/>
                  <a:gd name="T65" fmla="*/ 1 h 13"/>
                  <a:gd name="T66" fmla="*/ 1 w 403"/>
                  <a:gd name="T67" fmla="*/ 1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3" h="13">
                    <a:moveTo>
                      <a:pt x="193" y="1"/>
                    </a:moveTo>
                    <a:lnTo>
                      <a:pt x="195" y="0"/>
                    </a:lnTo>
                    <a:lnTo>
                      <a:pt x="196" y="1"/>
                    </a:lnTo>
                    <a:lnTo>
                      <a:pt x="198" y="0"/>
                    </a:lnTo>
                    <a:lnTo>
                      <a:pt x="207" y="0"/>
                    </a:lnTo>
                    <a:lnTo>
                      <a:pt x="226" y="1"/>
                    </a:lnTo>
                    <a:lnTo>
                      <a:pt x="242" y="1"/>
                    </a:lnTo>
                    <a:lnTo>
                      <a:pt x="260" y="3"/>
                    </a:lnTo>
                    <a:lnTo>
                      <a:pt x="279" y="4"/>
                    </a:lnTo>
                    <a:lnTo>
                      <a:pt x="288" y="4"/>
                    </a:lnTo>
                    <a:lnTo>
                      <a:pt x="290" y="3"/>
                    </a:lnTo>
                    <a:lnTo>
                      <a:pt x="300" y="4"/>
                    </a:lnTo>
                    <a:lnTo>
                      <a:pt x="310" y="4"/>
                    </a:lnTo>
                    <a:lnTo>
                      <a:pt x="331" y="4"/>
                    </a:lnTo>
                    <a:lnTo>
                      <a:pt x="353" y="3"/>
                    </a:lnTo>
                    <a:lnTo>
                      <a:pt x="374" y="3"/>
                    </a:lnTo>
                    <a:lnTo>
                      <a:pt x="395" y="3"/>
                    </a:lnTo>
                    <a:lnTo>
                      <a:pt x="403" y="3"/>
                    </a:lnTo>
                    <a:lnTo>
                      <a:pt x="400" y="9"/>
                    </a:lnTo>
                    <a:lnTo>
                      <a:pt x="395" y="12"/>
                    </a:lnTo>
                    <a:lnTo>
                      <a:pt x="386" y="12"/>
                    </a:lnTo>
                    <a:lnTo>
                      <a:pt x="375" y="9"/>
                    </a:lnTo>
                    <a:lnTo>
                      <a:pt x="374" y="7"/>
                    </a:lnTo>
                    <a:lnTo>
                      <a:pt x="356" y="9"/>
                    </a:lnTo>
                    <a:lnTo>
                      <a:pt x="341" y="12"/>
                    </a:lnTo>
                    <a:lnTo>
                      <a:pt x="338" y="12"/>
                    </a:lnTo>
                    <a:lnTo>
                      <a:pt x="325" y="12"/>
                    </a:lnTo>
                    <a:lnTo>
                      <a:pt x="312" y="10"/>
                    </a:lnTo>
                    <a:lnTo>
                      <a:pt x="310" y="12"/>
                    </a:lnTo>
                    <a:lnTo>
                      <a:pt x="298" y="12"/>
                    </a:lnTo>
                    <a:lnTo>
                      <a:pt x="263" y="10"/>
                    </a:lnTo>
                    <a:lnTo>
                      <a:pt x="233" y="9"/>
                    </a:lnTo>
                    <a:lnTo>
                      <a:pt x="227" y="7"/>
                    </a:lnTo>
                    <a:lnTo>
                      <a:pt x="223" y="9"/>
                    </a:lnTo>
                    <a:lnTo>
                      <a:pt x="213" y="9"/>
                    </a:lnTo>
                    <a:lnTo>
                      <a:pt x="190" y="7"/>
                    </a:lnTo>
                    <a:lnTo>
                      <a:pt x="168" y="7"/>
                    </a:lnTo>
                    <a:lnTo>
                      <a:pt x="148" y="7"/>
                    </a:lnTo>
                    <a:lnTo>
                      <a:pt x="127" y="9"/>
                    </a:lnTo>
                    <a:lnTo>
                      <a:pt x="116" y="9"/>
                    </a:lnTo>
                    <a:lnTo>
                      <a:pt x="100" y="9"/>
                    </a:lnTo>
                    <a:lnTo>
                      <a:pt x="88" y="9"/>
                    </a:lnTo>
                    <a:lnTo>
                      <a:pt x="85" y="9"/>
                    </a:lnTo>
                    <a:lnTo>
                      <a:pt x="80" y="10"/>
                    </a:lnTo>
                    <a:lnTo>
                      <a:pt x="75" y="10"/>
                    </a:lnTo>
                    <a:lnTo>
                      <a:pt x="68" y="10"/>
                    </a:lnTo>
                    <a:lnTo>
                      <a:pt x="53" y="12"/>
                    </a:lnTo>
                    <a:lnTo>
                      <a:pt x="38" y="13"/>
                    </a:lnTo>
                    <a:lnTo>
                      <a:pt x="23" y="13"/>
                    </a:lnTo>
                    <a:lnTo>
                      <a:pt x="7" y="13"/>
                    </a:lnTo>
                    <a:lnTo>
                      <a:pt x="0" y="13"/>
                    </a:lnTo>
                    <a:lnTo>
                      <a:pt x="9" y="6"/>
                    </a:lnTo>
                    <a:lnTo>
                      <a:pt x="17" y="4"/>
                    </a:lnTo>
                    <a:lnTo>
                      <a:pt x="19" y="4"/>
                    </a:lnTo>
                    <a:lnTo>
                      <a:pt x="25" y="4"/>
                    </a:lnTo>
                    <a:lnTo>
                      <a:pt x="37" y="3"/>
                    </a:lnTo>
                    <a:lnTo>
                      <a:pt x="62" y="4"/>
                    </a:lnTo>
                    <a:lnTo>
                      <a:pt x="81" y="6"/>
                    </a:lnTo>
                    <a:lnTo>
                      <a:pt x="85" y="6"/>
                    </a:lnTo>
                    <a:lnTo>
                      <a:pt x="96" y="4"/>
                    </a:lnTo>
                    <a:lnTo>
                      <a:pt x="115" y="3"/>
                    </a:lnTo>
                    <a:lnTo>
                      <a:pt x="130" y="1"/>
                    </a:lnTo>
                    <a:lnTo>
                      <a:pt x="137" y="1"/>
                    </a:lnTo>
                    <a:lnTo>
                      <a:pt x="146" y="3"/>
                    </a:lnTo>
                    <a:lnTo>
                      <a:pt x="151" y="3"/>
                    </a:lnTo>
                    <a:lnTo>
                      <a:pt x="161" y="1"/>
                    </a:lnTo>
                    <a:lnTo>
                      <a:pt x="180" y="1"/>
                    </a:lnTo>
                    <a:lnTo>
                      <a:pt x="19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2" name="Freeform 25">
                <a:extLst>
                  <a:ext uri="{FF2B5EF4-FFF2-40B4-BE49-F238E27FC236}">
                    <a16:creationId xmlns:a16="http://schemas.microsoft.com/office/drawing/2014/main" id="{AFF0DFB0-724B-214A-BE3E-392D171AC841}"/>
                  </a:ext>
                </a:extLst>
              </p:cNvPr>
              <p:cNvSpPr>
                <a:spLocks/>
              </p:cNvSpPr>
              <p:nvPr/>
            </p:nvSpPr>
            <p:spPr bwMode="auto">
              <a:xfrm>
                <a:off x="2706" y="3544"/>
                <a:ext cx="76" cy="105"/>
              </a:xfrm>
              <a:custGeom>
                <a:avLst/>
                <a:gdLst>
                  <a:gd name="T0" fmla="*/ 1 w 152"/>
                  <a:gd name="T1" fmla="*/ 1 h 208"/>
                  <a:gd name="T2" fmla="*/ 1 w 152"/>
                  <a:gd name="T3" fmla="*/ 1 h 208"/>
                  <a:gd name="T4" fmla="*/ 1 w 152"/>
                  <a:gd name="T5" fmla="*/ 1 h 208"/>
                  <a:gd name="T6" fmla="*/ 1 w 152"/>
                  <a:gd name="T7" fmla="*/ 1 h 208"/>
                  <a:gd name="T8" fmla="*/ 1 w 152"/>
                  <a:gd name="T9" fmla="*/ 1 h 208"/>
                  <a:gd name="T10" fmla="*/ 1 w 152"/>
                  <a:gd name="T11" fmla="*/ 1 h 208"/>
                  <a:gd name="T12" fmla="*/ 1 w 152"/>
                  <a:gd name="T13" fmla="*/ 1 h 208"/>
                  <a:gd name="T14" fmla="*/ 1 w 152"/>
                  <a:gd name="T15" fmla="*/ 1 h 208"/>
                  <a:gd name="T16" fmla="*/ 1 w 152"/>
                  <a:gd name="T17" fmla="*/ 1 h 208"/>
                  <a:gd name="T18" fmla="*/ 1 w 152"/>
                  <a:gd name="T19" fmla="*/ 1 h 208"/>
                  <a:gd name="T20" fmla="*/ 1 w 152"/>
                  <a:gd name="T21" fmla="*/ 1 h 208"/>
                  <a:gd name="T22" fmla="*/ 1 w 152"/>
                  <a:gd name="T23" fmla="*/ 1 h 208"/>
                  <a:gd name="T24" fmla="*/ 1 w 152"/>
                  <a:gd name="T25" fmla="*/ 1 h 208"/>
                  <a:gd name="T26" fmla="*/ 1 w 152"/>
                  <a:gd name="T27" fmla="*/ 1 h 208"/>
                  <a:gd name="T28" fmla="*/ 1 w 152"/>
                  <a:gd name="T29" fmla="*/ 1 h 208"/>
                  <a:gd name="T30" fmla="*/ 1 w 152"/>
                  <a:gd name="T31" fmla="*/ 1 h 208"/>
                  <a:gd name="T32" fmla="*/ 1 w 152"/>
                  <a:gd name="T33" fmla="*/ 1 h 208"/>
                  <a:gd name="T34" fmla="*/ 1 w 152"/>
                  <a:gd name="T35" fmla="*/ 1 h 208"/>
                  <a:gd name="T36" fmla="*/ 1 w 152"/>
                  <a:gd name="T37" fmla="*/ 1 h 208"/>
                  <a:gd name="T38" fmla="*/ 1 w 152"/>
                  <a:gd name="T39" fmla="*/ 1 h 208"/>
                  <a:gd name="T40" fmla="*/ 1 w 152"/>
                  <a:gd name="T41" fmla="*/ 1 h 208"/>
                  <a:gd name="T42" fmla="*/ 0 w 152"/>
                  <a:gd name="T43" fmla="*/ 1 h 208"/>
                  <a:gd name="T44" fmla="*/ 1 w 152"/>
                  <a:gd name="T45" fmla="*/ 1 h 208"/>
                  <a:gd name="T46" fmla="*/ 1 w 152"/>
                  <a:gd name="T47" fmla="*/ 1 h 208"/>
                  <a:gd name="T48" fmla="*/ 1 w 152"/>
                  <a:gd name="T49" fmla="*/ 1 h 208"/>
                  <a:gd name="T50" fmla="*/ 1 w 152"/>
                  <a:gd name="T51" fmla="*/ 1 h 208"/>
                  <a:gd name="T52" fmla="*/ 1 w 152"/>
                  <a:gd name="T53" fmla="*/ 1 h 208"/>
                  <a:gd name="T54" fmla="*/ 1 w 152"/>
                  <a:gd name="T55" fmla="*/ 1 h 208"/>
                  <a:gd name="T56" fmla="*/ 1 w 152"/>
                  <a:gd name="T57" fmla="*/ 1 h 208"/>
                  <a:gd name="T58" fmla="*/ 1 w 152"/>
                  <a:gd name="T59" fmla="*/ 1 h 208"/>
                  <a:gd name="T60" fmla="*/ 1 w 152"/>
                  <a:gd name="T61" fmla="*/ 1 h 208"/>
                  <a:gd name="T62" fmla="*/ 1 w 152"/>
                  <a:gd name="T63" fmla="*/ 1 h 208"/>
                  <a:gd name="T64" fmla="*/ 1 w 152"/>
                  <a:gd name="T65" fmla="*/ 0 h 208"/>
                  <a:gd name="T66" fmla="*/ 1 w 152"/>
                  <a:gd name="T67" fmla="*/ 1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208">
                    <a:moveTo>
                      <a:pt x="150" y="19"/>
                    </a:moveTo>
                    <a:lnTo>
                      <a:pt x="152" y="28"/>
                    </a:lnTo>
                    <a:lnTo>
                      <a:pt x="148" y="35"/>
                    </a:lnTo>
                    <a:lnTo>
                      <a:pt x="142" y="41"/>
                    </a:lnTo>
                    <a:lnTo>
                      <a:pt x="131" y="50"/>
                    </a:lnTo>
                    <a:lnTo>
                      <a:pt x="118" y="56"/>
                    </a:lnTo>
                    <a:lnTo>
                      <a:pt x="105" y="59"/>
                    </a:lnTo>
                    <a:lnTo>
                      <a:pt x="90" y="59"/>
                    </a:lnTo>
                    <a:lnTo>
                      <a:pt x="82" y="58"/>
                    </a:lnTo>
                    <a:lnTo>
                      <a:pt x="66" y="72"/>
                    </a:lnTo>
                    <a:lnTo>
                      <a:pt x="62" y="87"/>
                    </a:lnTo>
                    <a:lnTo>
                      <a:pt x="62" y="92"/>
                    </a:lnTo>
                    <a:lnTo>
                      <a:pt x="54" y="95"/>
                    </a:lnTo>
                    <a:lnTo>
                      <a:pt x="48" y="95"/>
                    </a:lnTo>
                    <a:lnTo>
                      <a:pt x="51" y="99"/>
                    </a:lnTo>
                    <a:lnTo>
                      <a:pt x="54" y="103"/>
                    </a:lnTo>
                    <a:lnTo>
                      <a:pt x="78" y="99"/>
                    </a:lnTo>
                    <a:lnTo>
                      <a:pt x="97" y="100"/>
                    </a:lnTo>
                    <a:lnTo>
                      <a:pt x="102" y="103"/>
                    </a:lnTo>
                    <a:lnTo>
                      <a:pt x="105" y="105"/>
                    </a:lnTo>
                    <a:lnTo>
                      <a:pt x="108" y="111"/>
                    </a:lnTo>
                    <a:lnTo>
                      <a:pt x="109" y="121"/>
                    </a:lnTo>
                    <a:lnTo>
                      <a:pt x="108" y="130"/>
                    </a:lnTo>
                    <a:lnTo>
                      <a:pt x="105" y="134"/>
                    </a:lnTo>
                    <a:lnTo>
                      <a:pt x="99" y="140"/>
                    </a:lnTo>
                    <a:lnTo>
                      <a:pt x="82" y="148"/>
                    </a:lnTo>
                    <a:lnTo>
                      <a:pt x="74" y="157"/>
                    </a:lnTo>
                    <a:lnTo>
                      <a:pt x="82" y="160"/>
                    </a:lnTo>
                    <a:lnTo>
                      <a:pt x="87" y="166"/>
                    </a:lnTo>
                    <a:lnTo>
                      <a:pt x="88" y="167"/>
                    </a:lnTo>
                    <a:lnTo>
                      <a:pt x="90" y="170"/>
                    </a:lnTo>
                    <a:lnTo>
                      <a:pt x="93" y="177"/>
                    </a:lnTo>
                    <a:lnTo>
                      <a:pt x="102" y="192"/>
                    </a:lnTo>
                    <a:lnTo>
                      <a:pt x="105" y="204"/>
                    </a:lnTo>
                    <a:lnTo>
                      <a:pt x="99" y="208"/>
                    </a:lnTo>
                    <a:lnTo>
                      <a:pt x="91" y="207"/>
                    </a:lnTo>
                    <a:lnTo>
                      <a:pt x="77" y="183"/>
                    </a:lnTo>
                    <a:lnTo>
                      <a:pt x="65" y="166"/>
                    </a:lnTo>
                    <a:lnTo>
                      <a:pt x="60" y="161"/>
                    </a:lnTo>
                    <a:lnTo>
                      <a:pt x="54" y="163"/>
                    </a:lnTo>
                    <a:lnTo>
                      <a:pt x="44" y="164"/>
                    </a:lnTo>
                    <a:lnTo>
                      <a:pt x="19" y="160"/>
                    </a:lnTo>
                    <a:lnTo>
                      <a:pt x="4" y="151"/>
                    </a:lnTo>
                    <a:lnTo>
                      <a:pt x="0" y="139"/>
                    </a:lnTo>
                    <a:lnTo>
                      <a:pt x="0" y="126"/>
                    </a:lnTo>
                    <a:lnTo>
                      <a:pt x="7" y="112"/>
                    </a:lnTo>
                    <a:lnTo>
                      <a:pt x="16" y="102"/>
                    </a:lnTo>
                    <a:lnTo>
                      <a:pt x="19" y="100"/>
                    </a:lnTo>
                    <a:lnTo>
                      <a:pt x="34" y="95"/>
                    </a:lnTo>
                    <a:lnTo>
                      <a:pt x="45" y="93"/>
                    </a:lnTo>
                    <a:lnTo>
                      <a:pt x="48" y="93"/>
                    </a:lnTo>
                    <a:lnTo>
                      <a:pt x="47" y="86"/>
                    </a:lnTo>
                    <a:lnTo>
                      <a:pt x="50" y="81"/>
                    </a:lnTo>
                    <a:lnTo>
                      <a:pt x="56" y="72"/>
                    </a:lnTo>
                    <a:lnTo>
                      <a:pt x="62" y="65"/>
                    </a:lnTo>
                    <a:lnTo>
                      <a:pt x="75" y="50"/>
                    </a:lnTo>
                    <a:lnTo>
                      <a:pt x="78" y="46"/>
                    </a:lnTo>
                    <a:lnTo>
                      <a:pt x="78" y="35"/>
                    </a:lnTo>
                    <a:lnTo>
                      <a:pt x="74" y="28"/>
                    </a:lnTo>
                    <a:lnTo>
                      <a:pt x="62" y="34"/>
                    </a:lnTo>
                    <a:lnTo>
                      <a:pt x="66" y="29"/>
                    </a:lnTo>
                    <a:lnTo>
                      <a:pt x="78" y="21"/>
                    </a:lnTo>
                    <a:lnTo>
                      <a:pt x="91" y="13"/>
                    </a:lnTo>
                    <a:lnTo>
                      <a:pt x="106" y="7"/>
                    </a:lnTo>
                    <a:lnTo>
                      <a:pt x="121" y="1"/>
                    </a:lnTo>
                    <a:lnTo>
                      <a:pt x="128" y="0"/>
                    </a:lnTo>
                    <a:lnTo>
                      <a:pt x="140" y="9"/>
                    </a:lnTo>
                    <a:lnTo>
                      <a:pt x="149" y="16"/>
                    </a:lnTo>
                    <a:lnTo>
                      <a:pt x="150"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3" name="Freeform 26">
                <a:extLst>
                  <a:ext uri="{FF2B5EF4-FFF2-40B4-BE49-F238E27FC236}">
                    <a16:creationId xmlns:a16="http://schemas.microsoft.com/office/drawing/2014/main" id="{53C3C413-0A2B-1A44-A01A-AE5C90C70F83}"/>
                  </a:ext>
                </a:extLst>
              </p:cNvPr>
              <p:cNvSpPr>
                <a:spLocks/>
              </p:cNvSpPr>
              <p:nvPr/>
            </p:nvSpPr>
            <p:spPr bwMode="auto">
              <a:xfrm>
                <a:off x="2802" y="3547"/>
                <a:ext cx="44" cy="45"/>
              </a:xfrm>
              <a:custGeom>
                <a:avLst/>
                <a:gdLst>
                  <a:gd name="T0" fmla="*/ 1 w 87"/>
                  <a:gd name="T1" fmla="*/ 1 h 89"/>
                  <a:gd name="T2" fmla="*/ 1 w 87"/>
                  <a:gd name="T3" fmla="*/ 1 h 89"/>
                  <a:gd name="T4" fmla="*/ 1 w 87"/>
                  <a:gd name="T5" fmla="*/ 1 h 89"/>
                  <a:gd name="T6" fmla="*/ 1 w 87"/>
                  <a:gd name="T7" fmla="*/ 1 h 89"/>
                  <a:gd name="T8" fmla="*/ 1 w 87"/>
                  <a:gd name="T9" fmla="*/ 1 h 89"/>
                  <a:gd name="T10" fmla="*/ 1 w 87"/>
                  <a:gd name="T11" fmla="*/ 1 h 89"/>
                  <a:gd name="T12" fmla="*/ 1 w 87"/>
                  <a:gd name="T13" fmla="*/ 1 h 89"/>
                  <a:gd name="T14" fmla="*/ 1 w 87"/>
                  <a:gd name="T15" fmla="*/ 1 h 89"/>
                  <a:gd name="T16" fmla="*/ 1 w 87"/>
                  <a:gd name="T17" fmla="*/ 1 h 89"/>
                  <a:gd name="T18" fmla="*/ 1 w 87"/>
                  <a:gd name="T19" fmla="*/ 1 h 89"/>
                  <a:gd name="T20" fmla="*/ 1 w 87"/>
                  <a:gd name="T21" fmla="*/ 1 h 89"/>
                  <a:gd name="T22" fmla="*/ 0 w 87"/>
                  <a:gd name="T23" fmla="*/ 1 h 89"/>
                  <a:gd name="T24" fmla="*/ 1 w 87"/>
                  <a:gd name="T25" fmla="*/ 1 h 89"/>
                  <a:gd name="T26" fmla="*/ 1 w 87"/>
                  <a:gd name="T27" fmla="*/ 1 h 89"/>
                  <a:gd name="T28" fmla="*/ 1 w 87"/>
                  <a:gd name="T29" fmla="*/ 1 h 89"/>
                  <a:gd name="T30" fmla="*/ 1 w 87"/>
                  <a:gd name="T31" fmla="*/ 1 h 89"/>
                  <a:gd name="T32" fmla="*/ 1 w 87"/>
                  <a:gd name="T33" fmla="*/ 1 h 89"/>
                  <a:gd name="T34" fmla="*/ 1 w 87"/>
                  <a:gd name="T35" fmla="*/ 1 h 89"/>
                  <a:gd name="T36" fmla="*/ 1 w 87"/>
                  <a:gd name="T37" fmla="*/ 1 h 89"/>
                  <a:gd name="T38" fmla="*/ 1 w 87"/>
                  <a:gd name="T39" fmla="*/ 1 h 89"/>
                  <a:gd name="T40" fmla="*/ 1 w 87"/>
                  <a:gd name="T41" fmla="*/ 1 h 89"/>
                  <a:gd name="T42" fmla="*/ 1 w 87"/>
                  <a:gd name="T43" fmla="*/ 1 h 89"/>
                  <a:gd name="T44" fmla="*/ 1 w 87"/>
                  <a:gd name="T45" fmla="*/ 1 h 89"/>
                  <a:gd name="T46" fmla="*/ 1 w 87"/>
                  <a:gd name="T47" fmla="*/ 1 h 89"/>
                  <a:gd name="T48" fmla="*/ 1 w 87"/>
                  <a:gd name="T49" fmla="*/ 1 h 89"/>
                  <a:gd name="T50" fmla="*/ 1 w 87"/>
                  <a:gd name="T51" fmla="*/ 1 h 89"/>
                  <a:gd name="T52" fmla="*/ 1 w 87"/>
                  <a:gd name="T53" fmla="*/ 1 h 89"/>
                  <a:gd name="T54" fmla="*/ 1 w 87"/>
                  <a:gd name="T55" fmla="*/ 0 h 89"/>
                  <a:gd name="T56" fmla="*/ 1 w 87"/>
                  <a:gd name="T57" fmla="*/ 0 h 89"/>
                  <a:gd name="T58" fmla="*/ 1 w 87"/>
                  <a:gd name="T59" fmla="*/ 0 h 89"/>
                  <a:gd name="T60" fmla="*/ 1 w 87"/>
                  <a:gd name="T61" fmla="*/ 1 h 89"/>
                  <a:gd name="T62" fmla="*/ 1 w 87"/>
                  <a:gd name="T63" fmla="*/ 1 h 89"/>
                  <a:gd name="T64" fmla="*/ 1 w 87"/>
                  <a:gd name="T65" fmla="*/ 1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89">
                    <a:moveTo>
                      <a:pt x="87" y="19"/>
                    </a:moveTo>
                    <a:lnTo>
                      <a:pt x="87" y="23"/>
                    </a:lnTo>
                    <a:lnTo>
                      <a:pt x="84" y="29"/>
                    </a:lnTo>
                    <a:lnTo>
                      <a:pt x="71" y="38"/>
                    </a:lnTo>
                    <a:lnTo>
                      <a:pt x="61" y="43"/>
                    </a:lnTo>
                    <a:lnTo>
                      <a:pt x="46" y="47"/>
                    </a:lnTo>
                    <a:lnTo>
                      <a:pt x="35" y="55"/>
                    </a:lnTo>
                    <a:lnTo>
                      <a:pt x="32" y="55"/>
                    </a:lnTo>
                    <a:lnTo>
                      <a:pt x="28" y="57"/>
                    </a:lnTo>
                    <a:lnTo>
                      <a:pt x="24" y="65"/>
                    </a:lnTo>
                    <a:lnTo>
                      <a:pt x="13" y="81"/>
                    </a:lnTo>
                    <a:lnTo>
                      <a:pt x="0" y="89"/>
                    </a:lnTo>
                    <a:lnTo>
                      <a:pt x="3" y="75"/>
                    </a:lnTo>
                    <a:lnTo>
                      <a:pt x="9" y="66"/>
                    </a:lnTo>
                    <a:lnTo>
                      <a:pt x="10" y="63"/>
                    </a:lnTo>
                    <a:lnTo>
                      <a:pt x="31" y="49"/>
                    </a:lnTo>
                    <a:lnTo>
                      <a:pt x="34" y="50"/>
                    </a:lnTo>
                    <a:lnTo>
                      <a:pt x="37" y="47"/>
                    </a:lnTo>
                    <a:lnTo>
                      <a:pt x="28" y="43"/>
                    </a:lnTo>
                    <a:lnTo>
                      <a:pt x="21" y="35"/>
                    </a:lnTo>
                    <a:lnTo>
                      <a:pt x="22" y="21"/>
                    </a:lnTo>
                    <a:lnTo>
                      <a:pt x="28" y="12"/>
                    </a:lnTo>
                    <a:lnTo>
                      <a:pt x="29" y="10"/>
                    </a:lnTo>
                    <a:lnTo>
                      <a:pt x="25" y="6"/>
                    </a:lnTo>
                    <a:lnTo>
                      <a:pt x="24" y="7"/>
                    </a:lnTo>
                    <a:lnTo>
                      <a:pt x="22" y="6"/>
                    </a:lnTo>
                    <a:lnTo>
                      <a:pt x="38" y="1"/>
                    </a:lnTo>
                    <a:lnTo>
                      <a:pt x="53" y="0"/>
                    </a:lnTo>
                    <a:lnTo>
                      <a:pt x="56" y="0"/>
                    </a:lnTo>
                    <a:lnTo>
                      <a:pt x="61" y="0"/>
                    </a:lnTo>
                    <a:lnTo>
                      <a:pt x="66" y="3"/>
                    </a:lnTo>
                    <a:lnTo>
                      <a:pt x="80" y="12"/>
                    </a:lnTo>
                    <a:lnTo>
                      <a:pt x="87"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4" name="Freeform 27">
                <a:extLst>
                  <a:ext uri="{FF2B5EF4-FFF2-40B4-BE49-F238E27FC236}">
                    <a16:creationId xmlns:a16="http://schemas.microsoft.com/office/drawing/2014/main" id="{6C887AE3-57A1-734C-B92F-0985C181B502}"/>
                  </a:ext>
                </a:extLst>
              </p:cNvPr>
              <p:cNvSpPr>
                <a:spLocks/>
              </p:cNvSpPr>
              <p:nvPr/>
            </p:nvSpPr>
            <p:spPr bwMode="auto">
              <a:xfrm>
                <a:off x="2876" y="3547"/>
                <a:ext cx="48" cy="48"/>
              </a:xfrm>
              <a:custGeom>
                <a:avLst/>
                <a:gdLst>
                  <a:gd name="T0" fmla="*/ 0 w 98"/>
                  <a:gd name="T1" fmla="*/ 1 h 94"/>
                  <a:gd name="T2" fmla="*/ 0 w 98"/>
                  <a:gd name="T3" fmla="*/ 1 h 94"/>
                  <a:gd name="T4" fmla="*/ 0 w 98"/>
                  <a:gd name="T5" fmla="*/ 1 h 94"/>
                  <a:gd name="T6" fmla="*/ 0 w 98"/>
                  <a:gd name="T7" fmla="*/ 1 h 94"/>
                  <a:gd name="T8" fmla="*/ 0 w 98"/>
                  <a:gd name="T9" fmla="*/ 1 h 94"/>
                  <a:gd name="T10" fmla="*/ 0 w 98"/>
                  <a:gd name="T11" fmla="*/ 1 h 94"/>
                  <a:gd name="T12" fmla="*/ 0 w 98"/>
                  <a:gd name="T13" fmla="*/ 1 h 94"/>
                  <a:gd name="T14" fmla="*/ 0 w 98"/>
                  <a:gd name="T15" fmla="*/ 1 h 94"/>
                  <a:gd name="T16" fmla="*/ 0 w 98"/>
                  <a:gd name="T17" fmla="*/ 1 h 94"/>
                  <a:gd name="T18" fmla="*/ 0 w 98"/>
                  <a:gd name="T19" fmla="*/ 1 h 94"/>
                  <a:gd name="T20" fmla="*/ 0 w 98"/>
                  <a:gd name="T21" fmla="*/ 1 h 94"/>
                  <a:gd name="T22" fmla="*/ 0 w 98"/>
                  <a:gd name="T23" fmla="*/ 1 h 94"/>
                  <a:gd name="T24" fmla="*/ 0 w 98"/>
                  <a:gd name="T25" fmla="*/ 1 h 94"/>
                  <a:gd name="T26" fmla="*/ 0 w 98"/>
                  <a:gd name="T27" fmla="*/ 1 h 94"/>
                  <a:gd name="T28" fmla="*/ 0 w 98"/>
                  <a:gd name="T29" fmla="*/ 1 h 94"/>
                  <a:gd name="T30" fmla="*/ 0 w 98"/>
                  <a:gd name="T31" fmla="*/ 1 h 94"/>
                  <a:gd name="T32" fmla="*/ 0 w 98"/>
                  <a:gd name="T33" fmla="*/ 1 h 94"/>
                  <a:gd name="T34" fmla="*/ 0 w 98"/>
                  <a:gd name="T35" fmla="*/ 1 h 94"/>
                  <a:gd name="T36" fmla="*/ 0 w 98"/>
                  <a:gd name="T37" fmla="*/ 1 h 94"/>
                  <a:gd name="T38" fmla="*/ 0 w 98"/>
                  <a:gd name="T39" fmla="*/ 1 h 94"/>
                  <a:gd name="T40" fmla="*/ 0 w 98"/>
                  <a:gd name="T41" fmla="*/ 1 h 94"/>
                  <a:gd name="T42" fmla="*/ 0 w 98"/>
                  <a:gd name="T43" fmla="*/ 1 h 94"/>
                  <a:gd name="T44" fmla="*/ 0 w 98"/>
                  <a:gd name="T45" fmla="*/ 1 h 94"/>
                  <a:gd name="T46" fmla="*/ 0 w 98"/>
                  <a:gd name="T47" fmla="*/ 1 h 94"/>
                  <a:gd name="T48" fmla="*/ 0 w 98"/>
                  <a:gd name="T49" fmla="*/ 1 h 94"/>
                  <a:gd name="T50" fmla="*/ 0 w 98"/>
                  <a:gd name="T51" fmla="*/ 1 h 94"/>
                  <a:gd name="T52" fmla="*/ 0 w 98"/>
                  <a:gd name="T53" fmla="*/ 1 h 94"/>
                  <a:gd name="T54" fmla="*/ 0 w 98"/>
                  <a:gd name="T55" fmla="*/ 1 h 94"/>
                  <a:gd name="T56" fmla="*/ 0 w 98"/>
                  <a:gd name="T57" fmla="*/ 1 h 94"/>
                  <a:gd name="T58" fmla="*/ 0 w 98"/>
                  <a:gd name="T59" fmla="*/ 1 h 94"/>
                  <a:gd name="T60" fmla="*/ 0 w 98"/>
                  <a:gd name="T61" fmla="*/ 1 h 94"/>
                  <a:gd name="T62" fmla="*/ 0 w 98"/>
                  <a:gd name="T63" fmla="*/ 1 h 94"/>
                  <a:gd name="T64" fmla="*/ 0 w 98"/>
                  <a:gd name="T65" fmla="*/ 0 h 94"/>
                  <a:gd name="T66" fmla="*/ 0 w 98"/>
                  <a:gd name="T67" fmla="*/ 0 h 94"/>
                  <a:gd name="T68" fmla="*/ 0 w 98"/>
                  <a:gd name="T69" fmla="*/ 1 h 94"/>
                  <a:gd name="T70" fmla="*/ 0 w 98"/>
                  <a:gd name="T71" fmla="*/ 1 h 94"/>
                  <a:gd name="T72" fmla="*/ 0 w 98"/>
                  <a:gd name="T73" fmla="*/ 1 h 94"/>
                  <a:gd name="T74" fmla="*/ 0 w 98"/>
                  <a:gd name="T75" fmla="*/ 1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8" h="94">
                    <a:moveTo>
                      <a:pt x="85" y="9"/>
                    </a:moveTo>
                    <a:lnTo>
                      <a:pt x="92" y="13"/>
                    </a:lnTo>
                    <a:lnTo>
                      <a:pt x="98" y="19"/>
                    </a:lnTo>
                    <a:lnTo>
                      <a:pt x="98" y="21"/>
                    </a:lnTo>
                    <a:lnTo>
                      <a:pt x="96" y="29"/>
                    </a:lnTo>
                    <a:lnTo>
                      <a:pt x="91" y="34"/>
                    </a:lnTo>
                    <a:lnTo>
                      <a:pt x="92" y="35"/>
                    </a:lnTo>
                    <a:lnTo>
                      <a:pt x="88" y="40"/>
                    </a:lnTo>
                    <a:lnTo>
                      <a:pt x="77" y="46"/>
                    </a:lnTo>
                    <a:lnTo>
                      <a:pt x="67" y="50"/>
                    </a:lnTo>
                    <a:lnTo>
                      <a:pt x="56" y="53"/>
                    </a:lnTo>
                    <a:lnTo>
                      <a:pt x="39" y="57"/>
                    </a:lnTo>
                    <a:lnTo>
                      <a:pt x="42" y="59"/>
                    </a:lnTo>
                    <a:lnTo>
                      <a:pt x="24" y="74"/>
                    </a:lnTo>
                    <a:lnTo>
                      <a:pt x="12" y="87"/>
                    </a:lnTo>
                    <a:lnTo>
                      <a:pt x="11" y="92"/>
                    </a:lnTo>
                    <a:lnTo>
                      <a:pt x="5" y="94"/>
                    </a:lnTo>
                    <a:lnTo>
                      <a:pt x="0" y="92"/>
                    </a:lnTo>
                    <a:lnTo>
                      <a:pt x="15" y="72"/>
                    </a:lnTo>
                    <a:lnTo>
                      <a:pt x="31" y="60"/>
                    </a:lnTo>
                    <a:lnTo>
                      <a:pt x="36" y="57"/>
                    </a:lnTo>
                    <a:lnTo>
                      <a:pt x="27" y="53"/>
                    </a:lnTo>
                    <a:lnTo>
                      <a:pt x="18" y="47"/>
                    </a:lnTo>
                    <a:lnTo>
                      <a:pt x="17" y="35"/>
                    </a:lnTo>
                    <a:lnTo>
                      <a:pt x="18" y="25"/>
                    </a:lnTo>
                    <a:lnTo>
                      <a:pt x="22" y="21"/>
                    </a:lnTo>
                    <a:lnTo>
                      <a:pt x="25" y="15"/>
                    </a:lnTo>
                    <a:lnTo>
                      <a:pt x="15" y="13"/>
                    </a:lnTo>
                    <a:lnTo>
                      <a:pt x="24" y="9"/>
                    </a:lnTo>
                    <a:lnTo>
                      <a:pt x="28" y="9"/>
                    </a:lnTo>
                    <a:lnTo>
                      <a:pt x="33" y="6"/>
                    </a:lnTo>
                    <a:lnTo>
                      <a:pt x="46" y="3"/>
                    </a:lnTo>
                    <a:lnTo>
                      <a:pt x="55" y="0"/>
                    </a:lnTo>
                    <a:lnTo>
                      <a:pt x="58" y="0"/>
                    </a:lnTo>
                    <a:lnTo>
                      <a:pt x="61" y="1"/>
                    </a:lnTo>
                    <a:lnTo>
                      <a:pt x="65" y="4"/>
                    </a:lnTo>
                    <a:lnTo>
                      <a:pt x="76" y="7"/>
                    </a:lnTo>
                    <a:lnTo>
                      <a:pt x="85"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5" name="Freeform 28">
                <a:extLst>
                  <a:ext uri="{FF2B5EF4-FFF2-40B4-BE49-F238E27FC236}">
                    <a16:creationId xmlns:a16="http://schemas.microsoft.com/office/drawing/2014/main" id="{7B2F69F8-7701-004D-B440-C4F7567A9495}"/>
                  </a:ext>
                </a:extLst>
              </p:cNvPr>
              <p:cNvSpPr>
                <a:spLocks/>
              </p:cNvSpPr>
              <p:nvPr/>
            </p:nvSpPr>
            <p:spPr bwMode="auto">
              <a:xfrm>
                <a:off x="2754" y="3550"/>
                <a:ext cx="20" cy="20"/>
              </a:xfrm>
              <a:custGeom>
                <a:avLst/>
                <a:gdLst>
                  <a:gd name="T0" fmla="*/ 1 w 40"/>
                  <a:gd name="T1" fmla="*/ 1 h 40"/>
                  <a:gd name="T2" fmla="*/ 1 w 40"/>
                  <a:gd name="T3" fmla="*/ 1 h 40"/>
                  <a:gd name="T4" fmla="*/ 1 w 40"/>
                  <a:gd name="T5" fmla="*/ 1 h 40"/>
                  <a:gd name="T6" fmla="*/ 1 w 40"/>
                  <a:gd name="T7" fmla="*/ 1 h 40"/>
                  <a:gd name="T8" fmla="*/ 1 w 40"/>
                  <a:gd name="T9" fmla="*/ 1 h 40"/>
                  <a:gd name="T10" fmla="*/ 1 w 40"/>
                  <a:gd name="T11" fmla="*/ 1 h 40"/>
                  <a:gd name="T12" fmla="*/ 1 w 40"/>
                  <a:gd name="T13" fmla="*/ 1 h 40"/>
                  <a:gd name="T14" fmla="*/ 0 w 40"/>
                  <a:gd name="T15" fmla="*/ 1 h 40"/>
                  <a:gd name="T16" fmla="*/ 0 w 40"/>
                  <a:gd name="T17" fmla="*/ 1 h 40"/>
                  <a:gd name="T18" fmla="*/ 1 w 40"/>
                  <a:gd name="T19" fmla="*/ 1 h 40"/>
                  <a:gd name="T20" fmla="*/ 1 w 40"/>
                  <a:gd name="T21" fmla="*/ 1 h 40"/>
                  <a:gd name="T22" fmla="*/ 1 w 40"/>
                  <a:gd name="T23" fmla="*/ 0 h 40"/>
                  <a:gd name="T24" fmla="*/ 1 w 40"/>
                  <a:gd name="T25" fmla="*/ 1 h 40"/>
                  <a:gd name="T26" fmla="*/ 1 w 40"/>
                  <a:gd name="T27" fmla="*/ 1 h 40"/>
                  <a:gd name="T28" fmla="*/ 1 w 40"/>
                  <a:gd name="T29" fmla="*/ 1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40">
                    <a:moveTo>
                      <a:pt x="39" y="10"/>
                    </a:moveTo>
                    <a:lnTo>
                      <a:pt x="40" y="17"/>
                    </a:lnTo>
                    <a:lnTo>
                      <a:pt x="39" y="26"/>
                    </a:lnTo>
                    <a:lnTo>
                      <a:pt x="27" y="37"/>
                    </a:lnTo>
                    <a:lnTo>
                      <a:pt x="14" y="40"/>
                    </a:lnTo>
                    <a:lnTo>
                      <a:pt x="11" y="40"/>
                    </a:lnTo>
                    <a:lnTo>
                      <a:pt x="5" y="35"/>
                    </a:lnTo>
                    <a:lnTo>
                      <a:pt x="0" y="28"/>
                    </a:lnTo>
                    <a:lnTo>
                      <a:pt x="0" y="20"/>
                    </a:lnTo>
                    <a:lnTo>
                      <a:pt x="3" y="12"/>
                    </a:lnTo>
                    <a:lnTo>
                      <a:pt x="9" y="4"/>
                    </a:lnTo>
                    <a:lnTo>
                      <a:pt x="17" y="0"/>
                    </a:lnTo>
                    <a:lnTo>
                      <a:pt x="28" y="3"/>
                    </a:lnTo>
                    <a:lnTo>
                      <a:pt x="37" y="9"/>
                    </a:lnTo>
                    <a:lnTo>
                      <a:pt x="39"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6" name="Freeform 29">
                <a:extLst>
                  <a:ext uri="{FF2B5EF4-FFF2-40B4-BE49-F238E27FC236}">
                    <a16:creationId xmlns:a16="http://schemas.microsoft.com/office/drawing/2014/main" id="{149B3FFB-7B12-DA4B-9383-5B8A2B1CBCD3}"/>
                  </a:ext>
                </a:extLst>
              </p:cNvPr>
              <p:cNvSpPr>
                <a:spLocks/>
              </p:cNvSpPr>
              <p:nvPr/>
            </p:nvSpPr>
            <p:spPr bwMode="auto">
              <a:xfrm>
                <a:off x="2949" y="3551"/>
                <a:ext cx="49" cy="42"/>
              </a:xfrm>
              <a:custGeom>
                <a:avLst/>
                <a:gdLst>
                  <a:gd name="T0" fmla="*/ 0 w 99"/>
                  <a:gd name="T1" fmla="*/ 0 h 85"/>
                  <a:gd name="T2" fmla="*/ 0 w 99"/>
                  <a:gd name="T3" fmla="*/ 0 h 85"/>
                  <a:gd name="T4" fmla="*/ 0 w 99"/>
                  <a:gd name="T5" fmla="*/ 0 h 85"/>
                  <a:gd name="T6" fmla="*/ 0 w 99"/>
                  <a:gd name="T7" fmla="*/ 0 h 85"/>
                  <a:gd name="T8" fmla="*/ 0 w 99"/>
                  <a:gd name="T9" fmla="*/ 0 h 85"/>
                  <a:gd name="T10" fmla="*/ 0 w 99"/>
                  <a:gd name="T11" fmla="*/ 0 h 85"/>
                  <a:gd name="T12" fmla="*/ 0 w 99"/>
                  <a:gd name="T13" fmla="*/ 0 h 85"/>
                  <a:gd name="T14" fmla="*/ 0 w 99"/>
                  <a:gd name="T15" fmla="*/ 0 h 85"/>
                  <a:gd name="T16" fmla="*/ 0 w 99"/>
                  <a:gd name="T17" fmla="*/ 0 h 85"/>
                  <a:gd name="T18" fmla="*/ 0 w 99"/>
                  <a:gd name="T19" fmla="*/ 0 h 85"/>
                  <a:gd name="T20" fmla="*/ 0 w 99"/>
                  <a:gd name="T21" fmla="*/ 0 h 85"/>
                  <a:gd name="T22" fmla="*/ 0 w 99"/>
                  <a:gd name="T23" fmla="*/ 0 h 85"/>
                  <a:gd name="T24" fmla="*/ 0 w 99"/>
                  <a:gd name="T25" fmla="*/ 0 h 85"/>
                  <a:gd name="T26" fmla="*/ 0 w 99"/>
                  <a:gd name="T27" fmla="*/ 0 h 85"/>
                  <a:gd name="T28" fmla="*/ 0 w 99"/>
                  <a:gd name="T29" fmla="*/ 0 h 85"/>
                  <a:gd name="T30" fmla="*/ 0 w 99"/>
                  <a:gd name="T31" fmla="*/ 0 h 85"/>
                  <a:gd name="T32" fmla="*/ 0 w 99"/>
                  <a:gd name="T33" fmla="*/ 0 h 85"/>
                  <a:gd name="T34" fmla="*/ 0 w 99"/>
                  <a:gd name="T35" fmla="*/ 0 h 85"/>
                  <a:gd name="T36" fmla="*/ 0 w 99"/>
                  <a:gd name="T37" fmla="*/ 0 h 85"/>
                  <a:gd name="T38" fmla="*/ 0 w 99"/>
                  <a:gd name="T39" fmla="*/ 0 h 85"/>
                  <a:gd name="T40" fmla="*/ 0 w 99"/>
                  <a:gd name="T41" fmla="*/ 0 h 85"/>
                  <a:gd name="T42" fmla="*/ 0 w 99"/>
                  <a:gd name="T43" fmla="*/ 0 h 85"/>
                  <a:gd name="T44" fmla="*/ 0 w 99"/>
                  <a:gd name="T45" fmla="*/ 0 h 85"/>
                  <a:gd name="T46" fmla="*/ 0 w 99"/>
                  <a:gd name="T47" fmla="*/ 0 h 85"/>
                  <a:gd name="T48" fmla="*/ 0 w 99"/>
                  <a:gd name="T49" fmla="*/ 0 h 85"/>
                  <a:gd name="T50" fmla="*/ 0 w 99"/>
                  <a:gd name="T51" fmla="*/ 0 h 85"/>
                  <a:gd name="T52" fmla="*/ 0 w 99"/>
                  <a:gd name="T53" fmla="*/ 0 h 85"/>
                  <a:gd name="T54" fmla="*/ 0 w 99"/>
                  <a:gd name="T55" fmla="*/ 0 h 85"/>
                  <a:gd name="T56" fmla="*/ 0 w 99"/>
                  <a:gd name="T57" fmla="*/ 0 h 85"/>
                  <a:gd name="T58" fmla="*/ 0 w 99"/>
                  <a:gd name="T59" fmla="*/ 0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85">
                    <a:moveTo>
                      <a:pt x="99" y="18"/>
                    </a:moveTo>
                    <a:lnTo>
                      <a:pt x="94" y="33"/>
                    </a:lnTo>
                    <a:lnTo>
                      <a:pt x="84" y="42"/>
                    </a:lnTo>
                    <a:lnTo>
                      <a:pt x="83" y="43"/>
                    </a:lnTo>
                    <a:lnTo>
                      <a:pt x="77" y="48"/>
                    </a:lnTo>
                    <a:lnTo>
                      <a:pt x="63" y="53"/>
                    </a:lnTo>
                    <a:lnTo>
                      <a:pt x="50" y="56"/>
                    </a:lnTo>
                    <a:lnTo>
                      <a:pt x="37" y="61"/>
                    </a:lnTo>
                    <a:lnTo>
                      <a:pt x="28" y="70"/>
                    </a:lnTo>
                    <a:lnTo>
                      <a:pt x="25" y="77"/>
                    </a:lnTo>
                    <a:lnTo>
                      <a:pt x="23" y="83"/>
                    </a:lnTo>
                    <a:lnTo>
                      <a:pt x="16" y="85"/>
                    </a:lnTo>
                    <a:lnTo>
                      <a:pt x="9" y="83"/>
                    </a:lnTo>
                    <a:lnTo>
                      <a:pt x="10" y="73"/>
                    </a:lnTo>
                    <a:lnTo>
                      <a:pt x="14" y="62"/>
                    </a:lnTo>
                    <a:lnTo>
                      <a:pt x="7" y="58"/>
                    </a:lnTo>
                    <a:lnTo>
                      <a:pt x="3" y="50"/>
                    </a:lnTo>
                    <a:lnTo>
                      <a:pt x="4" y="40"/>
                    </a:lnTo>
                    <a:lnTo>
                      <a:pt x="1" y="30"/>
                    </a:lnTo>
                    <a:lnTo>
                      <a:pt x="0" y="31"/>
                    </a:lnTo>
                    <a:lnTo>
                      <a:pt x="3" y="25"/>
                    </a:lnTo>
                    <a:lnTo>
                      <a:pt x="12" y="16"/>
                    </a:lnTo>
                    <a:lnTo>
                      <a:pt x="22" y="11"/>
                    </a:lnTo>
                    <a:lnTo>
                      <a:pt x="34" y="6"/>
                    </a:lnTo>
                    <a:lnTo>
                      <a:pt x="46" y="2"/>
                    </a:lnTo>
                    <a:lnTo>
                      <a:pt x="51" y="0"/>
                    </a:lnTo>
                    <a:lnTo>
                      <a:pt x="57" y="0"/>
                    </a:lnTo>
                    <a:lnTo>
                      <a:pt x="68" y="0"/>
                    </a:lnTo>
                    <a:lnTo>
                      <a:pt x="90" y="5"/>
                    </a:lnTo>
                    <a:lnTo>
                      <a:pt x="99"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7" name="Freeform 30">
                <a:extLst>
                  <a:ext uri="{FF2B5EF4-FFF2-40B4-BE49-F238E27FC236}">
                    <a16:creationId xmlns:a16="http://schemas.microsoft.com/office/drawing/2014/main" id="{1E737A51-BB70-1244-B09E-07776B028707}"/>
                  </a:ext>
                </a:extLst>
              </p:cNvPr>
              <p:cNvSpPr>
                <a:spLocks/>
              </p:cNvSpPr>
              <p:nvPr/>
            </p:nvSpPr>
            <p:spPr bwMode="auto">
              <a:xfrm>
                <a:off x="2820" y="3553"/>
                <a:ext cx="17" cy="14"/>
              </a:xfrm>
              <a:custGeom>
                <a:avLst/>
                <a:gdLst>
                  <a:gd name="T0" fmla="*/ 1 w 34"/>
                  <a:gd name="T1" fmla="*/ 1 h 26"/>
                  <a:gd name="T2" fmla="*/ 1 w 34"/>
                  <a:gd name="T3" fmla="*/ 1 h 26"/>
                  <a:gd name="T4" fmla="*/ 1 w 34"/>
                  <a:gd name="T5" fmla="*/ 1 h 26"/>
                  <a:gd name="T6" fmla="*/ 1 w 34"/>
                  <a:gd name="T7" fmla="*/ 1 h 26"/>
                  <a:gd name="T8" fmla="*/ 1 w 34"/>
                  <a:gd name="T9" fmla="*/ 1 h 26"/>
                  <a:gd name="T10" fmla="*/ 0 w 34"/>
                  <a:gd name="T11" fmla="*/ 1 h 26"/>
                  <a:gd name="T12" fmla="*/ 1 w 34"/>
                  <a:gd name="T13" fmla="*/ 1 h 26"/>
                  <a:gd name="T14" fmla="*/ 1 w 34"/>
                  <a:gd name="T15" fmla="*/ 0 h 26"/>
                  <a:gd name="T16" fmla="*/ 1 w 34"/>
                  <a:gd name="T17" fmla="*/ 1 h 26"/>
                  <a:gd name="T18" fmla="*/ 1 w 34"/>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6">
                    <a:moveTo>
                      <a:pt x="34" y="13"/>
                    </a:moveTo>
                    <a:lnTo>
                      <a:pt x="31" y="20"/>
                    </a:lnTo>
                    <a:lnTo>
                      <a:pt x="26" y="26"/>
                    </a:lnTo>
                    <a:lnTo>
                      <a:pt x="14" y="26"/>
                    </a:lnTo>
                    <a:lnTo>
                      <a:pt x="3" y="22"/>
                    </a:lnTo>
                    <a:lnTo>
                      <a:pt x="0" y="13"/>
                    </a:lnTo>
                    <a:lnTo>
                      <a:pt x="2" y="4"/>
                    </a:lnTo>
                    <a:lnTo>
                      <a:pt x="20" y="0"/>
                    </a:lnTo>
                    <a:lnTo>
                      <a:pt x="31" y="10"/>
                    </a:lnTo>
                    <a:lnTo>
                      <a:pt x="34"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8" name="Freeform 31">
                <a:extLst>
                  <a:ext uri="{FF2B5EF4-FFF2-40B4-BE49-F238E27FC236}">
                    <a16:creationId xmlns:a16="http://schemas.microsoft.com/office/drawing/2014/main" id="{0BCD23F2-8BCB-214E-BF6A-62786DE1A551}"/>
                  </a:ext>
                </a:extLst>
              </p:cNvPr>
              <p:cNvSpPr>
                <a:spLocks/>
              </p:cNvSpPr>
              <p:nvPr/>
            </p:nvSpPr>
            <p:spPr bwMode="auto">
              <a:xfrm>
                <a:off x="2890" y="3553"/>
                <a:ext cx="29" cy="19"/>
              </a:xfrm>
              <a:custGeom>
                <a:avLst/>
                <a:gdLst>
                  <a:gd name="T0" fmla="*/ 0 w 60"/>
                  <a:gd name="T1" fmla="*/ 0 h 39"/>
                  <a:gd name="T2" fmla="*/ 0 w 60"/>
                  <a:gd name="T3" fmla="*/ 0 h 39"/>
                  <a:gd name="T4" fmla="*/ 0 w 60"/>
                  <a:gd name="T5" fmla="*/ 0 h 39"/>
                  <a:gd name="T6" fmla="*/ 0 w 60"/>
                  <a:gd name="T7" fmla="*/ 0 h 39"/>
                  <a:gd name="T8" fmla="*/ 0 w 60"/>
                  <a:gd name="T9" fmla="*/ 0 h 39"/>
                  <a:gd name="T10" fmla="*/ 0 w 60"/>
                  <a:gd name="T11" fmla="*/ 0 h 39"/>
                  <a:gd name="T12" fmla="*/ 0 w 60"/>
                  <a:gd name="T13" fmla="*/ 0 h 39"/>
                  <a:gd name="T14" fmla="*/ 0 w 60"/>
                  <a:gd name="T15" fmla="*/ 0 h 39"/>
                  <a:gd name="T16" fmla="*/ 0 w 60"/>
                  <a:gd name="T17" fmla="*/ 0 h 39"/>
                  <a:gd name="T18" fmla="*/ 0 w 60"/>
                  <a:gd name="T19" fmla="*/ 0 h 39"/>
                  <a:gd name="T20" fmla="*/ 0 w 60"/>
                  <a:gd name="T21" fmla="*/ 0 h 39"/>
                  <a:gd name="T22" fmla="*/ 0 w 60"/>
                  <a:gd name="T23" fmla="*/ 0 h 39"/>
                  <a:gd name="T24" fmla="*/ 0 w 60"/>
                  <a:gd name="T25" fmla="*/ 0 h 39"/>
                  <a:gd name="T26" fmla="*/ 0 w 60"/>
                  <a:gd name="T27" fmla="*/ 0 h 39"/>
                  <a:gd name="T28" fmla="*/ 0 w 60"/>
                  <a:gd name="T29" fmla="*/ 0 h 39"/>
                  <a:gd name="T30" fmla="*/ 0 w 60"/>
                  <a:gd name="T31" fmla="*/ 0 h 39"/>
                  <a:gd name="T32" fmla="*/ 0 w 60"/>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9">
                    <a:moveTo>
                      <a:pt x="58" y="12"/>
                    </a:moveTo>
                    <a:lnTo>
                      <a:pt x="60" y="18"/>
                    </a:lnTo>
                    <a:lnTo>
                      <a:pt x="57" y="25"/>
                    </a:lnTo>
                    <a:lnTo>
                      <a:pt x="52" y="28"/>
                    </a:lnTo>
                    <a:lnTo>
                      <a:pt x="42" y="33"/>
                    </a:lnTo>
                    <a:lnTo>
                      <a:pt x="31" y="37"/>
                    </a:lnTo>
                    <a:lnTo>
                      <a:pt x="21" y="39"/>
                    </a:lnTo>
                    <a:lnTo>
                      <a:pt x="5" y="34"/>
                    </a:lnTo>
                    <a:lnTo>
                      <a:pt x="0" y="28"/>
                    </a:lnTo>
                    <a:lnTo>
                      <a:pt x="2" y="27"/>
                    </a:lnTo>
                    <a:lnTo>
                      <a:pt x="3" y="13"/>
                    </a:lnTo>
                    <a:lnTo>
                      <a:pt x="14" y="3"/>
                    </a:lnTo>
                    <a:lnTo>
                      <a:pt x="26" y="0"/>
                    </a:lnTo>
                    <a:lnTo>
                      <a:pt x="28" y="2"/>
                    </a:lnTo>
                    <a:lnTo>
                      <a:pt x="46" y="2"/>
                    </a:lnTo>
                    <a:lnTo>
                      <a:pt x="57" y="9"/>
                    </a:lnTo>
                    <a:lnTo>
                      <a:pt x="5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9" name="Freeform 32">
                <a:extLst>
                  <a:ext uri="{FF2B5EF4-FFF2-40B4-BE49-F238E27FC236}">
                    <a16:creationId xmlns:a16="http://schemas.microsoft.com/office/drawing/2014/main" id="{9C8DA6BF-DE67-654A-8DF0-024FFD811982}"/>
                  </a:ext>
                </a:extLst>
              </p:cNvPr>
              <p:cNvSpPr>
                <a:spLocks/>
              </p:cNvSpPr>
              <p:nvPr/>
            </p:nvSpPr>
            <p:spPr bwMode="auto">
              <a:xfrm>
                <a:off x="2958" y="3554"/>
                <a:ext cx="32" cy="24"/>
              </a:xfrm>
              <a:custGeom>
                <a:avLst/>
                <a:gdLst>
                  <a:gd name="T0" fmla="*/ 1 w 64"/>
                  <a:gd name="T1" fmla="*/ 0 h 49"/>
                  <a:gd name="T2" fmla="*/ 1 w 64"/>
                  <a:gd name="T3" fmla="*/ 0 h 49"/>
                  <a:gd name="T4" fmla="*/ 1 w 64"/>
                  <a:gd name="T5" fmla="*/ 0 h 49"/>
                  <a:gd name="T6" fmla="*/ 1 w 64"/>
                  <a:gd name="T7" fmla="*/ 0 h 49"/>
                  <a:gd name="T8" fmla="*/ 1 w 64"/>
                  <a:gd name="T9" fmla="*/ 0 h 49"/>
                  <a:gd name="T10" fmla="*/ 1 w 64"/>
                  <a:gd name="T11" fmla="*/ 0 h 49"/>
                  <a:gd name="T12" fmla="*/ 1 w 64"/>
                  <a:gd name="T13" fmla="*/ 0 h 49"/>
                  <a:gd name="T14" fmla="*/ 1 w 64"/>
                  <a:gd name="T15" fmla="*/ 0 h 49"/>
                  <a:gd name="T16" fmla="*/ 0 w 64"/>
                  <a:gd name="T17" fmla="*/ 0 h 49"/>
                  <a:gd name="T18" fmla="*/ 1 w 64"/>
                  <a:gd name="T19" fmla="*/ 0 h 49"/>
                  <a:gd name="T20" fmla="*/ 1 w 64"/>
                  <a:gd name="T21" fmla="*/ 0 h 49"/>
                  <a:gd name="T22" fmla="*/ 1 w 64"/>
                  <a:gd name="T23" fmla="*/ 0 h 49"/>
                  <a:gd name="T24" fmla="*/ 1 w 64"/>
                  <a:gd name="T25" fmla="*/ 0 h 49"/>
                  <a:gd name="T26" fmla="*/ 1 w 64"/>
                  <a:gd name="T27" fmla="*/ 0 h 49"/>
                  <a:gd name="T28" fmla="*/ 1 w 64"/>
                  <a:gd name="T29" fmla="*/ 0 h 49"/>
                  <a:gd name="T30" fmla="*/ 1 w 64"/>
                  <a:gd name="T31" fmla="*/ 0 h 49"/>
                  <a:gd name="T32" fmla="*/ 1 w 64"/>
                  <a:gd name="T33" fmla="*/ 0 h 49"/>
                  <a:gd name="T34" fmla="*/ 1 w 64"/>
                  <a:gd name="T35" fmla="*/ 0 h 49"/>
                  <a:gd name="T36" fmla="*/ 1 w 64"/>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49">
                    <a:moveTo>
                      <a:pt x="62" y="12"/>
                    </a:moveTo>
                    <a:lnTo>
                      <a:pt x="64" y="15"/>
                    </a:lnTo>
                    <a:lnTo>
                      <a:pt x="59" y="34"/>
                    </a:lnTo>
                    <a:lnTo>
                      <a:pt x="55" y="37"/>
                    </a:lnTo>
                    <a:lnTo>
                      <a:pt x="44" y="42"/>
                    </a:lnTo>
                    <a:lnTo>
                      <a:pt x="32" y="47"/>
                    </a:lnTo>
                    <a:lnTo>
                      <a:pt x="21" y="49"/>
                    </a:lnTo>
                    <a:lnTo>
                      <a:pt x="3" y="43"/>
                    </a:lnTo>
                    <a:lnTo>
                      <a:pt x="0" y="33"/>
                    </a:lnTo>
                    <a:lnTo>
                      <a:pt x="1" y="19"/>
                    </a:lnTo>
                    <a:lnTo>
                      <a:pt x="9" y="12"/>
                    </a:lnTo>
                    <a:lnTo>
                      <a:pt x="18" y="8"/>
                    </a:lnTo>
                    <a:lnTo>
                      <a:pt x="19" y="6"/>
                    </a:lnTo>
                    <a:lnTo>
                      <a:pt x="32" y="0"/>
                    </a:lnTo>
                    <a:lnTo>
                      <a:pt x="46" y="0"/>
                    </a:lnTo>
                    <a:lnTo>
                      <a:pt x="49" y="2"/>
                    </a:lnTo>
                    <a:lnTo>
                      <a:pt x="56" y="6"/>
                    </a:lnTo>
                    <a:lnTo>
                      <a:pt x="61" y="10"/>
                    </a:lnTo>
                    <a:lnTo>
                      <a:pt x="62"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0" name="Freeform 33">
                <a:extLst>
                  <a:ext uri="{FF2B5EF4-FFF2-40B4-BE49-F238E27FC236}">
                    <a16:creationId xmlns:a16="http://schemas.microsoft.com/office/drawing/2014/main" id="{EBD8ABBC-D89E-834E-8A75-900874D5085B}"/>
                  </a:ext>
                </a:extLst>
              </p:cNvPr>
              <p:cNvSpPr>
                <a:spLocks/>
              </p:cNvSpPr>
              <p:nvPr/>
            </p:nvSpPr>
            <p:spPr bwMode="auto">
              <a:xfrm>
                <a:off x="3024" y="3559"/>
                <a:ext cx="71" cy="50"/>
              </a:xfrm>
              <a:custGeom>
                <a:avLst/>
                <a:gdLst>
                  <a:gd name="T0" fmla="*/ 1 w 142"/>
                  <a:gd name="T1" fmla="*/ 1 h 100"/>
                  <a:gd name="T2" fmla="*/ 1 w 142"/>
                  <a:gd name="T3" fmla="*/ 0 h 100"/>
                  <a:gd name="T4" fmla="*/ 1 w 142"/>
                  <a:gd name="T5" fmla="*/ 1 h 100"/>
                  <a:gd name="T6" fmla="*/ 1 w 142"/>
                  <a:gd name="T7" fmla="*/ 1 h 100"/>
                  <a:gd name="T8" fmla="*/ 1 w 142"/>
                  <a:gd name="T9" fmla="*/ 1 h 100"/>
                  <a:gd name="T10" fmla="*/ 1 w 142"/>
                  <a:gd name="T11" fmla="*/ 1 h 100"/>
                  <a:gd name="T12" fmla="*/ 1 w 142"/>
                  <a:gd name="T13" fmla="*/ 1 h 100"/>
                  <a:gd name="T14" fmla="*/ 1 w 142"/>
                  <a:gd name="T15" fmla="*/ 1 h 100"/>
                  <a:gd name="T16" fmla="*/ 1 w 142"/>
                  <a:gd name="T17" fmla="*/ 1 h 100"/>
                  <a:gd name="T18" fmla="*/ 1 w 142"/>
                  <a:gd name="T19" fmla="*/ 1 h 100"/>
                  <a:gd name="T20" fmla="*/ 1 w 142"/>
                  <a:gd name="T21" fmla="*/ 1 h 100"/>
                  <a:gd name="T22" fmla="*/ 1 w 142"/>
                  <a:gd name="T23" fmla="*/ 1 h 100"/>
                  <a:gd name="T24" fmla="*/ 1 w 142"/>
                  <a:gd name="T25" fmla="*/ 1 h 100"/>
                  <a:gd name="T26" fmla="*/ 1 w 142"/>
                  <a:gd name="T27" fmla="*/ 1 h 100"/>
                  <a:gd name="T28" fmla="*/ 1 w 142"/>
                  <a:gd name="T29" fmla="*/ 1 h 100"/>
                  <a:gd name="T30" fmla="*/ 1 w 142"/>
                  <a:gd name="T31" fmla="*/ 1 h 100"/>
                  <a:gd name="T32" fmla="*/ 1 w 142"/>
                  <a:gd name="T33" fmla="*/ 1 h 100"/>
                  <a:gd name="T34" fmla="*/ 1 w 142"/>
                  <a:gd name="T35" fmla="*/ 1 h 100"/>
                  <a:gd name="T36" fmla="*/ 1 w 142"/>
                  <a:gd name="T37" fmla="*/ 1 h 100"/>
                  <a:gd name="T38" fmla="*/ 1 w 142"/>
                  <a:gd name="T39" fmla="*/ 1 h 100"/>
                  <a:gd name="T40" fmla="*/ 1 w 142"/>
                  <a:gd name="T41" fmla="*/ 1 h 100"/>
                  <a:gd name="T42" fmla="*/ 1 w 142"/>
                  <a:gd name="T43" fmla="*/ 1 h 100"/>
                  <a:gd name="T44" fmla="*/ 1 w 142"/>
                  <a:gd name="T45" fmla="*/ 1 h 100"/>
                  <a:gd name="T46" fmla="*/ 1 w 142"/>
                  <a:gd name="T47" fmla="*/ 1 h 100"/>
                  <a:gd name="T48" fmla="*/ 1 w 142"/>
                  <a:gd name="T49" fmla="*/ 1 h 100"/>
                  <a:gd name="T50" fmla="*/ 1 w 142"/>
                  <a:gd name="T51" fmla="*/ 1 h 100"/>
                  <a:gd name="T52" fmla="*/ 1 w 142"/>
                  <a:gd name="T53" fmla="*/ 1 h 100"/>
                  <a:gd name="T54" fmla="*/ 0 w 142"/>
                  <a:gd name="T55" fmla="*/ 1 h 100"/>
                  <a:gd name="T56" fmla="*/ 1 w 142"/>
                  <a:gd name="T57" fmla="*/ 1 h 100"/>
                  <a:gd name="T58" fmla="*/ 1 w 142"/>
                  <a:gd name="T59" fmla="*/ 1 h 100"/>
                  <a:gd name="T60" fmla="*/ 1 w 142"/>
                  <a:gd name="T61" fmla="*/ 1 h 100"/>
                  <a:gd name="T62" fmla="*/ 1 w 142"/>
                  <a:gd name="T63" fmla="*/ 1 h 100"/>
                  <a:gd name="T64" fmla="*/ 1 w 142"/>
                  <a:gd name="T65" fmla="*/ 1 h 100"/>
                  <a:gd name="T66" fmla="*/ 1 w 142"/>
                  <a:gd name="T67" fmla="*/ 1 h 100"/>
                  <a:gd name="T68" fmla="*/ 1 w 142"/>
                  <a:gd name="T69" fmla="*/ 1 h 100"/>
                  <a:gd name="T70" fmla="*/ 1 w 142"/>
                  <a:gd name="T71" fmla="*/ 1 h 100"/>
                  <a:gd name="T72" fmla="*/ 1 w 142"/>
                  <a:gd name="T73" fmla="*/ 1 h 100"/>
                  <a:gd name="T74" fmla="*/ 1 w 142"/>
                  <a:gd name="T75" fmla="*/ 1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 h="100">
                    <a:moveTo>
                      <a:pt x="99" y="2"/>
                    </a:moveTo>
                    <a:lnTo>
                      <a:pt x="100" y="0"/>
                    </a:lnTo>
                    <a:lnTo>
                      <a:pt x="103" y="2"/>
                    </a:lnTo>
                    <a:lnTo>
                      <a:pt x="112" y="2"/>
                    </a:lnTo>
                    <a:lnTo>
                      <a:pt x="122" y="6"/>
                    </a:lnTo>
                    <a:lnTo>
                      <a:pt x="125" y="8"/>
                    </a:lnTo>
                    <a:lnTo>
                      <a:pt x="131" y="11"/>
                    </a:lnTo>
                    <a:lnTo>
                      <a:pt x="139" y="23"/>
                    </a:lnTo>
                    <a:lnTo>
                      <a:pt x="142" y="33"/>
                    </a:lnTo>
                    <a:lnTo>
                      <a:pt x="142" y="39"/>
                    </a:lnTo>
                    <a:lnTo>
                      <a:pt x="140" y="49"/>
                    </a:lnTo>
                    <a:lnTo>
                      <a:pt x="128" y="64"/>
                    </a:lnTo>
                    <a:lnTo>
                      <a:pt x="116" y="74"/>
                    </a:lnTo>
                    <a:lnTo>
                      <a:pt x="110" y="77"/>
                    </a:lnTo>
                    <a:lnTo>
                      <a:pt x="100" y="82"/>
                    </a:lnTo>
                    <a:lnTo>
                      <a:pt x="88" y="88"/>
                    </a:lnTo>
                    <a:lnTo>
                      <a:pt x="78" y="91"/>
                    </a:lnTo>
                    <a:lnTo>
                      <a:pt x="60" y="97"/>
                    </a:lnTo>
                    <a:lnTo>
                      <a:pt x="53" y="98"/>
                    </a:lnTo>
                    <a:lnTo>
                      <a:pt x="47" y="100"/>
                    </a:lnTo>
                    <a:lnTo>
                      <a:pt x="45" y="98"/>
                    </a:lnTo>
                    <a:lnTo>
                      <a:pt x="38" y="100"/>
                    </a:lnTo>
                    <a:lnTo>
                      <a:pt x="37" y="98"/>
                    </a:lnTo>
                    <a:lnTo>
                      <a:pt x="28" y="98"/>
                    </a:lnTo>
                    <a:lnTo>
                      <a:pt x="17" y="97"/>
                    </a:lnTo>
                    <a:lnTo>
                      <a:pt x="5" y="89"/>
                    </a:lnTo>
                    <a:lnTo>
                      <a:pt x="1" y="80"/>
                    </a:lnTo>
                    <a:lnTo>
                      <a:pt x="0" y="77"/>
                    </a:lnTo>
                    <a:lnTo>
                      <a:pt x="4" y="52"/>
                    </a:lnTo>
                    <a:lnTo>
                      <a:pt x="14" y="34"/>
                    </a:lnTo>
                    <a:lnTo>
                      <a:pt x="17" y="30"/>
                    </a:lnTo>
                    <a:lnTo>
                      <a:pt x="11" y="26"/>
                    </a:lnTo>
                    <a:lnTo>
                      <a:pt x="19" y="21"/>
                    </a:lnTo>
                    <a:lnTo>
                      <a:pt x="35" y="12"/>
                    </a:lnTo>
                    <a:lnTo>
                      <a:pt x="53" y="6"/>
                    </a:lnTo>
                    <a:lnTo>
                      <a:pt x="71" y="2"/>
                    </a:lnTo>
                    <a:lnTo>
                      <a:pt x="90" y="2"/>
                    </a:lnTo>
                    <a:lnTo>
                      <a:pt x="99"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1" name="Freeform 34">
                <a:extLst>
                  <a:ext uri="{FF2B5EF4-FFF2-40B4-BE49-F238E27FC236}">
                    <a16:creationId xmlns:a16="http://schemas.microsoft.com/office/drawing/2014/main" id="{709CBB8D-41CC-8247-9E1B-F16181131B5A}"/>
                  </a:ext>
                </a:extLst>
              </p:cNvPr>
              <p:cNvSpPr>
                <a:spLocks/>
              </p:cNvSpPr>
              <p:nvPr/>
            </p:nvSpPr>
            <p:spPr bwMode="auto">
              <a:xfrm>
                <a:off x="3032" y="3562"/>
                <a:ext cx="55" cy="44"/>
              </a:xfrm>
              <a:custGeom>
                <a:avLst/>
                <a:gdLst>
                  <a:gd name="T0" fmla="*/ 0 w 111"/>
                  <a:gd name="T1" fmla="*/ 1 h 88"/>
                  <a:gd name="T2" fmla="*/ 0 w 111"/>
                  <a:gd name="T3" fmla="*/ 1 h 88"/>
                  <a:gd name="T4" fmla="*/ 0 w 111"/>
                  <a:gd name="T5" fmla="*/ 1 h 88"/>
                  <a:gd name="T6" fmla="*/ 0 w 111"/>
                  <a:gd name="T7" fmla="*/ 1 h 88"/>
                  <a:gd name="T8" fmla="*/ 0 w 111"/>
                  <a:gd name="T9" fmla="*/ 1 h 88"/>
                  <a:gd name="T10" fmla="*/ 0 w 111"/>
                  <a:gd name="T11" fmla="*/ 1 h 88"/>
                  <a:gd name="T12" fmla="*/ 0 w 111"/>
                  <a:gd name="T13" fmla="*/ 1 h 88"/>
                  <a:gd name="T14" fmla="*/ 0 w 111"/>
                  <a:gd name="T15" fmla="*/ 1 h 88"/>
                  <a:gd name="T16" fmla="*/ 0 w 111"/>
                  <a:gd name="T17" fmla="*/ 1 h 88"/>
                  <a:gd name="T18" fmla="*/ 0 w 111"/>
                  <a:gd name="T19" fmla="*/ 1 h 88"/>
                  <a:gd name="T20" fmla="*/ 0 w 111"/>
                  <a:gd name="T21" fmla="*/ 1 h 88"/>
                  <a:gd name="T22" fmla="*/ 0 w 111"/>
                  <a:gd name="T23" fmla="*/ 1 h 88"/>
                  <a:gd name="T24" fmla="*/ 0 w 111"/>
                  <a:gd name="T25" fmla="*/ 1 h 88"/>
                  <a:gd name="T26" fmla="*/ 0 w 111"/>
                  <a:gd name="T27" fmla="*/ 1 h 88"/>
                  <a:gd name="T28" fmla="*/ 0 w 111"/>
                  <a:gd name="T29" fmla="*/ 1 h 88"/>
                  <a:gd name="T30" fmla="*/ 0 w 111"/>
                  <a:gd name="T31" fmla="*/ 1 h 88"/>
                  <a:gd name="T32" fmla="*/ 0 w 111"/>
                  <a:gd name="T33" fmla="*/ 1 h 88"/>
                  <a:gd name="T34" fmla="*/ 0 w 111"/>
                  <a:gd name="T35" fmla="*/ 1 h 88"/>
                  <a:gd name="T36" fmla="*/ 0 w 111"/>
                  <a:gd name="T37" fmla="*/ 1 h 88"/>
                  <a:gd name="T38" fmla="*/ 0 w 111"/>
                  <a:gd name="T39" fmla="*/ 1 h 88"/>
                  <a:gd name="T40" fmla="*/ 0 w 111"/>
                  <a:gd name="T41" fmla="*/ 1 h 88"/>
                  <a:gd name="T42" fmla="*/ 0 w 111"/>
                  <a:gd name="T43" fmla="*/ 1 h 88"/>
                  <a:gd name="T44" fmla="*/ 0 w 111"/>
                  <a:gd name="T45" fmla="*/ 1 h 88"/>
                  <a:gd name="T46" fmla="*/ 0 w 111"/>
                  <a:gd name="T47" fmla="*/ 1 h 88"/>
                  <a:gd name="T48" fmla="*/ 0 w 111"/>
                  <a:gd name="T49" fmla="*/ 1 h 88"/>
                  <a:gd name="T50" fmla="*/ 0 w 111"/>
                  <a:gd name="T51" fmla="*/ 1 h 88"/>
                  <a:gd name="T52" fmla="*/ 0 w 111"/>
                  <a:gd name="T53" fmla="*/ 0 h 88"/>
                  <a:gd name="T54" fmla="*/ 0 w 111"/>
                  <a:gd name="T55" fmla="*/ 0 h 88"/>
                  <a:gd name="T56" fmla="*/ 0 w 111"/>
                  <a:gd name="T57" fmla="*/ 0 h 88"/>
                  <a:gd name="T58" fmla="*/ 0 w 111"/>
                  <a:gd name="T59" fmla="*/ 1 h 88"/>
                  <a:gd name="T60" fmla="*/ 0 w 111"/>
                  <a:gd name="T61" fmla="*/ 1 h 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 h="88">
                    <a:moveTo>
                      <a:pt x="104" y="11"/>
                    </a:moveTo>
                    <a:lnTo>
                      <a:pt x="105" y="15"/>
                    </a:lnTo>
                    <a:lnTo>
                      <a:pt x="110" y="23"/>
                    </a:lnTo>
                    <a:lnTo>
                      <a:pt x="111" y="39"/>
                    </a:lnTo>
                    <a:lnTo>
                      <a:pt x="108" y="52"/>
                    </a:lnTo>
                    <a:lnTo>
                      <a:pt x="102" y="60"/>
                    </a:lnTo>
                    <a:lnTo>
                      <a:pt x="89" y="70"/>
                    </a:lnTo>
                    <a:lnTo>
                      <a:pt x="74" y="77"/>
                    </a:lnTo>
                    <a:lnTo>
                      <a:pt x="59" y="82"/>
                    </a:lnTo>
                    <a:lnTo>
                      <a:pt x="43" y="86"/>
                    </a:lnTo>
                    <a:lnTo>
                      <a:pt x="34" y="88"/>
                    </a:lnTo>
                    <a:lnTo>
                      <a:pt x="25" y="88"/>
                    </a:lnTo>
                    <a:lnTo>
                      <a:pt x="11" y="83"/>
                    </a:lnTo>
                    <a:lnTo>
                      <a:pt x="2" y="74"/>
                    </a:lnTo>
                    <a:lnTo>
                      <a:pt x="0" y="71"/>
                    </a:lnTo>
                    <a:lnTo>
                      <a:pt x="0" y="55"/>
                    </a:lnTo>
                    <a:lnTo>
                      <a:pt x="5" y="43"/>
                    </a:lnTo>
                    <a:lnTo>
                      <a:pt x="5" y="40"/>
                    </a:lnTo>
                    <a:lnTo>
                      <a:pt x="8" y="36"/>
                    </a:lnTo>
                    <a:lnTo>
                      <a:pt x="14" y="27"/>
                    </a:lnTo>
                    <a:lnTo>
                      <a:pt x="21" y="18"/>
                    </a:lnTo>
                    <a:lnTo>
                      <a:pt x="28" y="11"/>
                    </a:lnTo>
                    <a:lnTo>
                      <a:pt x="39" y="6"/>
                    </a:lnTo>
                    <a:lnTo>
                      <a:pt x="45" y="6"/>
                    </a:lnTo>
                    <a:lnTo>
                      <a:pt x="54" y="8"/>
                    </a:lnTo>
                    <a:lnTo>
                      <a:pt x="57" y="3"/>
                    </a:lnTo>
                    <a:lnTo>
                      <a:pt x="61" y="0"/>
                    </a:lnTo>
                    <a:lnTo>
                      <a:pt x="65" y="0"/>
                    </a:lnTo>
                    <a:lnTo>
                      <a:pt x="76" y="0"/>
                    </a:lnTo>
                    <a:lnTo>
                      <a:pt x="92" y="5"/>
                    </a:lnTo>
                    <a:lnTo>
                      <a:pt x="104"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2" name="Freeform 35">
                <a:extLst>
                  <a:ext uri="{FF2B5EF4-FFF2-40B4-BE49-F238E27FC236}">
                    <a16:creationId xmlns:a16="http://schemas.microsoft.com/office/drawing/2014/main" id="{6B18C5B6-C0E0-3F4F-A71E-F40BF4312446}"/>
                  </a:ext>
                </a:extLst>
              </p:cNvPr>
              <p:cNvSpPr>
                <a:spLocks/>
              </p:cNvSpPr>
              <p:nvPr/>
            </p:nvSpPr>
            <p:spPr bwMode="auto">
              <a:xfrm>
                <a:off x="3463" y="3563"/>
                <a:ext cx="54" cy="41"/>
              </a:xfrm>
              <a:custGeom>
                <a:avLst/>
                <a:gdLst>
                  <a:gd name="T0" fmla="*/ 1 w 108"/>
                  <a:gd name="T1" fmla="*/ 0 h 83"/>
                  <a:gd name="T2" fmla="*/ 1 w 108"/>
                  <a:gd name="T3" fmla="*/ 0 h 83"/>
                  <a:gd name="T4" fmla="*/ 1 w 108"/>
                  <a:gd name="T5" fmla="*/ 0 h 83"/>
                  <a:gd name="T6" fmla="*/ 1 w 108"/>
                  <a:gd name="T7" fmla="*/ 0 h 83"/>
                  <a:gd name="T8" fmla="*/ 1 w 108"/>
                  <a:gd name="T9" fmla="*/ 0 h 83"/>
                  <a:gd name="T10" fmla="*/ 1 w 108"/>
                  <a:gd name="T11" fmla="*/ 0 h 83"/>
                  <a:gd name="T12" fmla="*/ 1 w 108"/>
                  <a:gd name="T13" fmla="*/ 0 h 83"/>
                  <a:gd name="T14" fmla="*/ 1 w 108"/>
                  <a:gd name="T15" fmla="*/ 0 h 83"/>
                  <a:gd name="T16" fmla="*/ 1 w 108"/>
                  <a:gd name="T17" fmla="*/ 0 h 83"/>
                  <a:gd name="T18" fmla="*/ 1 w 108"/>
                  <a:gd name="T19" fmla="*/ 0 h 83"/>
                  <a:gd name="T20" fmla="*/ 1 w 108"/>
                  <a:gd name="T21" fmla="*/ 0 h 83"/>
                  <a:gd name="T22" fmla="*/ 1 w 108"/>
                  <a:gd name="T23" fmla="*/ 0 h 83"/>
                  <a:gd name="T24" fmla="*/ 1 w 108"/>
                  <a:gd name="T25" fmla="*/ 0 h 83"/>
                  <a:gd name="T26" fmla="*/ 1 w 108"/>
                  <a:gd name="T27" fmla="*/ 0 h 83"/>
                  <a:gd name="T28" fmla="*/ 1 w 108"/>
                  <a:gd name="T29" fmla="*/ 0 h 83"/>
                  <a:gd name="T30" fmla="*/ 1 w 108"/>
                  <a:gd name="T31" fmla="*/ 0 h 83"/>
                  <a:gd name="T32" fmla="*/ 1 w 108"/>
                  <a:gd name="T33" fmla="*/ 0 h 83"/>
                  <a:gd name="T34" fmla="*/ 1 w 108"/>
                  <a:gd name="T35" fmla="*/ 0 h 83"/>
                  <a:gd name="T36" fmla="*/ 1 w 108"/>
                  <a:gd name="T37" fmla="*/ 0 h 83"/>
                  <a:gd name="T38" fmla="*/ 0 w 108"/>
                  <a:gd name="T39" fmla="*/ 0 h 83"/>
                  <a:gd name="T40" fmla="*/ 1 w 108"/>
                  <a:gd name="T41" fmla="*/ 0 h 83"/>
                  <a:gd name="T42" fmla="*/ 1 w 108"/>
                  <a:gd name="T43" fmla="*/ 0 h 83"/>
                  <a:gd name="T44" fmla="*/ 1 w 108"/>
                  <a:gd name="T45" fmla="*/ 0 h 83"/>
                  <a:gd name="T46" fmla="*/ 1 w 108"/>
                  <a:gd name="T47" fmla="*/ 0 h 83"/>
                  <a:gd name="T48" fmla="*/ 1 w 108"/>
                  <a:gd name="T49" fmla="*/ 0 h 83"/>
                  <a:gd name="T50" fmla="*/ 1 w 108"/>
                  <a:gd name="T51" fmla="*/ 0 h 83"/>
                  <a:gd name="T52" fmla="*/ 1 w 108"/>
                  <a:gd name="T53" fmla="*/ 0 h 83"/>
                  <a:gd name="T54" fmla="*/ 1 w 108"/>
                  <a:gd name="T55" fmla="*/ 0 h 83"/>
                  <a:gd name="T56" fmla="*/ 1 w 108"/>
                  <a:gd name="T57" fmla="*/ 0 h 83"/>
                  <a:gd name="T58" fmla="*/ 1 w 108"/>
                  <a:gd name="T59" fmla="*/ 0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83">
                    <a:moveTo>
                      <a:pt x="106" y="7"/>
                    </a:moveTo>
                    <a:lnTo>
                      <a:pt x="108" y="18"/>
                    </a:lnTo>
                    <a:lnTo>
                      <a:pt x="108" y="26"/>
                    </a:lnTo>
                    <a:lnTo>
                      <a:pt x="106" y="28"/>
                    </a:lnTo>
                    <a:lnTo>
                      <a:pt x="103" y="32"/>
                    </a:lnTo>
                    <a:lnTo>
                      <a:pt x="96" y="40"/>
                    </a:lnTo>
                    <a:lnTo>
                      <a:pt x="87" y="47"/>
                    </a:lnTo>
                    <a:lnTo>
                      <a:pt x="77" y="53"/>
                    </a:lnTo>
                    <a:lnTo>
                      <a:pt x="67" y="56"/>
                    </a:lnTo>
                    <a:lnTo>
                      <a:pt x="62" y="58"/>
                    </a:lnTo>
                    <a:lnTo>
                      <a:pt x="44" y="62"/>
                    </a:lnTo>
                    <a:lnTo>
                      <a:pt x="30" y="65"/>
                    </a:lnTo>
                    <a:lnTo>
                      <a:pt x="27" y="65"/>
                    </a:lnTo>
                    <a:lnTo>
                      <a:pt x="22" y="72"/>
                    </a:lnTo>
                    <a:lnTo>
                      <a:pt x="22" y="81"/>
                    </a:lnTo>
                    <a:lnTo>
                      <a:pt x="13" y="83"/>
                    </a:lnTo>
                    <a:lnTo>
                      <a:pt x="6" y="83"/>
                    </a:lnTo>
                    <a:lnTo>
                      <a:pt x="6" y="68"/>
                    </a:lnTo>
                    <a:lnTo>
                      <a:pt x="3" y="58"/>
                    </a:lnTo>
                    <a:lnTo>
                      <a:pt x="0" y="55"/>
                    </a:lnTo>
                    <a:lnTo>
                      <a:pt x="7" y="32"/>
                    </a:lnTo>
                    <a:lnTo>
                      <a:pt x="21" y="19"/>
                    </a:lnTo>
                    <a:lnTo>
                      <a:pt x="25" y="16"/>
                    </a:lnTo>
                    <a:lnTo>
                      <a:pt x="31" y="15"/>
                    </a:lnTo>
                    <a:lnTo>
                      <a:pt x="40" y="12"/>
                    </a:lnTo>
                    <a:lnTo>
                      <a:pt x="59" y="4"/>
                    </a:lnTo>
                    <a:lnTo>
                      <a:pt x="75" y="0"/>
                    </a:lnTo>
                    <a:lnTo>
                      <a:pt x="92" y="1"/>
                    </a:lnTo>
                    <a:lnTo>
                      <a:pt x="103" y="6"/>
                    </a:lnTo>
                    <a:lnTo>
                      <a:pt x="10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3" name="Freeform 36">
                <a:extLst>
                  <a:ext uri="{FF2B5EF4-FFF2-40B4-BE49-F238E27FC236}">
                    <a16:creationId xmlns:a16="http://schemas.microsoft.com/office/drawing/2014/main" id="{B1068259-2C08-5A47-8A52-C47E1B038AE2}"/>
                  </a:ext>
                </a:extLst>
              </p:cNvPr>
              <p:cNvSpPr>
                <a:spLocks/>
              </p:cNvSpPr>
              <p:nvPr/>
            </p:nvSpPr>
            <p:spPr bwMode="auto">
              <a:xfrm>
                <a:off x="3317" y="3565"/>
                <a:ext cx="56" cy="42"/>
              </a:xfrm>
              <a:custGeom>
                <a:avLst/>
                <a:gdLst>
                  <a:gd name="T0" fmla="*/ 0 w 113"/>
                  <a:gd name="T1" fmla="*/ 1 h 83"/>
                  <a:gd name="T2" fmla="*/ 0 w 113"/>
                  <a:gd name="T3" fmla="*/ 1 h 83"/>
                  <a:gd name="T4" fmla="*/ 0 w 113"/>
                  <a:gd name="T5" fmla="*/ 1 h 83"/>
                  <a:gd name="T6" fmla="*/ 0 w 113"/>
                  <a:gd name="T7" fmla="*/ 1 h 83"/>
                  <a:gd name="T8" fmla="*/ 0 w 113"/>
                  <a:gd name="T9" fmla="*/ 1 h 83"/>
                  <a:gd name="T10" fmla="*/ 0 w 113"/>
                  <a:gd name="T11" fmla="*/ 1 h 83"/>
                  <a:gd name="T12" fmla="*/ 0 w 113"/>
                  <a:gd name="T13" fmla="*/ 1 h 83"/>
                  <a:gd name="T14" fmla="*/ 0 w 113"/>
                  <a:gd name="T15" fmla="*/ 1 h 83"/>
                  <a:gd name="T16" fmla="*/ 0 w 113"/>
                  <a:gd name="T17" fmla="*/ 1 h 83"/>
                  <a:gd name="T18" fmla="*/ 0 w 113"/>
                  <a:gd name="T19" fmla="*/ 1 h 83"/>
                  <a:gd name="T20" fmla="*/ 0 w 113"/>
                  <a:gd name="T21" fmla="*/ 1 h 83"/>
                  <a:gd name="T22" fmla="*/ 0 w 113"/>
                  <a:gd name="T23" fmla="*/ 1 h 83"/>
                  <a:gd name="T24" fmla="*/ 0 w 113"/>
                  <a:gd name="T25" fmla="*/ 1 h 83"/>
                  <a:gd name="T26" fmla="*/ 0 w 113"/>
                  <a:gd name="T27" fmla="*/ 1 h 83"/>
                  <a:gd name="T28" fmla="*/ 0 w 113"/>
                  <a:gd name="T29" fmla="*/ 1 h 83"/>
                  <a:gd name="T30" fmla="*/ 0 w 113"/>
                  <a:gd name="T31" fmla="*/ 1 h 83"/>
                  <a:gd name="T32" fmla="*/ 0 w 113"/>
                  <a:gd name="T33" fmla="*/ 1 h 83"/>
                  <a:gd name="T34" fmla="*/ 0 w 113"/>
                  <a:gd name="T35" fmla="*/ 1 h 83"/>
                  <a:gd name="T36" fmla="*/ 0 w 113"/>
                  <a:gd name="T37" fmla="*/ 1 h 83"/>
                  <a:gd name="T38" fmla="*/ 0 w 113"/>
                  <a:gd name="T39" fmla="*/ 1 h 83"/>
                  <a:gd name="T40" fmla="*/ 0 w 113"/>
                  <a:gd name="T41" fmla="*/ 0 h 83"/>
                  <a:gd name="T42" fmla="*/ 0 w 113"/>
                  <a:gd name="T43" fmla="*/ 1 h 83"/>
                  <a:gd name="T44" fmla="*/ 0 w 113"/>
                  <a:gd name="T45" fmla="*/ 1 h 83"/>
                  <a:gd name="T46" fmla="*/ 0 w 113"/>
                  <a:gd name="T47" fmla="*/ 1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3" h="83">
                    <a:moveTo>
                      <a:pt x="113" y="20"/>
                    </a:moveTo>
                    <a:lnTo>
                      <a:pt x="113" y="25"/>
                    </a:lnTo>
                    <a:lnTo>
                      <a:pt x="108" y="36"/>
                    </a:lnTo>
                    <a:lnTo>
                      <a:pt x="101" y="42"/>
                    </a:lnTo>
                    <a:lnTo>
                      <a:pt x="81" y="51"/>
                    </a:lnTo>
                    <a:lnTo>
                      <a:pt x="77" y="54"/>
                    </a:lnTo>
                    <a:lnTo>
                      <a:pt x="52" y="59"/>
                    </a:lnTo>
                    <a:lnTo>
                      <a:pt x="31" y="61"/>
                    </a:lnTo>
                    <a:lnTo>
                      <a:pt x="25" y="61"/>
                    </a:lnTo>
                    <a:lnTo>
                      <a:pt x="15" y="76"/>
                    </a:lnTo>
                    <a:lnTo>
                      <a:pt x="5" y="83"/>
                    </a:lnTo>
                    <a:lnTo>
                      <a:pt x="0" y="82"/>
                    </a:lnTo>
                    <a:lnTo>
                      <a:pt x="5" y="65"/>
                    </a:lnTo>
                    <a:lnTo>
                      <a:pt x="8" y="51"/>
                    </a:lnTo>
                    <a:lnTo>
                      <a:pt x="6" y="48"/>
                    </a:lnTo>
                    <a:lnTo>
                      <a:pt x="9" y="31"/>
                    </a:lnTo>
                    <a:lnTo>
                      <a:pt x="13" y="20"/>
                    </a:lnTo>
                    <a:lnTo>
                      <a:pt x="15" y="17"/>
                    </a:lnTo>
                    <a:lnTo>
                      <a:pt x="24" y="12"/>
                    </a:lnTo>
                    <a:lnTo>
                      <a:pt x="43" y="5"/>
                    </a:lnTo>
                    <a:lnTo>
                      <a:pt x="65" y="0"/>
                    </a:lnTo>
                    <a:lnTo>
                      <a:pt x="87" y="3"/>
                    </a:lnTo>
                    <a:lnTo>
                      <a:pt x="105" y="12"/>
                    </a:lnTo>
                    <a:lnTo>
                      <a:pt x="113"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4" name="Freeform 37">
                <a:extLst>
                  <a:ext uri="{FF2B5EF4-FFF2-40B4-BE49-F238E27FC236}">
                    <a16:creationId xmlns:a16="http://schemas.microsoft.com/office/drawing/2014/main" id="{95CB6F0C-8A2E-0149-8DD5-DF9015797A18}"/>
                  </a:ext>
                </a:extLst>
              </p:cNvPr>
              <p:cNvSpPr>
                <a:spLocks/>
              </p:cNvSpPr>
              <p:nvPr/>
            </p:nvSpPr>
            <p:spPr bwMode="auto">
              <a:xfrm>
                <a:off x="3473" y="3566"/>
                <a:ext cx="36" cy="27"/>
              </a:xfrm>
              <a:custGeom>
                <a:avLst/>
                <a:gdLst>
                  <a:gd name="T0" fmla="*/ 0 w 73"/>
                  <a:gd name="T1" fmla="*/ 0 h 55"/>
                  <a:gd name="T2" fmla="*/ 0 w 73"/>
                  <a:gd name="T3" fmla="*/ 0 h 55"/>
                  <a:gd name="T4" fmla="*/ 0 w 73"/>
                  <a:gd name="T5" fmla="*/ 0 h 55"/>
                  <a:gd name="T6" fmla="*/ 0 w 73"/>
                  <a:gd name="T7" fmla="*/ 0 h 55"/>
                  <a:gd name="T8" fmla="*/ 0 w 73"/>
                  <a:gd name="T9" fmla="*/ 0 h 55"/>
                  <a:gd name="T10" fmla="*/ 0 w 73"/>
                  <a:gd name="T11" fmla="*/ 0 h 55"/>
                  <a:gd name="T12" fmla="*/ 0 w 73"/>
                  <a:gd name="T13" fmla="*/ 0 h 55"/>
                  <a:gd name="T14" fmla="*/ 0 w 73"/>
                  <a:gd name="T15" fmla="*/ 0 h 55"/>
                  <a:gd name="T16" fmla="*/ 0 w 73"/>
                  <a:gd name="T17" fmla="*/ 0 h 55"/>
                  <a:gd name="T18" fmla="*/ 0 w 73"/>
                  <a:gd name="T19" fmla="*/ 0 h 55"/>
                  <a:gd name="T20" fmla="*/ 0 w 73"/>
                  <a:gd name="T21" fmla="*/ 0 h 55"/>
                  <a:gd name="T22" fmla="*/ 0 w 73"/>
                  <a:gd name="T23" fmla="*/ 0 h 55"/>
                  <a:gd name="T24" fmla="*/ 0 w 73"/>
                  <a:gd name="T25" fmla="*/ 0 h 55"/>
                  <a:gd name="T26" fmla="*/ 0 w 73"/>
                  <a:gd name="T27" fmla="*/ 0 h 55"/>
                  <a:gd name="T28" fmla="*/ 0 w 73"/>
                  <a:gd name="T29" fmla="*/ 0 h 55"/>
                  <a:gd name="T30" fmla="*/ 0 w 73"/>
                  <a:gd name="T31" fmla="*/ 0 h 55"/>
                  <a:gd name="T32" fmla="*/ 0 w 73"/>
                  <a:gd name="T33" fmla="*/ 0 h 55"/>
                  <a:gd name="T34" fmla="*/ 0 w 73"/>
                  <a:gd name="T35" fmla="*/ 0 h 55"/>
                  <a:gd name="T36" fmla="*/ 0 w 73"/>
                  <a:gd name="T37" fmla="*/ 0 h 55"/>
                  <a:gd name="T38" fmla="*/ 0 w 73"/>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 h="55">
                    <a:moveTo>
                      <a:pt x="71" y="4"/>
                    </a:moveTo>
                    <a:lnTo>
                      <a:pt x="73" y="13"/>
                    </a:lnTo>
                    <a:lnTo>
                      <a:pt x="71" y="23"/>
                    </a:lnTo>
                    <a:lnTo>
                      <a:pt x="67" y="29"/>
                    </a:lnTo>
                    <a:lnTo>
                      <a:pt x="58" y="38"/>
                    </a:lnTo>
                    <a:lnTo>
                      <a:pt x="46" y="44"/>
                    </a:lnTo>
                    <a:lnTo>
                      <a:pt x="34" y="49"/>
                    </a:lnTo>
                    <a:lnTo>
                      <a:pt x="21" y="53"/>
                    </a:lnTo>
                    <a:lnTo>
                      <a:pt x="15" y="55"/>
                    </a:lnTo>
                    <a:lnTo>
                      <a:pt x="6" y="52"/>
                    </a:lnTo>
                    <a:lnTo>
                      <a:pt x="0" y="43"/>
                    </a:lnTo>
                    <a:lnTo>
                      <a:pt x="6" y="32"/>
                    </a:lnTo>
                    <a:lnTo>
                      <a:pt x="16" y="26"/>
                    </a:lnTo>
                    <a:lnTo>
                      <a:pt x="18" y="23"/>
                    </a:lnTo>
                    <a:lnTo>
                      <a:pt x="22" y="18"/>
                    </a:lnTo>
                    <a:lnTo>
                      <a:pt x="25" y="12"/>
                    </a:lnTo>
                    <a:lnTo>
                      <a:pt x="45" y="3"/>
                    </a:lnTo>
                    <a:lnTo>
                      <a:pt x="62" y="0"/>
                    </a:lnTo>
                    <a:lnTo>
                      <a:pt x="67" y="0"/>
                    </a:lnTo>
                    <a:lnTo>
                      <a:pt x="71"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5" name="Freeform 38">
                <a:extLst>
                  <a:ext uri="{FF2B5EF4-FFF2-40B4-BE49-F238E27FC236}">
                    <a16:creationId xmlns:a16="http://schemas.microsoft.com/office/drawing/2014/main" id="{17F27442-FD7C-7E46-B050-8C0ABD9BE51C}"/>
                  </a:ext>
                </a:extLst>
              </p:cNvPr>
              <p:cNvSpPr>
                <a:spLocks/>
              </p:cNvSpPr>
              <p:nvPr/>
            </p:nvSpPr>
            <p:spPr bwMode="auto">
              <a:xfrm>
                <a:off x="3230" y="3568"/>
                <a:ext cx="64" cy="41"/>
              </a:xfrm>
              <a:custGeom>
                <a:avLst/>
                <a:gdLst>
                  <a:gd name="T0" fmla="*/ 1 w 128"/>
                  <a:gd name="T1" fmla="*/ 0 h 82"/>
                  <a:gd name="T2" fmla="*/ 1 w 128"/>
                  <a:gd name="T3" fmla="*/ 0 h 82"/>
                  <a:gd name="T4" fmla="*/ 1 w 128"/>
                  <a:gd name="T5" fmla="*/ 1 h 82"/>
                  <a:gd name="T6" fmla="*/ 1 w 128"/>
                  <a:gd name="T7" fmla="*/ 1 h 82"/>
                  <a:gd name="T8" fmla="*/ 1 w 128"/>
                  <a:gd name="T9" fmla="*/ 1 h 82"/>
                  <a:gd name="T10" fmla="*/ 1 w 128"/>
                  <a:gd name="T11" fmla="*/ 1 h 82"/>
                  <a:gd name="T12" fmla="*/ 1 w 128"/>
                  <a:gd name="T13" fmla="*/ 1 h 82"/>
                  <a:gd name="T14" fmla="*/ 1 w 128"/>
                  <a:gd name="T15" fmla="*/ 1 h 82"/>
                  <a:gd name="T16" fmla="*/ 1 w 128"/>
                  <a:gd name="T17" fmla="*/ 1 h 82"/>
                  <a:gd name="T18" fmla="*/ 1 w 128"/>
                  <a:gd name="T19" fmla="*/ 1 h 82"/>
                  <a:gd name="T20" fmla="*/ 1 w 128"/>
                  <a:gd name="T21" fmla="*/ 1 h 82"/>
                  <a:gd name="T22" fmla="*/ 1 w 128"/>
                  <a:gd name="T23" fmla="*/ 1 h 82"/>
                  <a:gd name="T24" fmla="*/ 1 w 128"/>
                  <a:gd name="T25" fmla="*/ 1 h 82"/>
                  <a:gd name="T26" fmla="*/ 1 w 128"/>
                  <a:gd name="T27" fmla="*/ 1 h 82"/>
                  <a:gd name="T28" fmla="*/ 1 w 128"/>
                  <a:gd name="T29" fmla="*/ 1 h 82"/>
                  <a:gd name="T30" fmla="*/ 1 w 128"/>
                  <a:gd name="T31" fmla="*/ 1 h 82"/>
                  <a:gd name="T32" fmla="*/ 1 w 128"/>
                  <a:gd name="T33" fmla="*/ 1 h 82"/>
                  <a:gd name="T34" fmla="*/ 1 w 128"/>
                  <a:gd name="T35" fmla="*/ 1 h 82"/>
                  <a:gd name="T36" fmla="*/ 1 w 128"/>
                  <a:gd name="T37" fmla="*/ 1 h 82"/>
                  <a:gd name="T38" fmla="*/ 1 w 128"/>
                  <a:gd name="T39" fmla="*/ 1 h 82"/>
                  <a:gd name="T40" fmla="*/ 1 w 128"/>
                  <a:gd name="T41" fmla="*/ 1 h 82"/>
                  <a:gd name="T42" fmla="*/ 1 w 128"/>
                  <a:gd name="T43" fmla="*/ 1 h 82"/>
                  <a:gd name="T44" fmla="*/ 0 w 128"/>
                  <a:gd name="T45" fmla="*/ 1 h 82"/>
                  <a:gd name="T46" fmla="*/ 1 w 128"/>
                  <a:gd name="T47" fmla="*/ 1 h 82"/>
                  <a:gd name="T48" fmla="*/ 1 w 128"/>
                  <a:gd name="T49" fmla="*/ 1 h 82"/>
                  <a:gd name="T50" fmla="*/ 1 w 128"/>
                  <a:gd name="T51" fmla="*/ 1 h 82"/>
                  <a:gd name="T52" fmla="*/ 1 w 128"/>
                  <a:gd name="T53" fmla="*/ 1 h 82"/>
                  <a:gd name="T54" fmla="*/ 1 w 128"/>
                  <a:gd name="T55" fmla="*/ 1 h 82"/>
                  <a:gd name="T56" fmla="*/ 1 w 128"/>
                  <a:gd name="T57" fmla="*/ 1 h 82"/>
                  <a:gd name="T58" fmla="*/ 1 w 128"/>
                  <a:gd name="T59" fmla="*/ 1 h 82"/>
                  <a:gd name="T60" fmla="*/ 1 w 128"/>
                  <a:gd name="T61" fmla="*/ 1 h 82"/>
                  <a:gd name="T62" fmla="*/ 1 w 128"/>
                  <a:gd name="T63" fmla="*/ 1 h 82"/>
                  <a:gd name="T64" fmla="*/ 1 w 128"/>
                  <a:gd name="T65" fmla="*/ 1 h 82"/>
                  <a:gd name="T66" fmla="*/ 1 w 128"/>
                  <a:gd name="T67" fmla="*/ 1 h 82"/>
                  <a:gd name="T68" fmla="*/ 1 w 128"/>
                  <a:gd name="T69" fmla="*/ 0 h 82"/>
                  <a:gd name="T70" fmla="*/ 1 w 128"/>
                  <a:gd name="T71" fmla="*/ 1 h 82"/>
                  <a:gd name="T72" fmla="*/ 1 w 128"/>
                  <a:gd name="T73" fmla="*/ 1 h 82"/>
                  <a:gd name="T74" fmla="*/ 1 w 128"/>
                  <a:gd name="T75" fmla="*/ 0 h 82"/>
                  <a:gd name="T76" fmla="*/ 1 w 128"/>
                  <a:gd name="T77" fmla="*/ 0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82">
                    <a:moveTo>
                      <a:pt x="88" y="0"/>
                    </a:moveTo>
                    <a:lnTo>
                      <a:pt x="100" y="0"/>
                    </a:lnTo>
                    <a:lnTo>
                      <a:pt x="111" y="3"/>
                    </a:lnTo>
                    <a:lnTo>
                      <a:pt x="114" y="3"/>
                    </a:lnTo>
                    <a:lnTo>
                      <a:pt x="124" y="11"/>
                    </a:lnTo>
                    <a:lnTo>
                      <a:pt x="128" y="18"/>
                    </a:lnTo>
                    <a:lnTo>
                      <a:pt x="128" y="21"/>
                    </a:lnTo>
                    <a:lnTo>
                      <a:pt x="125" y="27"/>
                    </a:lnTo>
                    <a:lnTo>
                      <a:pt x="119" y="34"/>
                    </a:lnTo>
                    <a:lnTo>
                      <a:pt x="102" y="45"/>
                    </a:lnTo>
                    <a:lnTo>
                      <a:pt x="87" y="52"/>
                    </a:lnTo>
                    <a:lnTo>
                      <a:pt x="81" y="53"/>
                    </a:lnTo>
                    <a:lnTo>
                      <a:pt x="69" y="58"/>
                    </a:lnTo>
                    <a:lnTo>
                      <a:pt x="56" y="59"/>
                    </a:lnTo>
                    <a:lnTo>
                      <a:pt x="43" y="61"/>
                    </a:lnTo>
                    <a:lnTo>
                      <a:pt x="29" y="59"/>
                    </a:lnTo>
                    <a:lnTo>
                      <a:pt x="23" y="58"/>
                    </a:lnTo>
                    <a:lnTo>
                      <a:pt x="14" y="67"/>
                    </a:lnTo>
                    <a:lnTo>
                      <a:pt x="10" y="76"/>
                    </a:lnTo>
                    <a:lnTo>
                      <a:pt x="10" y="79"/>
                    </a:lnTo>
                    <a:lnTo>
                      <a:pt x="4" y="82"/>
                    </a:lnTo>
                    <a:lnTo>
                      <a:pt x="3" y="80"/>
                    </a:lnTo>
                    <a:lnTo>
                      <a:pt x="0" y="82"/>
                    </a:lnTo>
                    <a:lnTo>
                      <a:pt x="6" y="64"/>
                    </a:lnTo>
                    <a:lnTo>
                      <a:pt x="17" y="52"/>
                    </a:lnTo>
                    <a:lnTo>
                      <a:pt x="19" y="49"/>
                    </a:lnTo>
                    <a:lnTo>
                      <a:pt x="19" y="42"/>
                    </a:lnTo>
                    <a:lnTo>
                      <a:pt x="16" y="34"/>
                    </a:lnTo>
                    <a:lnTo>
                      <a:pt x="11" y="34"/>
                    </a:lnTo>
                    <a:lnTo>
                      <a:pt x="14" y="30"/>
                    </a:lnTo>
                    <a:lnTo>
                      <a:pt x="20" y="21"/>
                    </a:lnTo>
                    <a:lnTo>
                      <a:pt x="29" y="12"/>
                    </a:lnTo>
                    <a:lnTo>
                      <a:pt x="38" y="5"/>
                    </a:lnTo>
                    <a:lnTo>
                      <a:pt x="48" y="2"/>
                    </a:lnTo>
                    <a:lnTo>
                      <a:pt x="54" y="0"/>
                    </a:lnTo>
                    <a:lnTo>
                      <a:pt x="57" y="2"/>
                    </a:lnTo>
                    <a:lnTo>
                      <a:pt x="65" y="3"/>
                    </a:lnTo>
                    <a:lnTo>
                      <a:pt x="78" y="0"/>
                    </a:lnTo>
                    <a:lnTo>
                      <a:pt x="8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6" name="Freeform 39">
                <a:extLst>
                  <a:ext uri="{FF2B5EF4-FFF2-40B4-BE49-F238E27FC236}">
                    <a16:creationId xmlns:a16="http://schemas.microsoft.com/office/drawing/2014/main" id="{21F54D8B-EE58-8C4E-BC56-1F3065A56C5A}"/>
                  </a:ext>
                </a:extLst>
              </p:cNvPr>
              <p:cNvSpPr>
                <a:spLocks/>
              </p:cNvSpPr>
              <p:nvPr/>
            </p:nvSpPr>
            <p:spPr bwMode="auto">
              <a:xfrm>
                <a:off x="3328" y="3568"/>
                <a:ext cx="37" cy="25"/>
              </a:xfrm>
              <a:custGeom>
                <a:avLst/>
                <a:gdLst>
                  <a:gd name="T0" fmla="*/ 1 w 74"/>
                  <a:gd name="T1" fmla="*/ 1 h 49"/>
                  <a:gd name="T2" fmla="*/ 1 w 74"/>
                  <a:gd name="T3" fmla="*/ 1 h 49"/>
                  <a:gd name="T4" fmla="*/ 1 w 74"/>
                  <a:gd name="T5" fmla="*/ 1 h 49"/>
                  <a:gd name="T6" fmla="*/ 1 w 74"/>
                  <a:gd name="T7" fmla="*/ 1 h 49"/>
                  <a:gd name="T8" fmla="*/ 1 w 74"/>
                  <a:gd name="T9" fmla="*/ 1 h 49"/>
                  <a:gd name="T10" fmla="*/ 1 w 74"/>
                  <a:gd name="T11" fmla="*/ 1 h 49"/>
                  <a:gd name="T12" fmla="*/ 1 w 74"/>
                  <a:gd name="T13" fmla="*/ 1 h 49"/>
                  <a:gd name="T14" fmla="*/ 1 w 74"/>
                  <a:gd name="T15" fmla="*/ 1 h 49"/>
                  <a:gd name="T16" fmla="*/ 1 w 74"/>
                  <a:gd name="T17" fmla="*/ 1 h 49"/>
                  <a:gd name="T18" fmla="*/ 1 w 74"/>
                  <a:gd name="T19" fmla="*/ 1 h 49"/>
                  <a:gd name="T20" fmla="*/ 0 w 74"/>
                  <a:gd name="T21" fmla="*/ 1 h 49"/>
                  <a:gd name="T22" fmla="*/ 1 w 74"/>
                  <a:gd name="T23" fmla="*/ 1 h 49"/>
                  <a:gd name="T24" fmla="*/ 1 w 74"/>
                  <a:gd name="T25" fmla="*/ 1 h 49"/>
                  <a:gd name="T26" fmla="*/ 1 w 74"/>
                  <a:gd name="T27" fmla="*/ 1 h 49"/>
                  <a:gd name="T28" fmla="*/ 1 w 74"/>
                  <a:gd name="T29" fmla="*/ 1 h 49"/>
                  <a:gd name="T30" fmla="*/ 1 w 74"/>
                  <a:gd name="T31" fmla="*/ 1 h 49"/>
                  <a:gd name="T32" fmla="*/ 1 w 74"/>
                  <a:gd name="T33" fmla="*/ 1 h 49"/>
                  <a:gd name="T34" fmla="*/ 1 w 74"/>
                  <a:gd name="T35" fmla="*/ 1 h 49"/>
                  <a:gd name="T36" fmla="*/ 1 w 74"/>
                  <a:gd name="T37" fmla="*/ 1 h 49"/>
                  <a:gd name="T38" fmla="*/ 1 w 74"/>
                  <a:gd name="T39" fmla="*/ 1 h 49"/>
                  <a:gd name="T40" fmla="*/ 1 w 74"/>
                  <a:gd name="T41" fmla="*/ 1 h 49"/>
                  <a:gd name="T42" fmla="*/ 1 w 74"/>
                  <a:gd name="T43" fmla="*/ 0 h 49"/>
                  <a:gd name="T44" fmla="*/ 1 w 74"/>
                  <a:gd name="T45" fmla="*/ 1 h 49"/>
                  <a:gd name="T46" fmla="*/ 1 w 74"/>
                  <a:gd name="T47" fmla="*/ 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49">
                    <a:moveTo>
                      <a:pt x="73" y="15"/>
                    </a:moveTo>
                    <a:lnTo>
                      <a:pt x="74" y="22"/>
                    </a:lnTo>
                    <a:lnTo>
                      <a:pt x="71" y="31"/>
                    </a:lnTo>
                    <a:lnTo>
                      <a:pt x="67" y="34"/>
                    </a:lnTo>
                    <a:lnTo>
                      <a:pt x="55" y="40"/>
                    </a:lnTo>
                    <a:lnTo>
                      <a:pt x="43" y="46"/>
                    </a:lnTo>
                    <a:lnTo>
                      <a:pt x="30" y="48"/>
                    </a:lnTo>
                    <a:lnTo>
                      <a:pt x="17" y="49"/>
                    </a:lnTo>
                    <a:lnTo>
                      <a:pt x="11" y="48"/>
                    </a:lnTo>
                    <a:lnTo>
                      <a:pt x="14" y="43"/>
                    </a:lnTo>
                    <a:lnTo>
                      <a:pt x="0" y="42"/>
                    </a:lnTo>
                    <a:lnTo>
                      <a:pt x="3" y="24"/>
                    </a:lnTo>
                    <a:lnTo>
                      <a:pt x="15" y="15"/>
                    </a:lnTo>
                    <a:lnTo>
                      <a:pt x="18" y="14"/>
                    </a:lnTo>
                    <a:lnTo>
                      <a:pt x="27" y="16"/>
                    </a:lnTo>
                    <a:lnTo>
                      <a:pt x="34" y="16"/>
                    </a:lnTo>
                    <a:lnTo>
                      <a:pt x="36" y="14"/>
                    </a:lnTo>
                    <a:lnTo>
                      <a:pt x="31" y="5"/>
                    </a:lnTo>
                    <a:lnTo>
                      <a:pt x="21" y="5"/>
                    </a:lnTo>
                    <a:lnTo>
                      <a:pt x="27" y="5"/>
                    </a:lnTo>
                    <a:lnTo>
                      <a:pt x="39" y="2"/>
                    </a:lnTo>
                    <a:lnTo>
                      <a:pt x="51" y="0"/>
                    </a:lnTo>
                    <a:lnTo>
                      <a:pt x="70" y="9"/>
                    </a:lnTo>
                    <a:lnTo>
                      <a:pt x="73"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7" name="Freeform 40">
                <a:extLst>
                  <a:ext uri="{FF2B5EF4-FFF2-40B4-BE49-F238E27FC236}">
                    <a16:creationId xmlns:a16="http://schemas.microsoft.com/office/drawing/2014/main" id="{2B3564F5-9788-3246-9684-F33B1DABAF4F}"/>
                  </a:ext>
                </a:extLst>
              </p:cNvPr>
              <p:cNvSpPr>
                <a:spLocks/>
              </p:cNvSpPr>
              <p:nvPr/>
            </p:nvSpPr>
            <p:spPr bwMode="auto">
              <a:xfrm>
                <a:off x="3382" y="3570"/>
                <a:ext cx="54" cy="40"/>
              </a:xfrm>
              <a:custGeom>
                <a:avLst/>
                <a:gdLst>
                  <a:gd name="T0" fmla="*/ 1 w 108"/>
                  <a:gd name="T1" fmla="*/ 0 h 82"/>
                  <a:gd name="T2" fmla="*/ 1 w 108"/>
                  <a:gd name="T3" fmla="*/ 0 h 82"/>
                  <a:gd name="T4" fmla="*/ 1 w 108"/>
                  <a:gd name="T5" fmla="*/ 0 h 82"/>
                  <a:gd name="T6" fmla="*/ 1 w 108"/>
                  <a:gd name="T7" fmla="*/ 0 h 82"/>
                  <a:gd name="T8" fmla="*/ 1 w 108"/>
                  <a:gd name="T9" fmla="*/ 0 h 82"/>
                  <a:gd name="T10" fmla="*/ 1 w 108"/>
                  <a:gd name="T11" fmla="*/ 0 h 82"/>
                  <a:gd name="T12" fmla="*/ 1 w 108"/>
                  <a:gd name="T13" fmla="*/ 0 h 82"/>
                  <a:gd name="T14" fmla="*/ 1 w 108"/>
                  <a:gd name="T15" fmla="*/ 0 h 82"/>
                  <a:gd name="T16" fmla="*/ 1 w 108"/>
                  <a:gd name="T17" fmla="*/ 0 h 82"/>
                  <a:gd name="T18" fmla="*/ 1 w 108"/>
                  <a:gd name="T19" fmla="*/ 0 h 82"/>
                  <a:gd name="T20" fmla="*/ 1 w 108"/>
                  <a:gd name="T21" fmla="*/ 0 h 82"/>
                  <a:gd name="T22" fmla="*/ 1 w 108"/>
                  <a:gd name="T23" fmla="*/ 0 h 82"/>
                  <a:gd name="T24" fmla="*/ 1 w 108"/>
                  <a:gd name="T25" fmla="*/ 0 h 82"/>
                  <a:gd name="T26" fmla="*/ 1 w 108"/>
                  <a:gd name="T27" fmla="*/ 0 h 82"/>
                  <a:gd name="T28" fmla="*/ 1 w 108"/>
                  <a:gd name="T29" fmla="*/ 0 h 82"/>
                  <a:gd name="T30" fmla="*/ 1 w 108"/>
                  <a:gd name="T31" fmla="*/ 0 h 82"/>
                  <a:gd name="T32" fmla="*/ 1 w 108"/>
                  <a:gd name="T33" fmla="*/ 0 h 82"/>
                  <a:gd name="T34" fmla="*/ 1 w 108"/>
                  <a:gd name="T35" fmla="*/ 0 h 82"/>
                  <a:gd name="T36" fmla="*/ 1 w 108"/>
                  <a:gd name="T37" fmla="*/ 0 h 82"/>
                  <a:gd name="T38" fmla="*/ 0 w 108"/>
                  <a:gd name="T39" fmla="*/ 0 h 82"/>
                  <a:gd name="T40" fmla="*/ 1 w 108"/>
                  <a:gd name="T41" fmla="*/ 0 h 82"/>
                  <a:gd name="T42" fmla="*/ 1 w 108"/>
                  <a:gd name="T43" fmla="*/ 0 h 82"/>
                  <a:gd name="T44" fmla="*/ 1 w 108"/>
                  <a:gd name="T45" fmla="*/ 0 h 82"/>
                  <a:gd name="T46" fmla="*/ 1 w 108"/>
                  <a:gd name="T47" fmla="*/ 0 h 82"/>
                  <a:gd name="T48" fmla="*/ 1 w 108"/>
                  <a:gd name="T49" fmla="*/ 0 h 82"/>
                  <a:gd name="T50" fmla="*/ 1 w 108"/>
                  <a:gd name="T51" fmla="*/ 0 h 82"/>
                  <a:gd name="T52" fmla="*/ 1 w 108"/>
                  <a:gd name="T53" fmla="*/ 0 h 82"/>
                  <a:gd name="T54" fmla="*/ 1 w 108"/>
                  <a:gd name="T55" fmla="*/ 0 h 82"/>
                  <a:gd name="T56" fmla="*/ 1 w 108"/>
                  <a:gd name="T57" fmla="*/ 0 h 82"/>
                  <a:gd name="T58" fmla="*/ 1 w 108"/>
                  <a:gd name="T59" fmla="*/ 0 h 82"/>
                  <a:gd name="T60" fmla="*/ 1 w 108"/>
                  <a:gd name="T61" fmla="*/ 0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8" h="82">
                    <a:moveTo>
                      <a:pt x="108" y="21"/>
                    </a:moveTo>
                    <a:lnTo>
                      <a:pt x="104" y="33"/>
                    </a:lnTo>
                    <a:lnTo>
                      <a:pt x="96" y="39"/>
                    </a:lnTo>
                    <a:lnTo>
                      <a:pt x="93" y="40"/>
                    </a:lnTo>
                    <a:lnTo>
                      <a:pt x="83" y="45"/>
                    </a:lnTo>
                    <a:lnTo>
                      <a:pt x="74" y="46"/>
                    </a:lnTo>
                    <a:lnTo>
                      <a:pt x="73" y="46"/>
                    </a:lnTo>
                    <a:lnTo>
                      <a:pt x="52" y="52"/>
                    </a:lnTo>
                    <a:lnTo>
                      <a:pt x="37" y="58"/>
                    </a:lnTo>
                    <a:lnTo>
                      <a:pt x="34" y="62"/>
                    </a:lnTo>
                    <a:lnTo>
                      <a:pt x="34" y="79"/>
                    </a:lnTo>
                    <a:lnTo>
                      <a:pt x="25" y="82"/>
                    </a:lnTo>
                    <a:lnTo>
                      <a:pt x="21" y="76"/>
                    </a:lnTo>
                    <a:lnTo>
                      <a:pt x="17" y="71"/>
                    </a:lnTo>
                    <a:lnTo>
                      <a:pt x="20" y="64"/>
                    </a:lnTo>
                    <a:lnTo>
                      <a:pt x="21" y="56"/>
                    </a:lnTo>
                    <a:lnTo>
                      <a:pt x="9" y="50"/>
                    </a:lnTo>
                    <a:lnTo>
                      <a:pt x="2" y="45"/>
                    </a:lnTo>
                    <a:lnTo>
                      <a:pt x="2" y="42"/>
                    </a:lnTo>
                    <a:lnTo>
                      <a:pt x="0" y="31"/>
                    </a:lnTo>
                    <a:lnTo>
                      <a:pt x="2" y="21"/>
                    </a:lnTo>
                    <a:lnTo>
                      <a:pt x="8" y="15"/>
                    </a:lnTo>
                    <a:lnTo>
                      <a:pt x="21" y="6"/>
                    </a:lnTo>
                    <a:lnTo>
                      <a:pt x="37" y="2"/>
                    </a:lnTo>
                    <a:lnTo>
                      <a:pt x="55" y="0"/>
                    </a:lnTo>
                    <a:lnTo>
                      <a:pt x="71" y="0"/>
                    </a:lnTo>
                    <a:lnTo>
                      <a:pt x="80" y="0"/>
                    </a:lnTo>
                    <a:lnTo>
                      <a:pt x="83" y="2"/>
                    </a:lnTo>
                    <a:lnTo>
                      <a:pt x="91" y="3"/>
                    </a:lnTo>
                    <a:lnTo>
                      <a:pt x="102" y="12"/>
                    </a:lnTo>
                    <a:lnTo>
                      <a:pt x="108"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8" name="Freeform 41">
                <a:extLst>
                  <a:ext uri="{FF2B5EF4-FFF2-40B4-BE49-F238E27FC236}">
                    <a16:creationId xmlns:a16="http://schemas.microsoft.com/office/drawing/2014/main" id="{DB45883D-5C4D-1E4C-8870-A4E4BFE89911}"/>
                  </a:ext>
                </a:extLst>
              </p:cNvPr>
              <p:cNvSpPr>
                <a:spLocks/>
              </p:cNvSpPr>
              <p:nvPr/>
            </p:nvSpPr>
            <p:spPr bwMode="auto">
              <a:xfrm>
                <a:off x="3148" y="3570"/>
                <a:ext cx="63" cy="53"/>
              </a:xfrm>
              <a:custGeom>
                <a:avLst/>
                <a:gdLst>
                  <a:gd name="T0" fmla="*/ 0 w 127"/>
                  <a:gd name="T1" fmla="*/ 0 h 107"/>
                  <a:gd name="T2" fmla="*/ 0 w 127"/>
                  <a:gd name="T3" fmla="*/ 0 h 107"/>
                  <a:gd name="T4" fmla="*/ 0 w 127"/>
                  <a:gd name="T5" fmla="*/ 0 h 107"/>
                  <a:gd name="T6" fmla="*/ 0 w 127"/>
                  <a:gd name="T7" fmla="*/ 0 h 107"/>
                  <a:gd name="T8" fmla="*/ 0 w 127"/>
                  <a:gd name="T9" fmla="*/ 0 h 107"/>
                  <a:gd name="T10" fmla="*/ 0 w 127"/>
                  <a:gd name="T11" fmla="*/ 0 h 107"/>
                  <a:gd name="T12" fmla="*/ 0 w 127"/>
                  <a:gd name="T13" fmla="*/ 0 h 107"/>
                  <a:gd name="T14" fmla="*/ 0 w 127"/>
                  <a:gd name="T15" fmla="*/ 0 h 107"/>
                  <a:gd name="T16" fmla="*/ 0 w 127"/>
                  <a:gd name="T17" fmla="*/ 0 h 107"/>
                  <a:gd name="T18" fmla="*/ 0 w 127"/>
                  <a:gd name="T19" fmla="*/ 0 h 107"/>
                  <a:gd name="T20" fmla="*/ 0 w 127"/>
                  <a:gd name="T21" fmla="*/ 0 h 107"/>
                  <a:gd name="T22" fmla="*/ 0 w 127"/>
                  <a:gd name="T23" fmla="*/ 0 h 107"/>
                  <a:gd name="T24" fmla="*/ 0 w 127"/>
                  <a:gd name="T25" fmla="*/ 0 h 107"/>
                  <a:gd name="T26" fmla="*/ 0 w 127"/>
                  <a:gd name="T27" fmla="*/ 0 h 107"/>
                  <a:gd name="T28" fmla="*/ 0 w 127"/>
                  <a:gd name="T29" fmla="*/ 0 h 107"/>
                  <a:gd name="T30" fmla="*/ 0 w 127"/>
                  <a:gd name="T31" fmla="*/ 0 h 107"/>
                  <a:gd name="T32" fmla="*/ 0 w 127"/>
                  <a:gd name="T33" fmla="*/ 0 h 107"/>
                  <a:gd name="T34" fmla="*/ 0 w 127"/>
                  <a:gd name="T35" fmla="*/ 0 h 107"/>
                  <a:gd name="T36" fmla="*/ 0 w 127"/>
                  <a:gd name="T37" fmla="*/ 0 h 107"/>
                  <a:gd name="T38" fmla="*/ 0 w 127"/>
                  <a:gd name="T39" fmla="*/ 0 h 107"/>
                  <a:gd name="T40" fmla="*/ 0 w 127"/>
                  <a:gd name="T41" fmla="*/ 0 h 107"/>
                  <a:gd name="T42" fmla="*/ 0 w 127"/>
                  <a:gd name="T43" fmla="*/ 0 h 107"/>
                  <a:gd name="T44" fmla="*/ 0 w 127"/>
                  <a:gd name="T45" fmla="*/ 0 h 107"/>
                  <a:gd name="T46" fmla="*/ 0 w 127"/>
                  <a:gd name="T47" fmla="*/ 0 h 107"/>
                  <a:gd name="T48" fmla="*/ 0 w 127"/>
                  <a:gd name="T49" fmla="*/ 0 h 107"/>
                  <a:gd name="T50" fmla="*/ 0 w 127"/>
                  <a:gd name="T51" fmla="*/ 0 h 107"/>
                  <a:gd name="T52" fmla="*/ 0 w 127"/>
                  <a:gd name="T53" fmla="*/ 0 h 107"/>
                  <a:gd name="T54" fmla="*/ 0 w 127"/>
                  <a:gd name="T55" fmla="*/ 0 h 107"/>
                  <a:gd name="T56" fmla="*/ 0 w 127"/>
                  <a:gd name="T57" fmla="*/ 0 h 107"/>
                  <a:gd name="T58" fmla="*/ 0 w 127"/>
                  <a:gd name="T59" fmla="*/ 0 h 107"/>
                  <a:gd name="T60" fmla="*/ 0 w 127"/>
                  <a:gd name="T61" fmla="*/ 0 h 107"/>
                  <a:gd name="T62" fmla="*/ 0 w 127"/>
                  <a:gd name="T63" fmla="*/ 0 h 107"/>
                  <a:gd name="T64" fmla="*/ 0 w 127"/>
                  <a:gd name="T65" fmla="*/ 0 h 107"/>
                  <a:gd name="T66" fmla="*/ 0 w 127"/>
                  <a:gd name="T67" fmla="*/ 0 h 107"/>
                  <a:gd name="T68" fmla="*/ 0 w 127"/>
                  <a:gd name="T69" fmla="*/ 0 h 107"/>
                  <a:gd name="T70" fmla="*/ 0 w 127"/>
                  <a:gd name="T71" fmla="*/ 0 h 107"/>
                  <a:gd name="T72" fmla="*/ 0 w 127"/>
                  <a:gd name="T73" fmla="*/ 0 h 107"/>
                  <a:gd name="T74" fmla="*/ 0 w 127"/>
                  <a:gd name="T75" fmla="*/ 0 h 107"/>
                  <a:gd name="T76" fmla="*/ 0 w 127"/>
                  <a:gd name="T77" fmla="*/ 0 h 107"/>
                  <a:gd name="T78" fmla="*/ 0 w 127"/>
                  <a:gd name="T79" fmla="*/ 0 h 107"/>
                  <a:gd name="T80" fmla="*/ 0 w 127"/>
                  <a:gd name="T81" fmla="*/ 0 h 107"/>
                  <a:gd name="T82" fmla="*/ 0 w 127"/>
                  <a:gd name="T83" fmla="*/ 0 h 107"/>
                  <a:gd name="T84" fmla="*/ 0 w 127"/>
                  <a:gd name="T85" fmla="*/ 0 h 107"/>
                  <a:gd name="T86" fmla="*/ 0 w 127"/>
                  <a:gd name="T87" fmla="*/ 0 h 107"/>
                  <a:gd name="T88" fmla="*/ 0 w 127"/>
                  <a:gd name="T89" fmla="*/ 0 h 107"/>
                  <a:gd name="T90" fmla="*/ 0 w 127"/>
                  <a:gd name="T91" fmla="*/ 0 h 107"/>
                  <a:gd name="T92" fmla="*/ 0 w 127"/>
                  <a:gd name="T93" fmla="*/ 0 h 107"/>
                  <a:gd name="T94" fmla="*/ 0 w 127"/>
                  <a:gd name="T95" fmla="*/ 0 h 107"/>
                  <a:gd name="T96" fmla="*/ 0 w 127"/>
                  <a:gd name="T97" fmla="*/ 0 h 107"/>
                  <a:gd name="T98" fmla="*/ 0 w 127"/>
                  <a:gd name="T99" fmla="*/ 0 h 107"/>
                  <a:gd name="T100" fmla="*/ 0 w 127"/>
                  <a:gd name="T101" fmla="*/ 0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7" h="107">
                    <a:moveTo>
                      <a:pt x="127" y="16"/>
                    </a:moveTo>
                    <a:lnTo>
                      <a:pt x="124" y="30"/>
                    </a:lnTo>
                    <a:lnTo>
                      <a:pt x="116" y="39"/>
                    </a:lnTo>
                    <a:lnTo>
                      <a:pt x="113" y="42"/>
                    </a:lnTo>
                    <a:lnTo>
                      <a:pt x="118" y="43"/>
                    </a:lnTo>
                    <a:lnTo>
                      <a:pt x="121" y="52"/>
                    </a:lnTo>
                    <a:lnTo>
                      <a:pt x="122" y="59"/>
                    </a:lnTo>
                    <a:lnTo>
                      <a:pt x="124" y="61"/>
                    </a:lnTo>
                    <a:lnTo>
                      <a:pt x="127" y="64"/>
                    </a:lnTo>
                    <a:lnTo>
                      <a:pt x="127" y="68"/>
                    </a:lnTo>
                    <a:lnTo>
                      <a:pt x="119" y="70"/>
                    </a:lnTo>
                    <a:lnTo>
                      <a:pt x="110" y="71"/>
                    </a:lnTo>
                    <a:lnTo>
                      <a:pt x="102" y="53"/>
                    </a:lnTo>
                    <a:lnTo>
                      <a:pt x="91" y="48"/>
                    </a:lnTo>
                    <a:lnTo>
                      <a:pt x="85" y="50"/>
                    </a:lnTo>
                    <a:lnTo>
                      <a:pt x="57" y="55"/>
                    </a:lnTo>
                    <a:lnTo>
                      <a:pt x="57" y="56"/>
                    </a:lnTo>
                    <a:lnTo>
                      <a:pt x="53" y="59"/>
                    </a:lnTo>
                    <a:lnTo>
                      <a:pt x="42" y="65"/>
                    </a:lnTo>
                    <a:lnTo>
                      <a:pt x="34" y="73"/>
                    </a:lnTo>
                    <a:lnTo>
                      <a:pt x="25" y="80"/>
                    </a:lnTo>
                    <a:lnTo>
                      <a:pt x="16" y="87"/>
                    </a:lnTo>
                    <a:lnTo>
                      <a:pt x="11" y="92"/>
                    </a:lnTo>
                    <a:lnTo>
                      <a:pt x="10" y="101"/>
                    </a:lnTo>
                    <a:lnTo>
                      <a:pt x="2" y="105"/>
                    </a:lnTo>
                    <a:lnTo>
                      <a:pt x="0" y="107"/>
                    </a:lnTo>
                    <a:lnTo>
                      <a:pt x="0" y="96"/>
                    </a:lnTo>
                    <a:lnTo>
                      <a:pt x="16" y="82"/>
                    </a:lnTo>
                    <a:lnTo>
                      <a:pt x="29" y="70"/>
                    </a:lnTo>
                    <a:lnTo>
                      <a:pt x="32" y="67"/>
                    </a:lnTo>
                    <a:lnTo>
                      <a:pt x="42" y="61"/>
                    </a:lnTo>
                    <a:lnTo>
                      <a:pt x="53" y="56"/>
                    </a:lnTo>
                    <a:lnTo>
                      <a:pt x="54" y="55"/>
                    </a:lnTo>
                    <a:lnTo>
                      <a:pt x="48" y="50"/>
                    </a:lnTo>
                    <a:lnTo>
                      <a:pt x="41" y="45"/>
                    </a:lnTo>
                    <a:lnTo>
                      <a:pt x="39" y="33"/>
                    </a:lnTo>
                    <a:lnTo>
                      <a:pt x="39" y="21"/>
                    </a:lnTo>
                    <a:lnTo>
                      <a:pt x="22" y="33"/>
                    </a:lnTo>
                    <a:lnTo>
                      <a:pt x="10" y="43"/>
                    </a:lnTo>
                    <a:lnTo>
                      <a:pt x="5" y="43"/>
                    </a:lnTo>
                    <a:lnTo>
                      <a:pt x="8" y="36"/>
                    </a:lnTo>
                    <a:lnTo>
                      <a:pt x="14" y="30"/>
                    </a:lnTo>
                    <a:lnTo>
                      <a:pt x="29" y="21"/>
                    </a:lnTo>
                    <a:lnTo>
                      <a:pt x="44" y="13"/>
                    </a:lnTo>
                    <a:lnTo>
                      <a:pt x="59" y="8"/>
                    </a:lnTo>
                    <a:lnTo>
                      <a:pt x="75" y="3"/>
                    </a:lnTo>
                    <a:lnTo>
                      <a:pt x="82" y="0"/>
                    </a:lnTo>
                    <a:lnTo>
                      <a:pt x="87" y="0"/>
                    </a:lnTo>
                    <a:lnTo>
                      <a:pt x="97" y="2"/>
                    </a:lnTo>
                    <a:lnTo>
                      <a:pt x="116" y="8"/>
                    </a:lnTo>
                    <a:lnTo>
                      <a:pt x="127"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9" name="Freeform 42">
                <a:extLst>
                  <a:ext uri="{FF2B5EF4-FFF2-40B4-BE49-F238E27FC236}">
                    <a16:creationId xmlns:a16="http://schemas.microsoft.com/office/drawing/2014/main" id="{86A531FD-8D10-5A44-BDEF-F965E3BC8A83}"/>
                  </a:ext>
                </a:extLst>
              </p:cNvPr>
              <p:cNvSpPr>
                <a:spLocks/>
              </p:cNvSpPr>
              <p:nvPr/>
            </p:nvSpPr>
            <p:spPr bwMode="auto">
              <a:xfrm>
                <a:off x="3247" y="3571"/>
                <a:ext cx="40" cy="24"/>
              </a:xfrm>
              <a:custGeom>
                <a:avLst/>
                <a:gdLst>
                  <a:gd name="T0" fmla="*/ 1 w 80"/>
                  <a:gd name="T1" fmla="*/ 0 h 49"/>
                  <a:gd name="T2" fmla="*/ 1 w 80"/>
                  <a:gd name="T3" fmla="*/ 0 h 49"/>
                  <a:gd name="T4" fmla="*/ 1 w 80"/>
                  <a:gd name="T5" fmla="*/ 0 h 49"/>
                  <a:gd name="T6" fmla="*/ 1 w 80"/>
                  <a:gd name="T7" fmla="*/ 0 h 49"/>
                  <a:gd name="T8" fmla="*/ 1 w 80"/>
                  <a:gd name="T9" fmla="*/ 0 h 49"/>
                  <a:gd name="T10" fmla="*/ 1 w 80"/>
                  <a:gd name="T11" fmla="*/ 0 h 49"/>
                  <a:gd name="T12" fmla="*/ 1 w 80"/>
                  <a:gd name="T13" fmla="*/ 0 h 49"/>
                  <a:gd name="T14" fmla="*/ 1 w 80"/>
                  <a:gd name="T15" fmla="*/ 0 h 49"/>
                  <a:gd name="T16" fmla="*/ 1 w 80"/>
                  <a:gd name="T17" fmla="*/ 0 h 49"/>
                  <a:gd name="T18" fmla="*/ 1 w 80"/>
                  <a:gd name="T19" fmla="*/ 0 h 49"/>
                  <a:gd name="T20" fmla="*/ 1 w 80"/>
                  <a:gd name="T21" fmla="*/ 0 h 49"/>
                  <a:gd name="T22" fmla="*/ 0 w 80"/>
                  <a:gd name="T23" fmla="*/ 0 h 49"/>
                  <a:gd name="T24" fmla="*/ 1 w 80"/>
                  <a:gd name="T25" fmla="*/ 0 h 49"/>
                  <a:gd name="T26" fmla="*/ 1 w 80"/>
                  <a:gd name="T27" fmla="*/ 0 h 49"/>
                  <a:gd name="T28" fmla="*/ 1 w 80"/>
                  <a:gd name="T29" fmla="*/ 0 h 49"/>
                  <a:gd name="T30" fmla="*/ 1 w 80"/>
                  <a:gd name="T31" fmla="*/ 0 h 49"/>
                  <a:gd name="T32" fmla="*/ 1 w 80"/>
                  <a:gd name="T33" fmla="*/ 0 h 49"/>
                  <a:gd name="T34" fmla="*/ 1 w 80"/>
                  <a:gd name="T35" fmla="*/ 0 h 49"/>
                  <a:gd name="T36" fmla="*/ 1 w 80"/>
                  <a:gd name="T37" fmla="*/ 0 h 49"/>
                  <a:gd name="T38" fmla="*/ 1 w 80"/>
                  <a:gd name="T39" fmla="*/ 0 h 49"/>
                  <a:gd name="T40" fmla="*/ 1 w 80"/>
                  <a:gd name="T41" fmla="*/ 0 h 49"/>
                  <a:gd name="T42" fmla="*/ 1 w 80"/>
                  <a:gd name="T43" fmla="*/ 0 h 49"/>
                  <a:gd name="T44" fmla="*/ 1 w 80"/>
                  <a:gd name="T45" fmla="*/ 0 h 49"/>
                  <a:gd name="T46" fmla="*/ 1 w 80"/>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49">
                    <a:moveTo>
                      <a:pt x="71" y="3"/>
                    </a:moveTo>
                    <a:lnTo>
                      <a:pt x="78" y="12"/>
                    </a:lnTo>
                    <a:lnTo>
                      <a:pt x="80" y="19"/>
                    </a:lnTo>
                    <a:lnTo>
                      <a:pt x="80" y="22"/>
                    </a:lnTo>
                    <a:lnTo>
                      <a:pt x="74" y="28"/>
                    </a:lnTo>
                    <a:lnTo>
                      <a:pt x="63" y="36"/>
                    </a:lnTo>
                    <a:lnTo>
                      <a:pt x="50" y="42"/>
                    </a:lnTo>
                    <a:lnTo>
                      <a:pt x="37" y="45"/>
                    </a:lnTo>
                    <a:lnTo>
                      <a:pt x="23" y="47"/>
                    </a:lnTo>
                    <a:lnTo>
                      <a:pt x="16" y="49"/>
                    </a:lnTo>
                    <a:lnTo>
                      <a:pt x="7" y="45"/>
                    </a:lnTo>
                    <a:lnTo>
                      <a:pt x="0" y="39"/>
                    </a:lnTo>
                    <a:lnTo>
                      <a:pt x="1" y="24"/>
                    </a:lnTo>
                    <a:lnTo>
                      <a:pt x="4" y="13"/>
                    </a:lnTo>
                    <a:lnTo>
                      <a:pt x="6" y="10"/>
                    </a:lnTo>
                    <a:lnTo>
                      <a:pt x="19" y="6"/>
                    </a:lnTo>
                    <a:lnTo>
                      <a:pt x="28" y="6"/>
                    </a:lnTo>
                    <a:lnTo>
                      <a:pt x="31" y="9"/>
                    </a:lnTo>
                    <a:lnTo>
                      <a:pt x="35" y="9"/>
                    </a:lnTo>
                    <a:lnTo>
                      <a:pt x="38" y="6"/>
                    </a:lnTo>
                    <a:lnTo>
                      <a:pt x="37" y="2"/>
                    </a:lnTo>
                    <a:lnTo>
                      <a:pt x="54" y="0"/>
                    </a:lnTo>
                    <a:lnTo>
                      <a:pt x="68" y="2"/>
                    </a:lnTo>
                    <a:lnTo>
                      <a:pt x="71"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0" name="Freeform 43">
                <a:extLst>
                  <a:ext uri="{FF2B5EF4-FFF2-40B4-BE49-F238E27FC236}">
                    <a16:creationId xmlns:a16="http://schemas.microsoft.com/office/drawing/2014/main" id="{58EFAFDA-E54D-CC4B-85C1-62E2130B5BA4}"/>
                  </a:ext>
                </a:extLst>
              </p:cNvPr>
              <p:cNvSpPr>
                <a:spLocks/>
              </p:cNvSpPr>
              <p:nvPr/>
            </p:nvSpPr>
            <p:spPr bwMode="auto">
              <a:xfrm>
                <a:off x="3390" y="3572"/>
                <a:ext cx="37" cy="21"/>
              </a:xfrm>
              <a:custGeom>
                <a:avLst/>
                <a:gdLst>
                  <a:gd name="T0" fmla="*/ 1 w 74"/>
                  <a:gd name="T1" fmla="*/ 0 h 43"/>
                  <a:gd name="T2" fmla="*/ 1 w 74"/>
                  <a:gd name="T3" fmla="*/ 0 h 43"/>
                  <a:gd name="T4" fmla="*/ 1 w 74"/>
                  <a:gd name="T5" fmla="*/ 0 h 43"/>
                  <a:gd name="T6" fmla="*/ 1 w 74"/>
                  <a:gd name="T7" fmla="*/ 0 h 43"/>
                  <a:gd name="T8" fmla="*/ 1 w 74"/>
                  <a:gd name="T9" fmla="*/ 0 h 43"/>
                  <a:gd name="T10" fmla="*/ 1 w 74"/>
                  <a:gd name="T11" fmla="*/ 0 h 43"/>
                  <a:gd name="T12" fmla="*/ 1 w 74"/>
                  <a:gd name="T13" fmla="*/ 0 h 43"/>
                  <a:gd name="T14" fmla="*/ 1 w 74"/>
                  <a:gd name="T15" fmla="*/ 0 h 43"/>
                  <a:gd name="T16" fmla="*/ 1 w 74"/>
                  <a:gd name="T17" fmla="*/ 0 h 43"/>
                  <a:gd name="T18" fmla="*/ 1 w 74"/>
                  <a:gd name="T19" fmla="*/ 0 h 43"/>
                  <a:gd name="T20" fmla="*/ 1 w 74"/>
                  <a:gd name="T21" fmla="*/ 0 h 43"/>
                  <a:gd name="T22" fmla="*/ 1 w 74"/>
                  <a:gd name="T23" fmla="*/ 0 h 43"/>
                  <a:gd name="T24" fmla="*/ 1 w 74"/>
                  <a:gd name="T25" fmla="*/ 0 h 43"/>
                  <a:gd name="T26" fmla="*/ 1 w 74"/>
                  <a:gd name="T27" fmla="*/ 0 h 43"/>
                  <a:gd name="T28" fmla="*/ 0 w 74"/>
                  <a:gd name="T29" fmla="*/ 0 h 43"/>
                  <a:gd name="T30" fmla="*/ 1 w 74"/>
                  <a:gd name="T31" fmla="*/ 0 h 43"/>
                  <a:gd name="T32" fmla="*/ 1 w 74"/>
                  <a:gd name="T33" fmla="*/ 0 h 43"/>
                  <a:gd name="T34" fmla="*/ 1 w 74"/>
                  <a:gd name="T35" fmla="*/ 0 h 43"/>
                  <a:gd name="T36" fmla="*/ 1 w 74"/>
                  <a:gd name="T37" fmla="*/ 0 h 43"/>
                  <a:gd name="T38" fmla="*/ 1 w 74"/>
                  <a:gd name="T39" fmla="*/ 0 h 43"/>
                  <a:gd name="T40" fmla="*/ 1 w 74"/>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43">
                    <a:moveTo>
                      <a:pt x="42" y="0"/>
                    </a:moveTo>
                    <a:lnTo>
                      <a:pt x="59" y="3"/>
                    </a:lnTo>
                    <a:lnTo>
                      <a:pt x="71" y="10"/>
                    </a:lnTo>
                    <a:lnTo>
                      <a:pt x="72" y="13"/>
                    </a:lnTo>
                    <a:lnTo>
                      <a:pt x="74" y="23"/>
                    </a:lnTo>
                    <a:lnTo>
                      <a:pt x="72" y="32"/>
                    </a:lnTo>
                    <a:lnTo>
                      <a:pt x="71" y="34"/>
                    </a:lnTo>
                    <a:lnTo>
                      <a:pt x="60" y="35"/>
                    </a:lnTo>
                    <a:lnTo>
                      <a:pt x="50" y="41"/>
                    </a:lnTo>
                    <a:lnTo>
                      <a:pt x="38" y="41"/>
                    </a:lnTo>
                    <a:lnTo>
                      <a:pt x="26" y="43"/>
                    </a:lnTo>
                    <a:lnTo>
                      <a:pt x="16" y="43"/>
                    </a:lnTo>
                    <a:lnTo>
                      <a:pt x="7" y="41"/>
                    </a:lnTo>
                    <a:lnTo>
                      <a:pt x="3" y="34"/>
                    </a:lnTo>
                    <a:lnTo>
                      <a:pt x="0" y="25"/>
                    </a:lnTo>
                    <a:lnTo>
                      <a:pt x="10" y="17"/>
                    </a:lnTo>
                    <a:lnTo>
                      <a:pt x="14" y="10"/>
                    </a:lnTo>
                    <a:lnTo>
                      <a:pt x="17" y="8"/>
                    </a:lnTo>
                    <a:lnTo>
                      <a:pt x="28" y="8"/>
                    </a:lnTo>
                    <a:lnTo>
                      <a:pt x="34" y="1"/>
                    </a:lnTo>
                    <a:lnTo>
                      <a:pt x="4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1" name="Freeform 44">
                <a:extLst>
                  <a:ext uri="{FF2B5EF4-FFF2-40B4-BE49-F238E27FC236}">
                    <a16:creationId xmlns:a16="http://schemas.microsoft.com/office/drawing/2014/main" id="{A1FB8C32-23A5-ED46-B5AC-F19C9D5C4D09}"/>
                  </a:ext>
                </a:extLst>
              </p:cNvPr>
              <p:cNvSpPr>
                <a:spLocks/>
              </p:cNvSpPr>
              <p:nvPr/>
            </p:nvSpPr>
            <p:spPr bwMode="auto">
              <a:xfrm>
                <a:off x="3175" y="3573"/>
                <a:ext cx="29" cy="20"/>
              </a:xfrm>
              <a:custGeom>
                <a:avLst/>
                <a:gdLst>
                  <a:gd name="T0" fmla="*/ 1 w 58"/>
                  <a:gd name="T1" fmla="*/ 1 h 40"/>
                  <a:gd name="T2" fmla="*/ 1 w 58"/>
                  <a:gd name="T3" fmla="*/ 1 h 40"/>
                  <a:gd name="T4" fmla="*/ 1 w 58"/>
                  <a:gd name="T5" fmla="*/ 1 h 40"/>
                  <a:gd name="T6" fmla="*/ 1 w 58"/>
                  <a:gd name="T7" fmla="*/ 1 h 40"/>
                  <a:gd name="T8" fmla="*/ 1 w 58"/>
                  <a:gd name="T9" fmla="*/ 1 h 40"/>
                  <a:gd name="T10" fmla="*/ 1 w 58"/>
                  <a:gd name="T11" fmla="*/ 1 h 40"/>
                  <a:gd name="T12" fmla="*/ 1 w 58"/>
                  <a:gd name="T13" fmla="*/ 1 h 40"/>
                  <a:gd name="T14" fmla="*/ 0 w 58"/>
                  <a:gd name="T15" fmla="*/ 1 h 40"/>
                  <a:gd name="T16" fmla="*/ 1 w 58"/>
                  <a:gd name="T17" fmla="*/ 1 h 40"/>
                  <a:gd name="T18" fmla="*/ 1 w 58"/>
                  <a:gd name="T19" fmla="*/ 1 h 40"/>
                  <a:gd name="T20" fmla="*/ 1 w 58"/>
                  <a:gd name="T21" fmla="*/ 1 h 40"/>
                  <a:gd name="T22" fmla="*/ 1 w 58"/>
                  <a:gd name="T23" fmla="*/ 1 h 40"/>
                  <a:gd name="T24" fmla="*/ 1 w 58"/>
                  <a:gd name="T25" fmla="*/ 1 h 40"/>
                  <a:gd name="T26" fmla="*/ 1 w 58"/>
                  <a:gd name="T27" fmla="*/ 0 h 40"/>
                  <a:gd name="T28" fmla="*/ 1 w 58"/>
                  <a:gd name="T29" fmla="*/ 1 h 40"/>
                  <a:gd name="T30" fmla="*/ 1 w 58"/>
                  <a:gd name="T31" fmla="*/ 1 h 40"/>
                  <a:gd name="T32" fmla="*/ 1 w 5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40">
                    <a:moveTo>
                      <a:pt x="58" y="16"/>
                    </a:moveTo>
                    <a:lnTo>
                      <a:pt x="58" y="20"/>
                    </a:lnTo>
                    <a:lnTo>
                      <a:pt x="53" y="28"/>
                    </a:lnTo>
                    <a:lnTo>
                      <a:pt x="37" y="35"/>
                    </a:lnTo>
                    <a:lnTo>
                      <a:pt x="25" y="40"/>
                    </a:lnTo>
                    <a:lnTo>
                      <a:pt x="11" y="37"/>
                    </a:lnTo>
                    <a:lnTo>
                      <a:pt x="2" y="32"/>
                    </a:lnTo>
                    <a:lnTo>
                      <a:pt x="0" y="29"/>
                    </a:lnTo>
                    <a:lnTo>
                      <a:pt x="2" y="14"/>
                    </a:lnTo>
                    <a:lnTo>
                      <a:pt x="8" y="5"/>
                    </a:lnTo>
                    <a:lnTo>
                      <a:pt x="11" y="4"/>
                    </a:lnTo>
                    <a:lnTo>
                      <a:pt x="25" y="5"/>
                    </a:lnTo>
                    <a:lnTo>
                      <a:pt x="36" y="3"/>
                    </a:lnTo>
                    <a:lnTo>
                      <a:pt x="37" y="0"/>
                    </a:lnTo>
                    <a:lnTo>
                      <a:pt x="51" y="5"/>
                    </a:lnTo>
                    <a:lnTo>
                      <a:pt x="56" y="13"/>
                    </a:lnTo>
                    <a:lnTo>
                      <a:pt x="58"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2" name="Freeform 45">
                <a:extLst>
                  <a:ext uri="{FF2B5EF4-FFF2-40B4-BE49-F238E27FC236}">
                    <a16:creationId xmlns:a16="http://schemas.microsoft.com/office/drawing/2014/main" id="{170DD2A0-61E2-1642-BA02-0B527DE06352}"/>
                  </a:ext>
                </a:extLst>
              </p:cNvPr>
              <p:cNvSpPr>
                <a:spLocks/>
              </p:cNvSpPr>
              <p:nvPr/>
            </p:nvSpPr>
            <p:spPr bwMode="auto">
              <a:xfrm>
                <a:off x="3557" y="3573"/>
                <a:ext cx="30" cy="24"/>
              </a:xfrm>
              <a:custGeom>
                <a:avLst/>
                <a:gdLst>
                  <a:gd name="T0" fmla="*/ 1 w 59"/>
                  <a:gd name="T1" fmla="*/ 1 h 47"/>
                  <a:gd name="T2" fmla="*/ 1 w 59"/>
                  <a:gd name="T3" fmla="*/ 1 h 47"/>
                  <a:gd name="T4" fmla="*/ 1 w 59"/>
                  <a:gd name="T5" fmla="*/ 1 h 47"/>
                  <a:gd name="T6" fmla="*/ 1 w 59"/>
                  <a:gd name="T7" fmla="*/ 1 h 47"/>
                  <a:gd name="T8" fmla="*/ 1 w 59"/>
                  <a:gd name="T9" fmla="*/ 1 h 47"/>
                  <a:gd name="T10" fmla="*/ 1 w 59"/>
                  <a:gd name="T11" fmla="*/ 1 h 47"/>
                  <a:gd name="T12" fmla="*/ 1 w 59"/>
                  <a:gd name="T13" fmla="*/ 1 h 47"/>
                  <a:gd name="T14" fmla="*/ 1 w 59"/>
                  <a:gd name="T15" fmla="*/ 1 h 47"/>
                  <a:gd name="T16" fmla="*/ 1 w 59"/>
                  <a:gd name="T17" fmla="*/ 1 h 47"/>
                  <a:gd name="T18" fmla="*/ 1 w 59"/>
                  <a:gd name="T19" fmla="*/ 1 h 47"/>
                  <a:gd name="T20" fmla="*/ 0 w 59"/>
                  <a:gd name="T21" fmla="*/ 1 h 47"/>
                  <a:gd name="T22" fmla="*/ 1 w 59"/>
                  <a:gd name="T23" fmla="*/ 1 h 47"/>
                  <a:gd name="T24" fmla="*/ 1 w 59"/>
                  <a:gd name="T25" fmla="*/ 1 h 47"/>
                  <a:gd name="T26" fmla="*/ 1 w 59"/>
                  <a:gd name="T27" fmla="*/ 1 h 47"/>
                  <a:gd name="T28" fmla="*/ 1 w 59"/>
                  <a:gd name="T29" fmla="*/ 0 h 47"/>
                  <a:gd name="T30" fmla="*/ 1 w 59"/>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47">
                    <a:moveTo>
                      <a:pt x="40" y="3"/>
                    </a:moveTo>
                    <a:lnTo>
                      <a:pt x="49" y="4"/>
                    </a:lnTo>
                    <a:lnTo>
                      <a:pt x="59" y="10"/>
                    </a:lnTo>
                    <a:lnTo>
                      <a:pt x="44" y="23"/>
                    </a:lnTo>
                    <a:lnTo>
                      <a:pt x="29" y="29"/>
                    </a:lnTo>
                    <a:lnTo>
                      <a:pt x="26" y="32"/>
                    </a:lnTo>
                    <a:lnTo>
                      <a:pt x="26" y="42"/>
                    </a:lnTo>
                    <a:lnTo>
                      <a:pt x="19" y="47"/>
                    </a:lnTo>
                    <a:lnTo>
                      <a:pt x="10" y="37"/>
                    </a:lnTo>
                    <a:lnTo>
                      <a:pt x="4" y="26"/>
                    </a:lnTo>
                    <a:lnTo>
                      <a:pt x="0" y="26"/>
                    </a:lnTo>
                    <a:lnTo>
                      <a:pt x="4" y="13"/>
                    </a:lnTo>
                    <a:lnTo>
                      <a:pt x="15" y="4"/>
                    </a:lnTo>
                    <a:lnTo>
                      <a:pt x="16" y="1"/>
                    </a:lnTo>
                    <a:lnTo>
                      <a:pt x="28" y="0"/>
                    </a:lnTo>
                    <a:lnTo>
                      <a:pt x="40"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3" name="Freeform 46">
                <a:extLst>
                  <a:ext uri="{FF2B5EF4-FFF2-40B4-BE49-F238E27FC236}">
                    <a16:creationId xmlns:a16="http://schemas.microsoft.com/office/drawing/2014/main" id="{B568BDCB-554E-AD42-BC2D-F80302CB72E6}"/>
                  </a:ext>
                </a:extLst>
              </p:cNvPr>
              <p:cNvSpPr>
                <a:spLocks/>
              </p:cNvSpPr>
              <p:nvPr/>
            </p:nvSpPr>
            <p:spPr bwMode="auto">
              <a:xfrm>
                <a:off x="2834" y="3574"/>
                <a:ext cx="17" cy="19"/>
              </a:xfrm>
              <a:custGeom>
                <a:avLst/>
                <a:gdLst>
                  <a:gd name="T0" fmla="*/ 0 w 35"/>
                  <a:gd name="T1" fmla="*/ 1 h 37"/>
                  <a:gd name="T2" fmla="*/ 0 w 35"/>
                  <a:gd name="T3" fmla="*/ 1 h 37"/>
                  <a:gd name="T4" fmla="*/ 0 w 35"/>
                  <a:gd name="T5" fmla="*/ 1 h 37"/>
                  <a:gd name="T6" fmla="*/ 0 w 35"/>
                  <a:gd name="T7" fmla="*/ 1 h 37"/>
                  <a:gd name="T8" fmla="*/ 0 w 35"/>
                  <a:gd name="T9" fmla="*/ 1 h 37"/>
                  <a:gd name="T10" fmla="*/ 0 w 35"/>
                  <a:gd name="T11" fmla="*/ 1 h 37"/>
                  <a:gd name="T12" fmla="*/ 0 w 35"/>
                  <a:gd name="T13" fmla="*/ 1 h 37"/>
                  <a:gd name="T14" fmla="*/ 0 w 35"/>
                  <a:gd name="T15" fmla="*/ 1 h 37"/>
                  <a:gd name="T16" fmla="*/ 0 w 35"/>
                  <a:gd name="T17" fmla="*/ 1 h 37"/>
                  <a:gd name="T18" fmla="*/ 0 w 35"/>
                  <a:gd name="T19" fmla="*/ 0 h 37"/>
                  <a:gd name="T20" fmla="*/ 0 w 35"/>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7">
                    <a:moveTo>
                      <a:pt x="26" y="19"/>
                    </a:moveTo>
                    <a:lnTo>
                      <a:pt x="32" y="28"/>
                    </a:lnTo>
                    <a:lnTo>
                      <a:pt x="35" y="36"/>
                    </a:lnTo>
                    <a:lnTo>
                      <a:pt x="33" y="37"/>
                    </a:lnTo>
                    <a:lnTo>
                      <a:pt x="20" y="34"/>
                    </a:lnTo>
                    <a:lnTo>
                      <a:pt x="9" y="25"/>
                    </a:lnTo>
                    <a:lnTo>
                      <a:pt x="5" y="16"/>
                    </a:lnTo>
                    <a:lnTo>
                      <a:pt x="0" y="7"/>
                    </a:lnTo>
                    <a:lnTo>
                      <a:pt x="6" y="2"/>
                    </a:lnTo>
                    <a:lnTo>
                      <a:pt x="15" y="0"/>
                    </a:lnTo>
                    <a:lnTo>
                      <a:pt x="26"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4" name="Freeform 47">
                <a:extLst>
                  <a:ext uri="{FF2B5EF4-FFF2-40B4-BE49-F238E27FC236}">
                    <a16:creationId xmlns:a16="http://schemas.microsoft.com/office/drawing/2014/main" id="{0061CC57-0AD9-9F41-9582-9F6AA9911521}"/>
                  </a:ext>
                </a:extLst>
              </p:cNvPr>
              <p:cNvSpPr>
                <a:spLocks/>
              </p:cNvSpPr>
              <p:nvPr/>
            </p:nvSpPr>
            <p:spPr bwMode="auto">
              <a:xfrm>
                <a:off x="2759" y="3578"/>
                <a:ext cx="14" cy="18"/>
              </a:xfrm>
              <a:custGeom>
                <a:avLst/>
                <a:gdLst>
                  <a:gd name="T0" fmla="*/ 1 w 28"/>
                  <a:gd name="T1" fmla="*/ 0 h 37"/>
                  <a:gd name="T2" fmla="*/ 1 w 28"/>
                  <a:gd name="T3" fmla="*/ 0 h 37"/>
                  <a:gd name="T4" fmla="*/ 1 w 28"/>
                  <a:gd name="T5" fmla="*/ 0 h 37"/>
                  <a:gd name="T6" fmla="*/ 1 w 28"/>
                  <a:gd name="T7" fmla="*/ 0 h 37"/>
                  <a:gd name="T8" fmla="*/ 1 w 28"/>
                  <a:gd name="T9" fmla="*/ 0 h 37"/>
                  <a:gd name="T10" fmla="*/ 1 w 28"/>
                  <a:gd name="T11" fmla="*/ 0 h 37"/>
                  <a:gd name="T12" fmla="*/ 1 w 28"/>
                  <a:gd name="T13" fmla="*/ 0 h 37"/>
                  <a:gd name="T14" fmla="*/ 1 w 28"/>
                  <a:gd name="T15" fmla="*/ 0 h 37"/>
                  <a:gd name="T16" fmla="*/ 1 w 28"/>
                  <a:gd name="T17" fmla="*/ 0 h 37"/>
                  <a:gd name="T18" fmla="*/ 1 w 28"/>
                  <a:gd name="T19" fmla="*/ 0 h 37"/>
                  <a:gd name="T20" fmla="*/ 0 w 28"/>
                  <a:gd name="T21" fmla="*/ 0 h 37"/>
                  <a:gd name="T22" fmla="*/ 0 w 28"/>
                  <a:gd name="T23" fmla="*/ 0 h 37"/>
                  <a:gd name="T24" fmla="*/ 1 w 28"/>
                  <a:gd name="T25" fmla="*/ 0 h 37"/>
                  <a:gd name="T26" fmla="*/ 1 w 28"/>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37">
                    <a:moveTo>
                      <a:pt x="14" y="5"/>
                    </a:moveTo>
                    <a:lnTo>
                      <a:pt x="16" y="8"/>
                    </a:lnTo>
                    <a:lnTo>
                      <a:pt x="20" y="12"/>
                    </a:lnTo>
                    <a:lnTo>
                      <a:pt x="25" y="24"/>
                    </a:lnTo>
                    <a:lnTo>
                      <a:pt x="28" y="33"/>
                    </a:lnTo>
                    <a:lnTo>
                      <a:pt x="23" y="37"/>
                    </a:lnTo>
                    <a:lnTo>
                      <a:pt x="17" y="37"/>
                    </a:lnTo>
                    <a:lnTo>
                      <a:pt x="16" y="36"/>
                    </a:lnTo>
                    <a:lnTo>
                      <a:pt x="14" y="37"/>
                    </a:lnTo>
                    <a:lnTo>
                      <a:pt x="6" y="23"/>
                    </a:lnTo>
                    <a:lnTo>
                      <a:pt x="0" y="8"/>
                    </a:lnTo>
                    <a:lnTo>
                      <a:pt x="0" y="5"/>
                    </a:lnTo>
                    <a:lnTo>
                      <a:pt x="9" y="0"/>
                    </a:lnTo>
                    <a:lnTo>
                      <a:pt x="1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5" name="Freeform 48">
                <a:extLst>
                  <a:ext uri="{FF2B5EF4-FFF2-40B4-BE49-F238E27FC236}">
                    <a16:creationId xmlns:a16="http://schemas.microsoft.com/office/drawing/2014/main" id="{E1CDA235-2BF6-A34E-8CCC-3EB660AC94F6}"/>
                  </a:ext>
                </a:extLst>
              </p:cNvPr>
              <p:cNvSpPr>
                <a:spLocks/>
              </p:cNvSpPr>
              <p:nvPr/>
            </p:nvSpPr>
            <p:spPr bwMode="auto">
              <a:xfrm>
                <a:off x="2910" y="3577"/>
                <a:ext cx="13" cy="15"/>
              </a:xfrm>
              <a:custGeom>
                <a:avLst/>
                <a:gdLst>
                  <a:gd name="T0" fmla="*/ 0 w 27"/>
                  <a:gd name="T1" fmla="*/ 1 h 30"/>
                  <a:gd name="T2" fmla="*/ 0 w 27"/>
                  <a:gd name="T3" fmla="*/ 1 h 30"/>
                  <a:gd name="T4" fmla="*/ 0 w 27"/>
                  <a:gd name="T5" fmla="*/ 1 h 30"/>
                  <a:gd name="T6" fmla="*/ 0 w 27"/>
                  <a:gd name="T7" fmla="*/ 1 h 30"/>
                  <a:gd name="T8" fmla="*/ 0 w 27"/>
                  <a:gd name="T9" fmla="*/ 1 h 30"/>
                  <a:gd name="T10" fmla="*/ 0 w 27"/>
                  <a:gd name="T11" fmla="*/ 1 h 30"/>
                  <a:gd name="T12" fmla="*/ 0 w 27"/>
                  <a:gd name="T13" fmla="*/ 1 h 30"/>
                  <a:gd name="T14" fmla="*/ 0 w 27"/>
                  <a:gd name="T15" fmla="*/ 0 h 30"/>
                  <a:gd name="T16" fmla="*/ 0 w 27"/>
                  <a:gd name="T17" fmla="*/ 0 h 30"/>
                  <a:gd name="T18" fmla="*/ 0 w 27"/>
                  <a:gd name="T19" fmla="*/ 1 h 30"/>
                  <a:gd name="T20" fmla="*/ 0 w 27"/>
                  <a:gd name="T21" fmla="*/ 1 h 30"/>
                  <a:gd name="T22" fmla="*/ 0 w 27"/>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30">
                    <a:moveTo>
                      <a:pt x="27" y="27"/>
                    </a:moveTo>
                    <a:lnTo>
                      <a:pt x="21" y="30"/>
                    </a:lnTo>
                    <a:lnTo>
                      <a:pt x="14" y="28"/>
                    </a:lnTo>
                    <a:lnTo>
                      <a:pt x="5" y="18"/>
                    </a:lnTo>
                    <a:lnTo>
                      <a:pt x="2" y="7"/>
                    </a:lnTo>
                    <a:lnTo>
                      <a:pt x="2" y="4"/>
                    </a:lnTo>
                    <a:lnTo>
                      <a:pt x="0" y="3"/>
                    </a:lnTo>
                    <a:lnTo>
                      <a:pt x="6" y="0"/>
                    </a:lnTo>
                    <a:lnTo>
                      <a:pt x="12" y="0"/>
                    </a:lnTo>
                    <a:lnTo>
                      <a:pt x="20" y="12"/>
                    </a:lnTo>
                    <a:lnTo>
                      <a:pt x="25" y="24"/>
                    </a:lnTo>
                    <a:lnTo>
                      <a:pt x="27"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6" name="Freeform 49">
                <a:extLst>
                  <a:ext uri="{FF2B5EF4-FFF2-40B4-BE49-F238E27FC236}">
                    <a16:creationId xmlns:a16="http://schemas.microsoft.com/office/drawing/2014/main" id="{150DA852-7D61-0744-AB94-3BC760FE4767}"/>
                  </a:ext>
                </a:extLst>
              </p:cNvPr>
              <p:cNvSpPr>
                <a:spLocks/>
              </p:cNvSpPr>
              <p:nvPr/>
            </p:nvSpPr>
            <p:spPr bwMode="auto">
              <a:xfrm>
                <a:off x="3567" y="3577"/>
                <a:ext cx="10" cy="7"/>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5">
                    <a:moveTo>
                      <a:pt x="18" y="1"/>
                    </a:moveTo>
                    <a:lnTo>
                      <a:pt x="21" y="6"/>
                    </a:lnTo>
                    <a:lnTo>
                      <a:pt x="19" y="10"/>
                    </a:lnTo>
                    <a:lnTo>
                      <a:pt x="10" y="15"/>
                    </a:lnTo>
                    <a:lnTo>
                      <a:pt x="0" y="15"/>
                    </a:lnTo>
                    <a:lnTo>
                      <a:pt x="1" y="6"/>
                    </a:lnTo>
                    <a:lnTo>
                      <a:pt x="9" y="0"/>
                    </a:lnTo>
                    <a:lnTo>
                      <a:pt x="12" y="4"/>
                    </a:lnTo>
                    <a:lnTo>
                      <a:pt x="18"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7" name="Freeform 50">
                <a:extLst>
                  <a:ext uri="{FF2B5EF4-FFF2-40B4-BE49-F238E27FC236}">
                    <a16:creationId xmlns:a16="http://schemas.microsoft.com/office/drawing/2014/main" id="{660A3DF4-371F-7F4F-BDD5-FBFB5281FB69}"/>
                  </a:ext>
                </a:extLst>
              </p:cNvPr>
              <p:cNvSpPr>
                <a:spLocks/>
              </p:cNvSpPr>
              <p:nvPr/>
            </p:nvSpPr>
            <p:spPr bwMode="auto">
              <a:xfrm>
                <a:off x="2984" y="3581"/>
                <a:ext cx="11" cy="9"/>
              </a:xfrm>
              <a:custGeom>
                <a:avLst/>
                <a:gdLst>
                  <a:gd name="T0" fmla="*/ 1 w 20"/>
                  <a:gd name="T1" fmla="*/ 0 h 20"/>
                  <a:gd name="T2" fmla="*/ 1 w 20"/>
                  <a:gd name="T3" fmla="*/ 0 h 20"/>
                  <a:gd name="T4" fmla="*/ 1 w 20"/>
                  <a:gd name="T5" fmla="*/ 0 h 20"/>
                  <a:gd name="T6" fmla="*/ 0 w 20"/>
                  <a:gd name="T7" fmla="*/ 0 h 20"/>
                  <a:gd name="T8" fmla="*/ 1 w 20"/>
                  <a:gd name="T9" fmla="*/ 0 h 20"/>
                  <a:gd name="T10" fmla="*/ 1 w 20"/>
                  <a:gd name="T11" fmla="*/ 0 h 20"/>
                  <a:gd name="T12" fmla="*/ 1 w 20"/>
                  <a:gd name="T13" fmla="*/ 0 h 20"/>
                  <a:gd name="T14" fmla="*/ 1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20" y="18"/>
                    </a:moveTo>
                    <a:lnTo>
                      <a:pt x="12" y="20"/>
                    </a:lnTo>
                    <a:lnTo>
                      <a:pt x="3" y="18"/>
                    </a:lnTo>
                    <a:lnTo>
                      <a:pt x="0" y="6"/>
                    </a:lnTo>
                    <a:lnTo>
                      <a:pt x="7" y="2"/>
                    </a:lnTo>
                    <a:lnTo>
                      <a:pt x="14" y="0"/>
                    </a:lnTo>
                    <a:lnTo>
                      <a:pt x="19" y="9"/>
                    </a:lnTo>
                    <a:lnTo>
                      <a:pt x="20" y="17"/>
                    </a:lnTo>
                    <a:lnTo>
                      <a:pt x="2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8" name="Freeform 51">
                <a:extLst>
                  <a:ext uri="{FF2B5EF4-FFF2-40B4-BE49-F238E27FC236}">
                    <a16:creationId xmlns:a16="http://schemas.microsoft.com/office/drawing/2014/main" id="{33FD9697-26D4-6644-A763-1043180AD223}"/>
                  </a:ext>
                </a:extLst>
              </p:cNvPr>
              <p:cNvSpPr>
                <a:spLocks/>
              </p:cNvSpPr>
              <p:nvPr/>
            </p:nvSpPr>
            <p:spPr bwMode="auto">
              <a:xfrm>
                <a:off x="3524" y="3589"/>
                <a:ext cx="10" cy="14"/>
              </a:xfrm>
              <a:custGeom>
                <a:avLst/>
                <a:gdLst>
                  <a:gd name="T0" fmla="*/ 0 w 21"/>
                  <a:gd name="T1" fmla="*/ 0 h 28"/>
                  <a:gd name="T2" fmla="*/ 0 w 21"/>
                  <a:gd name="T3" fmla="*/ 1 h 28"/>
                  <a:gd name="T4" fmla="*/ 0 w 21"/>
                  <a:gd name="T5" fmla="*/ 1 h 28"/>
                  <a:gd name="T6" fmla="*/ 0 w 21"/>
                  <a:gd name="T7" fmla="*/ 1 h 28"/>
                  <a:gd name="T8" fmla="*/ 0 w 21"/>
                  <a:gd name="T9" fmla="*/ 1 h 28"/>
                  <a:gd name="T10" fmla="*/ 0 w 21"/>
                  <a:gd name="T11" fmla="*/ 1 h 28"/>
                  <a:gd name="T12" fmla="*/ 0 w 21"/>
                  <a:gd name="T13" fmla="*/ 1 h 28"/>
                  <a:gd name="T14" fmla="*/ 0 w 21"/>
                  <a:gd name="T15" fmla="*/ 0 h 28"/>
                  <a:gd name="T16" fmla="*/ 0 w 21"/>
                  <a:gd name="T17" fmla="*/ 0 h 28"/>
                  <a:gd name="T18" fmla="*/ 0 w 21"/>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8">
                    <a:moveTo>
                      <a:pt x="16" y="0"/>
                    </a:moveTo>
                    <a:lnTo>
                      <a:pt x="18" y="3"/>
                    </a:lnTo>
                    <a:lnTo>
                      <a:pt x="21" y="25"/>
                    </a:lnTo>
                    <a:lnTo>
                      <a:pt x="15" y="28"/>
                    </a:lnTo>
                    <a:lnTo>
                      <a:pt x="9" y="28"/>
                    </a:lnTo>
                    <a:lnTo>
                      <a:pt x="0" y="22"/>
                    </a:lnTo>
                    <a:lnTo>
                      <a:pt x="2" y="7"/>
                    </a:lnTo>
                    <a:lnTo>
                      <a:pt x="8" y="0"/>
                    </a:lnTo>
                    <a:lnTo>
                      <a:pt x="12" y="0"/>
                    </a:lnTo>
                    <a:lnTo>
                      <a:pt x="1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9" name="Freeform 52">
                <a:extLst>
                  <a:ext uri="{FF2B5EF4-FFF2-40B4-BE49-F238E27FC236}">
                    <a16:creationId xmlns:a16="http://schemas.microsoft.com/office/drawing/2014/main" id="{5DBB3AF6-65AE-0541-9C08-6871A2ED258E}"/>
                  </a:ext>
                </a:extLst>
              </p:cNvPr>
              <p:cNvSpPr>
                <a:spLocks/>
              </p:cNvSpPr>
              <p:nvPr/>
            </p:nvSpPr>
            <p:spPr bwMode="auto">
              <a:xfrm>
                <a:off x="2609" y="3590"/>
                <a:ext cx="68" cy="78"/>
              </a:xfrm>
              <a:custGeom>
                <a:avLst/>
                <a:gdLst>
                  <a:gd name="T0" fmla="*/ 1 w 136"/>
                  <a:gd name="T1" fmla="*/ 0 h 157"/>
                  <a:gd name="T2" fmla="*/ 1 w 136"/>
                  <a:gd name="T3" fmla="*/ 0 h 157"/>
                  <a:gd name="T4" fmla="*/ 1 w 136"/>
                  <a:gd name="T5" fmla="*/ 0 h 157"/>
                  <a:gd name="T6" fmla="*/ 1 w 136"/>
                  <a:gd name="T7" fmla="*/ 0 h 157"/>
                  <a:gd name="T8" fmla="*/ 1 w 136"/>
                  <a:gd name="T9" fmla="*/ 0 h 157"/>
                  <a:gd name="T10" fmla="*/ 1 w 136"/>
                  <a:gd name="T11" fmla="*/ 0 h 157"/>
                  <a:gd name="T12" fmla="*/ 1 w 136"/>
                  <a:gd name="T13" fmla="*/ 0 h 157"/>
                  <a:gd name="T14" fmla="*/ 1 w 136"/>
                  <a:gd name="T15" fmla="*/ 0 h 157"/>
                  <a:gd name="T16" fmla="*/ 1 w 136"/>
                  <a:gd name="T17" fmla="*/ 0 h 157"/>
                  <a:gd name="T18" fmla="*/ 1 w 136"/>
                  <a:gd name="T19" fmla="*/ 0 h 157"/>
                  <a:gd name="T20" fmla="*/ 1 w 136"/>
                  <a:gd name="T21" fmla="*/ 0 h 157"/>
                  <a:gd name="T22" fmla="*/ 1 w 136"/>
                  <a:gd name="T23" fmla="*/ 0 h 157"/>
                  <a:gd name="T24" fmla="*/ 1 w 136"/>
                  <a:gd name="T25" fmla="*/ 0 h 157"/>
                  <a:gd name="T26" fmla="*/ 1 w 136"/>
                  <a:gd name="T27" fmla="*/ 0 h 157"/>
                  <a:gd name="T28" fmla="*/ 1 w 136"/>
                  <a:gd name="T29" fmla="*/ 0 h 157"/>
                  <a:gd name="T30" fmla="*/ 1 w 136"/>
                  <a:gd name="T31" fmla="*/ 0 h 157"/>
                  <a:gd name="T32" fmla="*/ 1 w 136"/>
                  <a:gd name="T33" fmla="*/ 0 h 157"/>
                  <a:gd name="T34" fmla="*/ 1 w 136"/>
                  <a:gd name="T35" fmla="*/ 0 h 157"/>
                  <a:gd name="T36" fmla="*/ 1 w 136"/>
                  <a:gd name="T37" fmla="*/ 0 h 157"/>
                  <a:gd name="T38" fmla="*/ 1 w 136"/>
                  <a:gd name="T39" fmla="*/ 0 h 157"/>
                  <a:gd name="T40" fmla="*/ 1 w 136"/>
                  <a:gd name="T41" fmla="*/ 0 h 157"/>
                  <a:gd name="T42" fmla="*/ 1 w 136"/>
                  <a:gd name="T43" fmla="*/ 0 h 157"/>
                  <a:gd name="T44" fmla="*/ 1 w 136"/>
                  <a:gd name="T45" fmla="*/ 0 h 157"/>
                  <a:gd name="T46" fmla="*/ 1 w 136"/>
                  <a:gd name="T47" fmla="*/ 0 h 157"/>
                  <a:gd name="T48" fmla="*/ 1 w 136"/>
                  <a:gd name="T49" fmla="*/ 0 h 157"/>
                  <a:gd name="T50" fmla="*/ 1 w 136"/>
                  <a:gd name="T51" fmla="*/ 0 h 157"/>
                  <a:gd name="T52" fmla="*/ 1 w 136"/>
                  <a:gd name="T53" fmla="*/ 0 h 157"/>
                  <a:gd name="T54" fmla="*/ 1 w 136"/>
                  <a:gd name="T55" fmla="*/ 0 h 157"/>
                  <a:gd name="T56" fmla="*/ 1 w 136"/>
                  <a:gd name="T57" fmla="*/ 0 h 157"/>
                  <a:gd name="T58" fmla="*/ 1 w 136"/>
                  <a:gd name="T59" fmla="*/ 0 h 157"/>
                  <a:gd name="T60" fmla="*/ 1 w 136"/>
                  <a:gd name="T61" fmla="*/ 0 h 157"/>
                  <a:gd name="T62" fmla="*/ 1 w 136"/>
                  <a:gd name="T63" fmla="*/ 0 h 157"/>
                  <a:gd name="T64" fmla="*/ 1 w 136"/>
                  <a:gd name="T65" fmla="*/ 0 h 157"/>
                  <a:gd name="T66" fmla="*/ 1 w 136"/>
                  <a:gd name="T67" fmla="*/ 0 h 157"/>
                  <a:gd name="T68" fmla="*/ 1 w 136"/>
                  <a:gd name="T69" fmla="*/ 0 h 157"/>
                  <a:gd name="T70" fmla="*/ 1 w 136"/>
                  <a:gd name="T71" fmla="*/ 0 h 157"/>
                  <a:gd name="T72" fmla="*/ 1 w 136"/>
                  <a:gd name="T73" fmla="*/ 0 h 157"/>
                  <a:gd name="T74" fmla="*/ 0 w 136"/>
                  <a:gd name="T75" fmla="*/ 0 h 157"/>
                  <a:gd name="T76" fmla="*/ 0 w 136"/>
                  <a:gd name="T77" fmla="*/ 0 h 157"/>
                  <a:gd name="T78" fmla="*/ 1 w 136"/>
                  <a:gd name="T79" fmla="*/ 0 h 157"/>
                  <a:gd name="T80" fmla="*/ 1 w 136"/>
                  <a:gd name="T81" fmla="*/ 0 h 157"/>
                  <a:gd name="T82" fmla="*/ 1 w 136"/>
                  <a:gd name="T83" fmla="*/ 0 h 157"/>
                  <a:gd name="T84" fmla="*/ 1 w 136"/>
                  <a:gd name="T85" fmla="*/ 0 h 157"/>
                  <a:gd name="T86" fmla="*/ 1 w 136"/>
                  <a:gd name="T87" fmla="*/ 0 h 157"/>
                  <a:gd name="T88" fmla="*/ 1 w 136"/>
                  <a:gd name="T89" fmla="*/ 0 h 157"/>
                  <a:gd name="T90" fmla="*/ 1 w 136"/>
                  <a:gd name="T91" fmla="*/ 0 h 157"/>
                  <a:gd name="T92" fmla="*/ 1 w 136"/>
                  <a:gd name="T93" fmla="*/ 0 h 157"/>
                  <a:gd name="T94" fmla="*/ 1 w 136"/>
                  <a:gd name="T95" fmla="*/ 0 h 157"/>
                  <a:gd name="T96" fmla="*/ 1 w 136"/>
                  <a:gd name="T97" fmla="*/ 0 h 157"/>
                  <a:gd name="T98" fmla="*/ 1 w 136"/>
                  <a:gd name="T99" fmla="*/ 0 h 157"/>
                  <a:gd name="T100" fmla="*/ 1 w 136"/>
                  <a:gd name="T101" fmla="*/ 0 h 157"/>
                  <a:gd name="T102" fmla="*/ 1 w 136"/>
                  <a:gd name="T103" fmla="*/ 0 h 157"/>
                  <a:gd name="T104" fmla="*/ 1 w 136"/>
                  <a:gd name="T105" fmla="*/ 0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157">
                    <a:moveTo>
                      <a:pt x="131" y="33"/>
                    </a:moveTo>
                    <a:lnTo>
                      <a:pt x="132" y="36"/>
                    </a:lnTo>
                    <a:lnTo>
                      <a:pt x="135" y="43"/>
                    </a:lnTo>
                    <a:lnTo>
                      <a:pt x="136" y="58"/>
                    </a:lnTo>
                    <a:lnTo>
                      <a:pt x="135" y="70"/>
                    </a:lnTo>
                    <a:lnTo>
                      <a:pt x="132" y="76"/>
                    </a:lnTo>
                    <a:lnTo>
                      <a:pt x="123" y="87"/>
                    </a:lnTo>
                    <a:lnTo>
                      <a:pt x="111" y="96"/>
                    </a:lnTo>
                    <a:lnTo>
                      <a:pt x="100" y="105"/>
                    </a:lnTo>
                    <a:lnTo>
                      <a:pt x="86" y="111"/>
                    </a:lnTo>
                    <a:lnTo>
                      <a:pt x="80" y="114"/>
                    </a:lnTo>
                    <a:lnTo>
                      <a:pt x="83" y="117"/>
                    </a:lnTo>
                    <a:lnTo>
                      <a:pt x="89" y="124"/>
                    </a:lnTo>
                    <a:lnTo>
                      <a:pt x="101" y="139"/>
                    </a:lnTo>
                    <a:lnTo>
                      <a:pt x="105" y="152"/>
                    </a:lnTo>
                    <a:lnTo>
                      <a:pt x="98" y="157"/>
                    </a:lnTo>
                    <a:lnTo>
                      <a:pt x="91" y="154"/>
                    </a:lnTo>
                    <a:lnTo>
                      <a:pt x="85" y="149"/>
                    </a:lnTo>
                    <a:lnTo>
                      <a:pt x="80" y="144"/>
                    </a:lnTo>
                    <a:lnTo>
                      <a:pt x="76" y="133"/>
                    </a:lnTo>
                    <a:lnTo>
                      <a:pt x="68" y="124"/>
                    </a:lnTo>
                    <a:lnTo>
                      <a:pt x="76" y="117"/>
                    </a:lnTo>
                    <a:lnTo>
                      <a:pt x="63" y="117"/>
                    </a:lnTo>
                    <a:lnTo>
                      <a:pt x="49" y="118"/>
                    </a:lnTo>
                    <a:lnTo>
                      <a:pt x="43" y="120"/>
                    </a:lnTo>
                    <a:lnTo>
                      <a:pt x="39" y="120"/>
                    </a:lnTo>
                    <a:lnTo>
                      <a:pt x="37" y="118"/>
                    </a:lnTo>
                    <a:lnTo>
                      <a:pt x="32" y="118"/>
                    </a:lnTo>
                    <a:lnTo>
                      <a:pt x="23" y="135"/>
                    </a:lnTo>
                    <a:lnTo>
                      <a:pt x="14" y="142"/>
                    </a:lnTo>
                    <a:lnTo>
                      <a:pt x="9" y="142"/>
                    </a:lnTo>
                    <a:lnTo>
                      <a:pt x="5" y="142"/>
                    </a:lnTo>
                    <a:lnTo>
                      <a:pt x="8" y="132"/>
                    </a:lnTo>
                    <a:lnTo>
                      <a:pt x="14" y="123"/>
                    </a:lnTo>
                    <a:lnTo>
                      <a:pt x="17" y="118"/>
                    </a:lnTo>
                    <a:lnTo>
                      <a:pt x="15" y="112"/>
                    </a:lnTo>
                    <a:lnTo>
                      <a:pt x="5" y="107"/>
                    </a:lnTo>
                    <a:lnTo>
                      <a:pt x="0" y="98"/>
                    </a:lnTo>
                    <a:lnTo>
                      <a:pt x="0" y="87"/>
                    </a:lnTo>
                    <a:lnTo>
                      <a:pt x="5" y="65"/>
                    </a:lnTo>
                    <a:lnTo>
                      <a:pt x="14" y="46"/>
                    </a:lnTo>
                    <a:lnTo>
                      <a:pt x="27" y="28"/>
                    </a:lnTo>
                    <a:lnTo>
                      <a:pt x="43" y="15"/>
                    </a:lnTo>
                    <a:lnTo>
                      <a:pt x="54" y="10"/>
                    </a:lnTo>
                    <a:lnTo>
                      <a:pt x="61" y="9"/>
                    </a:lnTo>
                    <a:lnTo>
                      <a:pt x="67" y="12"/>
                    </a:lnTo>
                    <a:lnTo>
                      <a:pt x="83" y="2"/>
                    </a:lnTo>
                    <a:lnTo>
                      <a:pt x="98" y="0"/>
                    </a:lnTo>
                    <a:lnTo>
                      <a:pt x="102" y="2"/>
                    </a:lnTo>
                    <a:lnTo>
                      <a:pt x="105" y="5"/>
                    </a:lnTo>
                    <a:lnTo>
                      <a:pt x="113" y="10"/>
                    </a:lnTo>
                    <a:lnTo>
                      <a:pt x="125" y="22"/>
                    </a:lnTo>
                    <a:lnTo>
                      <a:pt x="131"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0" name="Freeform 53">
                <a:extLst>
                  <a:ext uri="{FF2B5EF4-FFF2-40B4-BE49-F238E27FC236}">
                    <a16:creationId xmlns:a16="http://schemas.microsoft.com/office/drawing/2014/main" id="{43E1E865-C0C4-E44E-8CDA-51A372CD2781}"/>
                  </a:ext>
                </a:extLst>
              </p:cNvPr>
              <p:cNvSpPr>
                <a:spLocks/>
              </p:cNvSpPr>
              <p:nvPr/>
            </p:nvSpPr>
            <p:spPr bwMode="auto">
              <a:xfrm>
                <a:off x="3368" y="3593"/>
                <a:ext cx="10" cy="13"/>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7">
                    <a:moveTo>
                      <a:pt x="18" y="7"/>
                    </a:moveTo>
                    <a:lnTo>
                      <a:pt x="21" y="19"/>
                    </a:lnTo>
                    <a:lnTo>
                      <a:pt x="18" y="27"/>
                    </a:lnTo>
                    <a:lnTo>
                      <a:pt x="16" y="25"/>
                    </a:lnTo>
                    <a:lnTo>
                      <a:pt x="8" y="25"/>
                    </a:lnTo>
                    <a:lnTo>
                      <a:pt x="3" y="15"/>
                    </a:lnTo>
                    <a:lnTo>
                      <a:pt x="0" y="4"/>
                    </a:lnTo>
                    <a:lnTo>
                      <a:pt x="11" y="0"/>
                    </a:lnTo>
                    <a:lnTo>
                      <a:pt x="18" y="4"/>
                    </a:lnTo>
                    <a:lnTo>
                      <a:pt x="1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1" name="Freeform 54">
                <a:extLst>
                  <a:ext uri="{FF2B5EF4-FFF2-40B4-BE49-F238E27FC236}">
                    <a16:creationId xmlns:a16="http://schemas.microsoft.com/office/drawing/2014/main" id="{FC7A7D79-C51A-8645-B74E-D6A5E435AD92}"/>
                  </a:ext>
                </a:extLst>
              </p:cNvPr>
              <p:cNvSpPr>
                <a:spLocks/>
              </p:cNvSpPr>
              <p:nvPr/>
            </p:nvSpPr>
            <p:spPr bwMode="auto">
              <a:xfrm>
                <a:off x="2617" y="3594"/>
                <a:ext cx="52" cy="51"/>
              </a:xfrm>
              <a:custGeom>
                <a:avLst/>
                <a:gdLst>
                  <a:gd name="T0" fmla="*/ 0 w 105"/>
                  <a:gd name="T1" fmla="*/ 1 h 102"/>
                  <a:gd name="T2" fmla="*/ 0 w 105"/>
                  <a:gd name="T3" fmla="*/ 1 h 102"/>
                  <a:gd name="T4" fmla="*/ 0 w 105"/>
                  <a:gd name="T5" fmla="*/ 1 h 102"/>
                  <a:gd name="T6" fmla="*/ 0 w 105"/>
                  <a:gd name="T7" fmla="*/ 1 h 102"/>
                  <a:gd name="T8" fmla="*/ 0 w 105"/>
                  <a:gd name="T9" fmla="*/ 1 h 102"/>
                  <a:gd name="T10" fmla="*/ 0 w 105"/>
                  <a:gd name="T11" fmla="*/ 1 h 102"/>
                  <a:gd name="T12" fmla="*/ 0 w 105"/>
                  <a:gd name="T13" fmla="*/ 1 h 102"/>
                  <a:gd name="T14" fmla="*/ 0 w 105"/>
                  <a:gd name="T15" fmla="*/ 1 h 102"/>
                  <a:gd name="T16" fmla="*/ 0 w 105"/>
                  <a:gd name="T17" fmla="*/ 1 h 102"/>
                  <a:gd name="T18" fmla="*/ 0 w 105"/>
                  <a:gd name="T19" fmla="*/ 1 h 102"/>
                  <a:gd name="T20" fmla="*/ 0 w 105"/>
                  <a:gd name="T21" fmla="*/ 1 h 102"/>
                  <a:gd name="T22" fmla="*/ 0 w 105"/>
                  <a:gd name="T23" fmla="*/ 1 h 102"/>
                  <a:gd name="T24" fmla="*/ 0 w 105"/>
                  <a:gd name="T25" fmla="*/ 1 h 102"/>
                  <a:gd name="T26" fmla="*/ 0 w 105"/>
                  <a:gd name="T27" fmla="*/ 1 h 102"/>
                  <a:gd name="T28" fmla="*/ 0 w 105"/>
                  <a:gd name="T29" fmla="*/ 1 h 102"/>
                  <a:gd name="T30" fmla="*/ 0 w 105"/>
                  <a:gd name="T31" fmla="*/ 1 h 102"/>
                  <a:gd name="T32" fmla="*/ 0 w 105"/>
                  <a:gd name="T33" fmla="*/ 1 h 102"/>
                  <a:gd name="T34" fmla="*/ 0 w 105"/>
                  <a:gd name="T35" fmla="*/ 1 h 102"/>
                  <a:gd name="T36" fmla="*/ 0 w 105"/>
                  <a:gd name="T37" fmla="*/ 1 h 102"/>
                  <a:gd name="T38" fmla="*/ 0 w 105"/>
                  <a:gd name="T39" fmla="*/ 1 h 102"/>
                  <a:gd name="T40" fmla="*/ 0 w 105"/>
                  <a:gd name="T41" fmla="*/ 1 h 102"/>
                  <a:gd name="T42" fmla="*/ 0 w 105"/>
                  <a:gd name="T43" fmla="*/ 1 h 102"/>
                  <a:gd name="T44" fmla="*/ 0 w 105"/>
                  <a:gd name="T45" fmla="*/ 1 h 102"/>
                  <a:gd name="T46" fmla="*/ 0 w 105"/>
                  <a:gd name="T47" fmla="*/ 1 h 102"/>
                  <a:gd name="T48" fmla="*/ 0 w 105"/>
                  <a:gd name="T49" fmla="*/ 1 h 102"/>
                  <a:gd name="T50" fmla="*/ 0 w 105"/>
                  <a:gd name="T51" fmla="*/ 1 h 102"/>
                  <a:gd name="T52" fmla="*/ 0 w 105"/>
                  <a:gd name="T53" fmla="*/ 1 h 102"/>
                  <a:gd name="T54" fmla="*/ 0 w 105"/>
                  <a:gd name="T55" fmla="*/ 1 h 102"/>
                  <a:gd name="T56" fmla="*/ 0 w 105"/>
                  <a:gd name="T57" fmla="*/ 1 h 102"/>
                  <a:gd name="T58" fmla="*/ 0 w 105"/>
                  <a:gd name="T59" fmla="*/ 1 h 102"/>
                  <a:gd name="T60" fmla="*/ 0 w 105"/>
                  <a:gd name="T61" fmla="*/ 1 h 102"/>
                  <a:gd name="T62" fmla="*/ 0 w 105"/>
                  <a:gd name="T63" fmla="*/ 1 h 102"/>
                  <a:gd name="T64" fmla="*/ 0 w 105"/>
                  <a:gd name="T65" fmla="*/ 1 h 102"/>
                  <a:gd name="T66" fmla="*/ 0 w 105"/>
                  <a:gd name="T67" fmla="*/ 1 h 102"/>
                  <a:gd name="T68" fmla="*/ 0 w 105"/>
                  <a:gd name="T69" fmla="*/ 1 h 102"/>
                  <a:gd name="T70" fmla="*/ 0 w 105"/>
                  <a:gd name="T71" fmla="*/ 1 h 102"/>
                  <a:gd name="T72" fmla="*/ 0 w 105"/>
                  <a:gd name="T73" fmla="*/ 0 h 102"/>
                  <a:gd name="T74" fmla="*/ 0 w 105"/>
                  <a:gd name="T75" fmla="*/ 1 h 102"/>
                  <a:gd name="T76" fmla="*/ 0 w 105"/>
                  <a:gd name="T77" fmla="*/ 1 h 102"/>
                  <a:gd name="T78" fmla="*/ 0 w 105"/>
                  <a:gd name="T79" fmla="*/ 1 h 102"/>
                  <a:gd name="T80" fmla="*/ 0 w 105"/>
                  <a:gd name="T81" fmla="*/ 1 h 102"/>
                  <a:gd name="T82" fmla="*/ 0 w 105"/>
                  <a:gd name="T83" fmla="*/ 1 h 102"/>
                  <a:gd name="T84" fmla="*/ 0 w 105"/>
                  <a:gd name="T85" fmla="*/ 1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102">
                    <a:moveTo>
                      <a:pt x="103" y="46"/>
                    </a:moveTo>
                    <a:lnTo>
                      <a:pt x="105" y="56"/>
                    </a:lnTo>
                    <a:lnTo>
                      <a:pt x="103" y="67"/>
                    </a:lnTo>
                    <a:lnTo>
                      <a:pt x="103" y="68"/>
                    </a:lnTo>
                    <a:lnTo>
                      <a:pt x="97" y="74"/>
                    </a:lnTo>
                    <a:lnTo>
                      <a:pt x="85" y="86"/>
                    </a:lnTo>
                    <a:lnTo>
                      <a:pt x="72" y="95"/>
                    </a:lnTo>
                    <a:lnTo>
                      <a:pt x="57" y="99"/>
                    </a:lnTo>
                    <a:lnTo>
                      <a:pt x="43" y="102"/>
                    </a:lnTo>
                    <a:lnTo>
                      <a:pt x="35" y="101"/>
                    </a:lnTo>
                    <a:lnTo>
                      <a:pt x="23" y="96"/>
                    </a:lnTo>
                    <a:lnTo>
                      <a:pt x="12" y="89"/>
                    </a:lnTo>
                    <a:lnTo>
                      <a:pt x="3" y="81"/>
                    </a:lnTo>
                    <a:lnTo>
                      <a:pt x="1" y="78"/>
                    </a:lnTo>
                    <a:lnTo>
                      <a:pt x="0" y="69"/>
                    </a:lnTo>
                    <a:lnTo>
                      <a:pt x="3" y="52"/>
                    </a:lnTo>
                    <a:lnTo>
                      <a:pt x="9" y="35"/>
                    </a:lnTo>
                    <a:lnTo>
                      <a:pt x="20" y="21"/>
                    </a:lnTo>
                    <a:lnTo>
                      <a:pt x="32" y="9"/>
                    </a:lnTo>
                    <a:lnTo>
                      <a:pt x="40" y="3"/>
                    </a:lnTo>
                    <a:lnTo>
                      <a:pt x="41" y="7"/>
                    </a:lnTo>
                    <a:lnTo>
                      <a:pt x="40" y="12"/>
                    </a:lnTo>
                    <a:lnTo>
                      <a:pt x="20" y="35"/>
                    </a:lnTo>
                    <a:lnTo>
                      <a:pt x="19" y="41"/>
                    </a:lnTo>
                    <a:lnTo>
                      <a:pt x="15" y="47"/>
                    </a:lnTo>
                    <a:lnTo>
                      <a:pt x="10" y="61"/>
                    </a:lnTo>
                    <a:lnTo>
                      <a:pt x="10" y="69"/>
                    </a:lnTo>
                    <a:lnTo>
                      <a:pt x="12" y="72"/>
                    </a:lnTo>
                    <a:lnTo>
                      <a:pt x="19" y="68"/>
                    </a:lnTo>
                    <a:lnTo>
                      <a:pt x="23" y="55"/>
                    </a:lnTo>
                    <a:lnTo>
                      <a:pt x="28" y="46"/>
                    </a:lnTo>
                    <a:lnTo>
                      <a:pt x="29" y="43"/>
                    </a:lnTo>
                    <a:lnTo>
                      <a:pt x="38" y="24"/>
                    </a:lnTo>
                    <a:lnTo>
                      <a:pt x="51" y="12"/>
                    </a:lnTo>
                    <a:lnTo>
                      <a:pt x="54" y="9"/>
                    </a:lnTo>
                    <a:lnTo>
                      <a:pt x="63" y="3"/>
                    </a:lnTo>
                    <a:lnTo>
                      <a:pt x="72" y="0"/>
                    </a:lnTo>
                    <a:lnTo>
                      <a:pt x="74" y="1"/>
                    </a:lnTo>
                    <a:lnTo>
                      <a:pt x="78" y="4"/>
                    </a:lnTo>
                    <a:lnTo>
                      <a:pt x="85" y="13"/>
                    </a:lnTo>
                    <a:lnTo>
                      <a:pt x="93" y="22"/>
                    </a:lnTo>
                    <a:lnTo>
                      <a:pt x="97" y="31"/>
                    </a:lnTo>
                    <a:lnTo>
                      <a:pt x="103" y="4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2" name="Freeform 55">
                <a:extLst>
                  <a:ext uri="{FF2B5EF4-FFF2-40B4-BE49-F238E27FC236}">
                    <a16:creationId xmlns:a16="http://schemas.microsoft.com/office/drawing/2014/main" id="{BC400FCF-8A21-004F-91FD-E9C53B03C515}"/>
                  </a:ext>
                </a:extLst>
              </p:cNvPr>
              <p:cNvSpPr>
                <a:spLocks/>
              </p:cNvSpPr>
              <p:nvPr/>
            </p:nvSpPr>
            <p:spPr bwMode="auto">
              <a:xfrm>
                <a:off x="3284" y="3594"/>
                <a:ext cx="15" cy="14"/>
              </a:xfrm>
              <a:custGeom>
                <a:avLst/>
                <a:gdLst>
                  <a:gd name="T0" fmla="*/ 1 w 29"/>
                  <a:gd name="T1" fmla="*/ 1 h 28"/>
                  <a:gd name="T2" fmla="*/ 1 w 29"/>
                  <a:gd name="T3" fmla="*/ 1 h 28"/>
                  <a:gd name="T4" fmla="*/ 1 w 29"/>
                  <a:gd name="T5" fmla="*/ 1 h 28"/>
                  <a:gd name="T6" fmla="*/ 1 w 29"/>
                  <a:gd name="T7" fmla="*/ 1 h 28"/>
                  <a:gd name="T8" fmla="*/ 1 w 29"/>
                  <a:gd name="T9" fmla="*/ 1 h 28"/>
                  <a:gd name="T10" fmla="*/ 0 w 29"/>
                  <a:gd name="T11" fmla="*/ 1 h 28"/>
                  <a:gd name="T12" fmla="*/ 1 w 29"/>
                  <a:gd name="T13" fmla="*/ 1 h 28"/>
                  <a:gd name="T14" fmla="*/ 0 w 29"/>
                  <a:gd name="T15" fmla="*/ 1 h 28"/>
                  <a:gd name="T16" fmla="*/ 1 w 29"/>
                  <a:gd name="T17" fmla="*/ 0 h 28"/>
                  <a:gd name="T18" fmla="*/ 1 w 29"/>
                  <a:gd name="T19" fmla="*/ 0 h 28"/>
                  <a:gd name="T20" fmla="*/ 1 w 29"/>
                  <a:gd name="T21" fmla="*/ 1 h 28"/>
                  <a:gd name="T22" fmla="*/ 1 w 29"/>
                  <a:gd name="T23" fmla="*/ 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29" y="24"/>
                    </a:moveTo>
                    <a:lnTo>
                      <a:pt x="20" y="28"/>
                    </a:lnTo>
                    <a:lnTo>
                      <a:pt x="19" y="27"/>
                    </a:lnTo>
                    <a:lnTo>
                      <a:pt x="7" y="24"/>
                    </a:lnTo>
                    <a:lnTo>
                      <a:pt x="3" y="18"/>
                    </a:lnTo>
                    <a:lnTo>
                      <a:pt x="0" y="12"/>
                    </a:lnTo>
                    <a:lnTo>
                      <a:pt x="1" y="10"/>
                    </a:lnTo>
                    <a:lnTo>
                      <a:pt x="0" y="4"/>
                    </a:lnTo>
                    <a:lnTo>
                      <a:pt x="4" y="0"/>
                    </a:lnTo>
                    <a:lnTo>
                      <a:pt x="11" y="0"/>
                    </a:lnTo>
                    <a:lnTo>
                      <a:pt x="22" y="13"/>
                    </a:lnTo>
                    <a:lnTo>
                      <a:pt x="29"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3" name="Freeform 56">
                <a:extLst>
                  <a:ext uri="{FF2B5EF4-FFF2-40B4-BE49-F238E27FC236}">
                    <a16:creationId xmlns:a16="http://schemas.microsoft.com/office/drawing/2014/main" id="{AE0735A3-0CA4-5F4F-AD77-60EE33CBFDDD}"/>
                  </a:ext>
                </a:extLst>
              </p:cNvPr>
              <p:cNvSpPr>
                <a:spLocks/>
              </p:cNvSpPr>
              <p:nvPr/>
            </p:nvSpPr>
            <p:spPr bwMode="auto">
              <a:xfrm>
                <a:off x="2714" y="3595"/>
                <a:ext cx="13" cy="12"/>
              </a:xfrm>
              <a:custGeom>
                <a:avLst/>
                <a:gdLst>
                  <a:gd name="T0" fmla="*/ 0 w 27"/>
                  <a:gd name="T1" fmla="*/ 1 h 22"/>
                  <a:gd name="T2" fmla="*/ 0 w 27"/>
                  <a:gd name="T3" fmla="*/ 1 h 22"/>
                  <a:gd name="T4" fmla="*/ 0 w 27"/>
                  <a:gd name="T5" fmla="*/ 1 h 22"/>
                  <a:gd name="T6" fmla="*/ 0 w 27"/>
                  <a:gd name="T7" fmla="*/ 1 h 22"/>
                  <a:gd name="T8" fmla="*/ 0 w 27"/>
                  <a:gd name="T9" fmla="*/ 1 h 22"/>
                  <a:gd name="T10" fmla="*/ 0 w 27"/>
                  <a:gd name="T11" fmla="*/ 1 h 22"/>
                  <a:gd name="T12" fmla="*/ 0 w 27"/>
                  <a:gd name="T13" fmla="*/ 0 h 22"/>
                  <a:gd name="T14" fmla="*/ 0 w 27"/>
                  <a:gd name="T15" fmla="*/ 1 h 22"/>
                  <a:gd name="T16" fmla="*/ 0 w 27"/>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2">
                    <a:moveTo>
                      <a:pt x="27" y="4"/>
                    </a:moveTo>
                    <a:lnTo>
                      <a:pt x="14" y="12"/>
                    </a:lnTo>
                    <a:lnTo>
                      <a:pt x="3" y="19"/>
                    </a:lnTo>
                    <a:lnTo>
                      <a:pt x="0" y="22"/>
                    </a:lnTo>
                    <a:lnTo>
                      <a:pt x="6" y="9"/>
                    </a:lnTo>
                    <a:lnTo>
                      <a:pt x="14" y="1"/>
                    </a:lnTo>
                    <a:lnTo>
                      <a:pt x="17" y="0"/>
                    </a:lnTo>
                    <a:lnTo>
                      <a:pt x="23" y="1"/>
                    </a:lnTo>
                    <a:lnTo>
                      <a:pt x="27"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4" name="Freeform 57">
                <a:extLst>
                  <a:ext uri="{FF2B5EF4-FFF2-40B4-BE49-F238E27FC236}">
                    <a16:creationId xmlns:a16="http://schemas.microsoft.com/office/drawing/2014/main" id="{57F72364-8DA2-4B43-AB4D-CAEA6FA80FB9}"/>
                  </a:ext>
                </a:extLst>
              </p:cNvPr>
              <p:cNvSpPr>
                <a:spLocks/>
              </p:cNvSpPr>
              <p:nvPr/>
            </p:nvSpPr>
            <p:spPr bwMode="auto">
              <a:xfrm>
                <a:off x="2715" y="3597"/>
                <a:ext cx="39" cy="26"/>
              </a:xfrm>
              <a:custGeom>
                <a:avLst/>
                <a:gdLst>
                  <a:gd name="T0" fmla="*/ 1 w 77"/>
                  <a:gd name="T1" fmla="*/ 1 h 52"/>
                  <a:gd name="T2" fmla="*/ 1 w 77"/>
                  <a:gd name="T3" fmla="*/ 1 h 52"/>
                  <a:gd name="T4" fmla="*/ 1 w 77"/>
                  <a:gd name="T5" fmla="*/ 1 h 52"/>
                  <a:gd name="T6" fmla="*/ 1 w 77"/>
                  <a:gd name="T7" fmla="*/ 1 h 52"/>
                  <a:gd name="T8" fmla="*/ 1 w 77"/>
                  <a:gd name="T9" fmla="*/ 1 h 52"/>
                  <a:gd name="T10" fmla="*/ 1 w 77"/>
                  <a:gd name="T11" fmla="*/ 1 h 52"/>
                  <a:gd name="T12" fmla="*/ 1 w 77"/>
                  <a:gd name="T13" fmla="*/ 1 h 52"/>
                  <a:gd name="T14" fmla="*/ 1 w 77"/>
                  <a:gd name="T15" fmla="*/ 1 h 52"/>
                  <a:gd name="T16" fmla="*/ 1 w 77"/>
                  <a:gd name="T17" fmla="*/ 1 h 52"/>
                  <a:gd name="T18" fmla="*/ 1 w 77"/>
                  <a:gd name="T19" fmla="*/ 1 h 52"/>
                  <a:gd name="T20" fmla="*/ 1 w 77"/>
                  <a:gd name="T21" fmla="*/ 1 h 52"/>
                  <a:gd name="T22" fmla="*/ 0 w 77"/>
                  <a:gd name="T23" fmla="*/ 1 h 52"/>
                  <a:gd name="T24" fmla="*/ 1 w 77"/>
                  <a:gd name="T25" fmla="*/ 1 h 52"/>
                  <a:gd name="T26" fmla="*/ 1 w 77"/>
                  <a:gd name="T27" fmla="*/ 1 h 52"/>
                  <a:gd name="T28" fmla="*/ 1 w 77"/>
                  <a:gd name="T29" fmla="*/ 1 h 52"/>
                  <a:gd name="T30" fmla="*/ 1 w 77"/>
                  <a:gd name="T31" fmla="*/ 1 h 52"/>
                  <a:gd name="T32" fmla="*/ 1 w 77"/>
                  <a:gd name="T33" fmla="*/ 1 h 52"/>
                  <a:gd name="T34" fmla="*/ 1 w 77"/>
                  <a:gd name="T35" fmla="*/ 1 h 52"/>
                  <a:gd name="T36" fmla="*/ 1 w 77"/>
                  <a:gd name="T37" fmla="*/ 1 h 52"/>
                  <a:gd name="T38" fmla="*/ 1 w 77"/>
                  <a:gd name="T39" fmla="*/ 0 h 52"/>
                  <a:gd name="T40" fmla="*/ 1 w 77"/>
                  <a:gd name="T41" fmla="*/ 1 h 52"/>
                  <a:gd name="T42" fmla="*/ 1 w 77"/>
                  <a:gd name="T43" fmla="*/ 1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7" h="52">
                    <a:moveTo>
                      <a:pt x="77" y="13"/>
                    </a:moveTo>
                    <a:lnTo>
                      <a:pt x="77" y="22"/>
                    </a:lnTo>
                    <a:lnTo>
                      <a:pt x="77" y="29"/>
                    </a:lnTo>
                    <a:lnTo>
                      <a:pt x="73" y="32"/>
                    </a:lnTo>
                    <a:lnTo>
                      <a:pt x="63" y="41"/>
                    </a:lnTo>
                    <a:lnTo>
                      <a:pt x="52" y="47"/>
                    </a:lnTo>
                    <a:lnTo>
                      <a:pt x="40" y="52"/>
                    </a:lnTo>
                    <a:lnTo>
                      <a:pt x="28" y="52"/>
                    </a:lnTo>
                    <a:lnTo>
                      <a:pt x="21" y="50"/>
                    </a:lnTo>
                    <a:lnTo>
                      <a:pt x="9" y="44"/>
                    </a:lnTo>
                    <a:lnTo>
                      <a:pt x="2" y="37"/>
                    </a:lnTo>
                    <a:lnTo>
                      <a:pt x="0" y="35"/>
                    </a:lnTo>
                    <a:lnTo>
                      <a:pt x="3" y="29"/>
                    </a:lnTo>
                    <a:lnTo>
                      <a:pt x="8" y="24"/>
                    </a:lnTo>
                    <a:lnTo>
                      <a:pt x="21" y="10"/>
                    </a:lnTo>
                    <a:lnTo>
                      <a:pt x="36" y="4"/>
                    </a:lnTo>
                    <a:lnTo>
                      <a:pt x="39" y="3"/>
                    </a:lnTo>
                    <a:lnTo>
                      <a:pt x="42" y="4"/>
                    </a:lnTo>
                    <a:lnTo>
                      <a:pt x="48" y="3"/>
                    </a:lnTo>
                    <a:lnTo>
                      <a:pt x="60" y="0"/>
                    </a:lnTo>
                    <a:lnTo>
                      <a:pt x="68" y="1"/>
                    </a:lnTo>
                    <a:lnTo>
                      <a:pt x="77"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5" name="Freeform 58">
                <a:extLst>
                  <a:ext uri="{FF2B5EF4-FFF2-40B4-BE49-F238E27FC236}">
                    <a16:creationId xmlns:a16="http://schemas.microsoft.com/office/drawing/2014/main" id="{6674D732-1FEE-6244-8D12-621B84F55EB2}"/>
                  </a:ext>
                </a:extLst>
              </p:cNvPr>
              <p:cNvSpPr>
                <a:spLocks/>
              </p:cNvSpPr>
              <p:nvPr/>
            </p:nvSpPr>
            <p:spPr bwMode="auto">
              <a:xfrm>
                <a:off x="2773" y="3598"/>
                <a:ext cx="85" cy="77"/>
              </a:xfrm>
              <a:custGeom>
                <a:avLst/>
                <a:gdLst>
                  <a:gd name="T0" fmla="*/ 1 w 170"/>
                  <a:gd name="T1" fmla="*/ 0 h 156"/>
                  <a:gd name="T2" fmla="*/ 1 w 170"/>
                  <a:gd name="T3" fmla="*/ 0 h 156"/>
                  <a:gd name="T4" fmla="*/ 1 w 170"/>
                  <a:gd name="T5" fmla="*/ 0 h 156"/>
                  <a:gd name="T6" fmla="*/ 1 w 170"/>
                  <a:gd name="T7" fmla="*/ 0 h 156"/>
                  <a:gd name="T8" fmla="*/ 1 w 170"/>
                  <a:gd name="T9" fmla="*/ 0 h 156"/>
                  <a:gd name="T10" fmla="*/ 1 w 170"/>
                  <a:gd name="T11" fmla="*/ 0 h 156"/>
                  <a:gd name="T12" fmla="*/ 1 w 170"/>
                  <a:gd name="T13" fmla="*/ 0 h 156"/>
                  <a:gd name="T14" fmla="*/ 1 w 170"/>
                  <a:gd name="T15" fmla="*/ 0 h 156"/>
                  <a:gd name="T16" fmla="*/ 1 w 170"/>
                  <a:gd name="T17" fmla="*/ 0 h 156"/>
                  <a:gd name="T18" fmla="*/ 1 w 170"/>
                  <a:gd name="T19" fmla="*/ 0 h 156"/>
                  <a:gd name="T20" fmla="*/ 1 w 170"/>
                  <a:gd name="T21" fmla="*/ 0 h 156"/>
                  <a:gd name="T22" fmla="*/ 1 w 170"/>
                  <a:gd name="T23" fmla="*/ 0 h 156"/>
                  <a:gd name="T24" fmla="*/ 1 w 170"/>
                  <a:gd name="T25" fmla="*/ 0 h 156"/>
                  <a:gd name="T26" fmla="*/ 1 w 170"/>
                  <a:gd name="T27" fmla="*/ 0 h 156"/>
                  <a:gd name="T28" fmla="*/ 1 w 170"/>
                  <a:gd name="T29" fmla="*/ 0 h 156"/>
                  <a:gd name="T30" fmla="*/ 1 w 170"/>
                  <a:gd name="T31" fmla="*/ 0 h 156"/>
                  <a:gd name="T32" fmla="*/ 1 w 170"/>
                  <a:gd name="T33" fmla="*/ 0 h 156"/>
                  <a:gd name="T34" fmla="*/ 1 w 170"/>
                  <a:gd name="T35" fmla="*/ 0 h 156"/>
                  <a:gd name="T36" fmla="*/ 1 w 170"/>
                  <a:gd name="T37" fmla="*/ 0 h 156"/>
                  <a:gd name="T38" fmla="*/ 1 w 170"/>
                  <a:gd name="T39" fmla="*/ 0 h 156"/>
                  <a:gd name="T40" fmla="*/ 1 w 170"/>
                  <a:gd name="T41" fmla="*/ 0 h 156"/>
                  <a:gd name="T42" fmla="*/ 1 w 170"/>
                  <a:gd name="T43" fmla="*/ 0 h 156"/>
                  <a:gd name="T44" fmla="*/ 1 w 170"/>
                  <a:gd name="T45" fmla="*/ 0 h 156"/>
                  <a:gd name="T46" fmla="*/ 1 w 170"/>
                  <a:gd name="T47" fmla="*/ 0 h 156"/>
                  <a:gd name="T48" fmla="*/ 1 w 170"/>
                  <a:gd name="T49" fmla="*/ 0 h 156"/>
                  <a:gd name="T50" fmla="*/ 1 w 170"/>
                  <a:gd name="T51" fmla="*/ 0 h 156"/>
                  <a:gd name="T52" fmla="*/ 1 w 170"/>
                  <a:gd name="T53" fmla="*/ 0 h 156"/>
                  <a:gd name="T54" fmla="*/ 1 w 170"/>
                  <a:gd name="T55" fmla="*/ 0 h 156"/>
                  <a:gd name="T56" fmla="*/ 1 w 170"/>
                  <a:gd name="T57" fmla="*/ 0 h 156"/>
                  <a:gd name="T58" fmla="*/ 1 w 170"/>
                  <a:gd name="T59" fmla="*/ 0 h 156"/>
                  <a:gd name="T60" fmla="*/ 0 w 170"/>
                  <a:gd name="T61" fmla="*/ 0 h 156"/>
                  <a:gd name="T62" fmla="*/ 0 w 170"/>
                  <a:gd name="T63" fmla="*/ 0 h 156"/>
                  <a:gd name="T64" fmla="*/ 1 w 170"/>
                  <a:gd name="T65" fmla="*/ 0 h 156"/>
                  <a:gd name="T66" fmla="*/ 1 w 170"/>
                  <a:gd name="T67" fmla="*/ 0 h 156"/>
                  <a:gd name="T68" fmla="*/ 1 w 170"/>
                  <a:gd name="T69" fmla="*/ 0 h 156"/>
                  <a:gd name="T70" fmla="*/ 1 w 170"/>
                  <a:gd name="T71" fmla="*/ 0 h 156"/>
                  <a:gd name="T72" fmla="*/ 1 w 170"/>
                  <a:gd name="T73" fmla="*/ 0 h 156"/>
                  <a:gd name="T74" fmla="*/ 1 w 170"/>
                  <a:gd name="T75" fmla="*/ 0 h 156"/>
                  <a:gd name="T76" fmla="*/ 1 w 170"/>
                  <a:gd name="T77" fmla="*/ 0 h 156"/>
                  <a:gd name="T78" fmla="*/ 1 w 170"/>
                  <a:gd name="T79" fmla="*/ 0 h 156"/>
                  <a:gd name="T80" fmla="*/ 1 w 170"/>
                  <a:gd name="T81" fmla="*/ 0 h 156"/>
                  <a:gd name="T82" fmla="*/ 1 w 170"/>
                  <a:gd name="T83" fmla="*/ 0 h 156"/>
                  <a:gd name="T84" fmla="*/ 1 w 170"/>
                  <a:gd name="T85" fmla="*/ 0 h 156"/>
                  <a:gd name="T86" fmla="*/ 1 w 170"/>
                  <a:gd name="T87" fmla="*/ 0 h 156"/>
                  <a:gd name="T88" fmla="*/ 1 w 170"/>
                  <a:gd name="T89" fmla="*/ 0 h 156"/>
                  <a:gd name="T90" fmla="*/ 1 w 170"/>
                  <a:gd name="T91" fmla="*/ 0 h 156"/>
                  <a:gd name="T92" fmla="*/ 1 w 170"/>
                  <a:gd name="T93" fmla="*/ 0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0" h="156">
                    <a:moveTo>
                      <a:pt x="154" y="6"/>
                    </a:moveTo>
                    <a:lnTo>
                      <a:pt x="164" y="14"/>
                    </a:lnTo>
                    <a:lnTo>
                      <a:pt x="168" y="23"/>
                    </a:lnTo>
                    <a:lnTo>
                      <a:pt x="170" y="26"/>
                    </a:lnTo>
                    <a:lnTo>
                      <a:pt x="168" y="33"/>
                    </a:lnTo>
                    <a:lnTo>
                      <a:pt x="162" y="45"/>
                    </a:lnTo>
                    <a:lnTo>
                      <a:pt x="152" y="52"/>
                    </a:lnTo>
                    <a:lnTo>
                      <a:pt x="140" y="60"/>
                    </a:lnTo>
                    <a:lnTo>
                      <a:pt x="128" y="65"/>
                    </a:lnTo>
                    <a:lnTo>
                      <a:pt x="122" y="68"/>
                    </a:lnTo>
                    <a:lnTo>
                      <a:pt x="121" y="67"/>
                    </a:lnTo>
                    <a:lnTo>
                      <a:pt x="115" y="70"/>
                    </a:lnTo>
                    <a:lnTo>
                      <a:pt x="102" y="76"/>
                    </a:lnTo>
                    <a:lnTo>
                      <a:pt x="90" y="82"/>
                    </a:lnTo>
                    <a:lnTo>
                      <a:pt x="77" y="88"/>
                    </a:lnTo>
                    <a:lnTo>
                      <a:pt x="63" y="91"/>
                    </a:lnTo>
                    <a:lnTo>
                      <a:pt x="57" y="92"/>
                    </a:lnTo>
                    <a:lnTo>
                      <a:pt x="40" y="108"/>
                    </a:lnTo>
                    <a:lnTo>
                      <a:pt x="32" y="126"/>
                    </a:lnTo>
                    <a:lnTo>
                      <a:pt x="29" y="130"/>
                    </a:lnTo>
                    <a:lnTo>
                      <a:pt x="25" y="145"/>
                    </a:lnTo>
                    <a:lnTo>
                      <a:pt x="16" y="154"/>
                    </a:lnTo>
                    <a:lnTo>
                      <a:pt x="13" y="156"/>
                    </a:lnTo>
                    <a:lnTo>
                      <a:pt x="17" y="132"/>
                    </a:lnTo>
                    <a:lnTo>
                      <a:pt x="28" y="114"/>
                    </a:lnTo>
                    <a:lnTo>
                      <a:pt x="29" y="110"/>
                    </a:lnTo>
                    <a:lnTo>
                      <a:pt x="31" y="104"/>
                    </a:lnTo>
                    <a:lnTo>
                      <a:pt x="28" y="98"/>
                    </a:lnTo>
                    <a:lnTo>
                      <a:pt x="12" y="91"/>
                    </a:lnTo>
                    <a:lnTo>
                      <a:pt x="3" y="82"/>
                    </a:lnTo>
                    <a:lnTo>
                      <a:pt x="0" y="71"/>
                    </a:lnTo>
                    <a:lnTo>
                      <a:pt x="0" y="61"/>
                    </a:lnTo>
                    <a:lnTo>
                      <a:pt x="6" y="37"/>
                    </a:lnTo>
                    <a:lnTo>
                      <a:pt x="17" y="23"/>
                    </a:lnTo>
                    <a:lnTo>
                      <a:pt x="22" y="20"/>
                    </a:lnTo>
                    <a:lnTo>
                      <a:pt x="37" y="14"/>
                    </a:lnTo>
                    <a:lnTo>
                      <a:pt x="50" y="12"/>
                    </a:lnTo>
                    <a:lnTo>
                      <a:pt x="53" y="12"/>
                    </a:lnTo>
                    <a:lnTo>
                      <a:pt x="56" y="14"/>
                    </a:lnTo>
                    <a:lnTo>
                      <a:pt x="78" y="6"/>
                    </a:lnTo>
                    <a:lnTo>
                      <a:pt x="84" y="5"/>
                    </a:lnTo>
                    <a:lnTo>
                      <a:pt x="97" y="2"/>
                    </a:lnTo>
                    <a:lnTo>
                      <a:pt x="112" y="0"/>
                    </a:lnTo>
                    <a:lnTo>
                      <a:pt x="127" y="0"/>
                    </a:lnTo>
                    <a:lnTo>
                      <a:pt x="140" y="0"/>
                    </a:lnTo>
                    <a:lnTo>
                      <a:pt x="146" y="2"/>
                    </a:lnTo>
                    <a:lnTo>
                      <a:pt x="15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6" name="Freeform 59">
                <a:extLst>
                  <a:ext uri="{FF2B5EF4-FFF2-40B4-BE49-F238E27FC236}">
                    <a16:creationId xmlns:a16="http://schemas.microsoft.com/office/drawing/2014/main" id="{5BEF4584-256F-6C46-A80F-1FD0E8C7A8EE}"/>
                  </a:ext>
                </a:extLst>
              </p:cNvPr>
              <p:cNvSpPr>
                <a:spLocks/>
              </p:cNvSpPr>
              <p:nvPr/>
            </p:nvSpPr>
            <p:spPr bwMode="auto">
              <a:xfrm>
                <a:off x="2877" y="3598"/>
                <a:ext cx="62" cy="40"/>
              </a:xfrm>
              <a:custGeom>
                <a:avLst/>
                <a:gdLst>
                  <a:gd name="T0" fmla="*/ 1 w 124"/>
                  <a:gd name="T1" fmla="*/ 1 h 80"/>
                  <a:gd name="T2" fmla="*/ 1 w 124"/>
                  <a:gd name="T3" fmla="*/ 1 h 80"/>
                  <a:gd name="T4" fmla="*/ 1 w 124"/>
                  <a:gd name="T5" fmla="*/ 1 h 80"/>
                  <a:gd name="T6" fmla="*/ 1 w 124"/>
                  <a:gd name="T7" fmla="*/ 1 h 80"/>
                  <a:gd name="T8" fmla="*/ 1 w 124"/>
                  <a:gd name="T9" fmla="*/ 1 h 80"/>
                  <a:gd name="T10" fmla="*/ 1 w 124"/>
                  <a:gd name="T11" fmla="*/ 1 h 80"/>
                  <a:gd name="T12" fmla="*/ 1 w 124"/>
                  <a:gd name="T13" fmla="*/ 1 h 80"/>
                  <a:gd name="T14" fmla="*/ 1 w 124"/>
                  <a:gd name="T15" fmla="*/ 1 h 80"/>
                  <a:gd name="T16" fmla="*/ 1 w 124"/>
                  <a:gd name="T17" fmla="*/ 1 h 80"/>
                  <a:gd name="T18" fmla="*/ 1 w 124"/>
                  <a:gd name="T19" fmla="*/ 1 h 80"/>
                  <a:gd name="T20" fmla="*/ 1 w 124"/>
                  <a:gd name="T21" fmla="*/ 1 h 80"/>
                  <a:gd name="T22" fmla="*/ 1 w 124"/>
                  <a:gd name="T23" fmla="*/ 1 h 80"/>
                  <a:gd name="T24" fmla="*/ 1 w 124"/>
                  <a:gd name="T25" fmla="*/ 1 h 80"/>
                  <a:gd name="T26" fmla="*/ 1 w 124"/>
                  <a:gd name="T27" fmla="*/ 1 h 80"/>
                  <a:gd name="T28" fmla="*/ 1 w 124"/>
                  <a:gd name="T29" fmla="*/ 1 h 80"/>
                  <a:gd name="T30" fmla="*/ 1 w 124"/>
                  <a:gd name="T31" fmla="*/ 1 h 80"/>
                  <a:gd name="T32" fmla="*/ 0 w 124"/>
                  <a:gd name="T33" fmla="*/ 1 h 80"/>
                  <a:gd name="T34" fmla="*/ 1 w 124"/>
                  <a:gd name="T35" fmla="*/ 1 h 80"/>
                  <a:gd name="T36" fmla="*/ 1 w 124"/>
                  <a:gd name="T37" fmla="*/ 1 h 80"/>
                  <a:gd name="T38" fmla="*/ 1 w 124"/>
                  <a:gd name="T39" fmla="*/ 1 h 80"/>
                  <a:gd name="T40" fmla="*/ 1 w 124"/>
                  <a:gd name="T41" fmla="*/ 1 h 80"/>
                  <a:gd name="T42" fmla="*/ 1 w 124"/>
                  <a:gd name="T43" fmla="*/ 1 h 80"/>
                  <a:gd name="T44" fmla="*/ 1 w 124"/>
                  <a:gd name="T45" fmla="*/ 0 h 80"/>
                  <a:gd name="T46" fmla="*/ 1 w 124"/>
                  <a:gd name="T47" fmla="*/ 0 h 80"/>
                  <a:gd name="T48" fmla="*/ 1 w 124"/>
                  <a:gd name="T49" fmla="*/ 1 h 80"/>
                  <a:gd name="T50" fmla="*/ 1 w 124"/>
                  <a:gd name="T51" fmla="*/ 1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80">
                    <a:moveTo>
                      <a:pt x="123" y="17"/>
                    </a:moveTo>
                    <a:lnTo>
                      <a:pt x="124" y="21"/>
                    </a:lnTo>
                    <a:lnTo>
                      <a:pt x="124" y="28"/>
                    </a:lnTo>
                    <a:lnTo>
                      <a:pt x="122" y="43"/>
                    </a:lnTo>
                    <a:lnTo>
                      <a:pt x="114" y="52"/>
                    </a:lnTo>
                    <a:lnTo>
                      <a:pt x="107" y="57"/>
                    </a:lnTo>
                    <a:lnTo>
                      <a:pt x="92" y="65"/>
                    </a:lnTo>
                    <a:lnTo>
                      <a:pt x="76" y="71"/>
                    </a:lnTo>
                    <a:lnTo>
                      <a:pt x="59" y="76"/>
                    </a:lnTo>
                    <a:lnTo>
                      <a:pt x="43" y="79"/>
                    </a:lnTo>
                    <a:lnTo>
                      <a:pt x="34" y="80"/>
                    </a:lnTo>
                    <a:lnTo>
                      <a:pt x="22" y="76"/>
                    </a:lnTo>
                    <a:lnTo>
                      <a:pt x="15" y="68"/>
                    </a:lnTo>
                    <a:lnTo>
                      <a:pt x="14" y="60"/>
                    </a:lnTo>
                    <a:lnTo>
                      <a:pt x="9" y="58"/>
                    </a:lnTo>
                    <a:lnTo>
                      <a:pt x="6" y="62"/>
                    </a:lnTo>
                    <a:lnTo>
                      <a:pt x="0" y="51"/>
                    </a:lnTo>
                    <a:lnTo>
                      <a:pt x="6" y="30"/>
                    </a:lnTo>
                    <a:lnTo>
                      <a:pt x="17" y="18"/>
                    </a:lnTo>
                    <a:lnTo>
                      <a:pt x="19" y="15"/>
                    </a:lnTo>
                    <a:lnTo>
                      <a:pt x="28" y="11"/>
                    </a:lnTo>
                    <a:lnTo>
                      <a:pt x="51" y="5"/>
                    </a:lnTo>
                    <a:lnTo>
                      <a:pt x="73" y="0"/>
                    </a:lnTo>
                    <a:lnTo>
                      <a:pt x="95" y="0"/>
                    </a:lnTo>
                    <a:lnTo>
                      <a:pt x="116" y="9"/>
                    </a:lnTo>
                    <a:lnTo>
                      <a:pt x="123"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7" name="Freeform 60">
                <a:extLst>
                  <a:ext uri="{FF2B5EF4-FFF2-40B4-BE49-F238E27FC236}">
                    <a16:creationId xmlns:a16="http://schemas.microsoft.com/office/drawing/2014/main" id="{E22CB096-A08C-D549-BE18-F1DEF1DD0EF9}"/>
                  </a:ext>
                </a:extLst>
              </p:cNvPr>
              <p:cNvSpPr>
                <a:spLocks/>
              </p:cNvSpPr>
              <p:nvPr/>
            </p:nvSpPr>
            <p:spPr bwMode="auto">
              <a:xfrm>
                <a:off x="2782" y="3601"/>
                <a:ext cx="69" cy="41"/>
              </a:xfrm>
              <a:custGeom>
                <a:avLst/>
                <a:gdLst>
                  <a:gd name="T0" fmla="*/ 1 w 136"/>
                  <a:gd name="T1" fmla="*/ 0 h 83"/>
                  <a:gd name="T2" fmla="*/ 1 w 136"/>
                  <a:gd name="T3" fmla="*/ 0 h 83"/>
                  <a:gd name="T4" fmla="*/ 1 w 136"/>
                  <a:gd name="T5" fmla="*/ 0 h 83"/>
                  <a:gd name="T6" fmla="*/ 1 w 136"/>
                  <a:gd name="T7" fmla="*/ 0 h 83"/>
                  <a:gd name="T8" fmla="*/ 1 w 136"/>
                  <a:gd name="T9" fmla="*/ 0 h 83"/>
                  <a:gd name="T10" fmla="*/ 1 w 136"/>
                  <a:gd name="T11" fmla="*/ 0 h 83"/>
                  <a:gd name="T12" fmla="*/ 1 w 136"/>
                  <a:gd name="T13" fmla="*/ 0 h 83"/>
                  <a:gd name="T14" fmla="*/ 1 w 136"/>
                  <a:gd name="T15" fmla="*/ 0 h 83"/>
                  <a:gd name="T16" fmla="*/ 1 w 136"/>
                  <a:gd name="T17" fmla="*/ 0 h 83"/>
                  <a:gd name="T18" fmla="*/ 1 w 136"/>
                  <a:gd name="T19" fmla="*/ 0 h 83"/>
                  <a:gd name="T20" fmla="*/ 1 w 136"/>
                  <a:gd name="T21" fmla="*/ 0 h 83"/>
                  <a:gd name="T22" fmla="*/ 1 w 136"/>
                  <a:gd name="T23" fmla="*/ 0 h 83"/>
                  <a:gd name="T24" fmla="*/ 1 w 136"/>
                  <a:gd name="T25" fmla="*/ 0 h 83"/>
                  <a:gd name="T26" fmla="*/ 1 w 136"/>
                  <a:gd name="T27" fmla="*/ 0 h 83"/>
                  <a:gd name="T28" fmla="*/ 1 w 136"/>
                  <a:gd name="T29" fmla="*/ 0 h 83"/>
                  <a:gd name="T30" fmla="*/ 1 w 136"/>
                  <a:gd name="T31" fmla="*/ 0 h 83"/>
                  <a:gd name="T32" fmla="*/ 1 w 136"/>
                  <a:gd name="T33" fmla="*/ 0 h 83"/>
                  <a:gd name="T34" fmla="*/ 1 w 136"/>
                  <a:gd name="T35" fmla="*/ 0 h 83"/>
                  <a:gd name="T36" fmla="*/ 1 w 136"/>
                  <a:gd name="T37" fmla="*/ 0 h 83"/>
                  <a:gd name="T38" fmla="*/ 1 w 136"/>
                  <a:gd name="T39" fmla="*/ 0 h 83"/>
                  <a:gd name="T40" fmla="*/ 0 w 136"/>
                  <a:gd name="T41" fmla="*/ 0 h 83"/>
                  <a:gd name="T42" fmla="*/ 0 w 136"/>
                  <a:gd name="T43" fmla="*/ 0 h 83"/>
                  <a:gd name="T44" fmla="*/ 1 w 136"/>
                  <a:gd name="T45" fmla="*/ 0 h 83"/>
                  <a:gd name="T46" fmla="*/ 1 w 136"/>
                  <a:gd name="T47" fmla="*/ 0 h 83"/>
                  <a:gd name="T48" fmla="*/ 1 w 136"/>
                  <a:gd name="T49" fmla="*/ 0 h 83"/>
                  <a:gd name="T50" fmla="*/ 1 w 136"/>
                  <a:gd name="T51" fmla="*/ 0 h 83"/>
                  <a:gd name="T52" fmla="*/ 1 w 136"/>
                  <a:gd name="T53" fmla="*/ 0 h 83"/>
                  <a:gd name="T54" fmla="*/ 1 w 136"/>
                  <a:gd name="T55" fmla="*/ 0 h 83"/>
                  <a:gd name="T56" fmla="*/ 1 w 136"/>
                  <a:gd name="T57" fmla="*/ 0 h 83"/>
                  <a:gd name="T58" fmla="*/ 1 w 136"/>
                  <a:gd name="T59" fmla="*/ 0 h 83"/>
                  <a:gd name="T60" fmla="*/ 1 w 136"/>
                  <a:gd name="T61" fmla="*/ 0 h 83"/>
                  <a:gd name="T62" fmla="*/ 1 w 136"/>
                  <a:gd name="T63" fmla="*/ 0 h 83"/>
                  <a:gd name="T64" fmla="*/ 1 w 136"/>
                  <a:gd name="T65" fmla="*/ 0 h 83"/>
                  <a:gd name="T66" fmla="*/ 1 w 136"/>
                  <a:gd name="T67" fmla="*/ 0 h 83"/>
                  <a:gd name="T68" fmla="*/ 1 w 136"/>
                  <a:gd name="T69" fmla="*/ 0 h 83"/>
                  <a:gd name="T70" fmla="*/ 1 w 136"/>
                  <a:gd name="T71" fmla="*/ 0 h 83"/>
                  <a:gd name="T72" fmla="*/ 1 w 136"/>
                  <a:gd name="T73" fmla="*/ 0 h 83"/>
                  <a:gd name="T74" fmla="*/ 1 w 136"/>
                  <a:gd name="T75" fmla="*/ 0 h 83"/>
                  <a:gd name="T76" fmla="*/ 1 w 136"/>
                  <a:gd name="T77" fmla="*/ 0 h 83"/>
                  <a:gd name="T78" fmla="*/ 1 w 136"/>
                  <a:gd name="T79" fmla="*/ 0 h 83"/>
                  <a:gd name="T80" fmla="*/ 1 w 136"/>
                  <a:gd name="T81" fmla="*/ 0 h 83"/>
                  <a:gd name="T82" fmla="*/ 1 w 136"/>
                  <a:gd name="T83" fmla="*/ 0 h 83"/>
                  <a:gd name="T84" fmla="*/ 1 w 136"/>
                  <a:gd name="T85" fmla="*/ 0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83">
                    <a:moveTo>
                      <a:pt x="101" y="2"/>
                    </a:moveTo>
                    <a:lnTo>
                      <a:pt x="109" y="2"/>
                    </a:lnTo>
                    <a:lnTo>
                      <a:pt x="118" y="3"/>
                    </a:lnTo>
                    <a:lnTo>
                      <a:pt x="130" y="11"/>
                    </a:lnTo>
                    <a:lnTo>
                      <a:pt x="135" y="21"/>
                    </a:lnTo>
                    <a:lnTo>
                      <a:pt x="136" y="24"/>
                    </a:lnTo>
                    <a:lnTo>
                      <a:pt x="135" y="30"/>
                    </a:lnTo>
                    <a:lnTo>
                      <a:pt x="129" y="40"/>
                    </a:lnTo>
                    <a:lnTo>
                      <a:pt x="120" y="49"/>
                    </a:lnTo>
                    <a:lnTo>
                      <a:pt x="109" y="55"/>
                    </a:lnTo>
                    <a:lnTo>
                      <a:pt x="98" y="59"/>
                    </a:lnTo>
                    <a:lnTo>
                      <a:pt x="93" y="62"/>
                    </a:lnTo>
                    <a:lnTo>
                      <a:pt x="86" y="65"/>
                    </a:lnTo>
                    <a:lnTo>
                      <a:pt x="72" y="70"/>
                    </a:lnTo>
                    <a:lnTo>
                      <a:pt x="59" y="76"/>
                    </a:lnTo>
                    <a:lnTo>
                      <a:pt x="44" y="80"/>
                    </a:lnTo>
                    <a:lnTo>
                      <a:pt x="30" y="83"/>
                    </a:lnTo>
                    <a:lnTo>
                      <a:pt x="22" y="83"/>
                    </a:lnTo>
                    <a:lnTo>
                      <a:pt x="9" y="76"/>
                    </a:lnTo>
                    <a:lnTo>
                      <a:pt x="1" y="65"/>
                    </a:lnTo>
                    <a:lnTo>
                      <a:pt x="0" y="62"/>
                    </a:lnTo>
                    <a:lnTo>
                      <a:pt x="0" y="37"/>
                    </a:lnTo>
                    <a:lnTo>
                      <a:pt x="7" y="21"/>
                    </a:lnTo>
                    <a:lnTo>
                      <a:pt x="10" y="18"/>
                    </a:lnTo>
                    <a:lnTo>
                      <a:pt x="18" y="15"/>
                    </a:lnTo>
                    <a:lnTo>
                      <a:pt x="10" y="33"/>
                    </a:lnTo>
                    <a:lnTo>
                      <a:pt x="9" y="48"/>
                    </a:lnTo>
                    <a:lnTo>
                      <a:pt x="9" y="51"/>
                    </a:lnTo>
                    <a:lnTo>
                      <a:pt x="13" y="49"/>
                    </a:lnTo>
                    <a:lnTo>
                      <a:pt x="15" y="51"/>
                    </a:lnTo>
                    <a:lnTo>
                      <a:pt x="25" y="39"/>
                    </a:lnTo>
                    <a:lnTo>
                      <a:pt x="34" y="28"/>
                    </a:lnTo>
                    <a:lnTo>
                      <a:pt x="37" y="27"/>
                    </a:lnTo>
                    <a:lnTo>
                      <a:pt x="43" y="14"/>
                    </a:lnTo>
                    <a:lnTo>
                      <a:pt x="52" y="8"/>
                    </a:lnTo>
                    <a:lnTo>
                      <a:pt x="55" y="6"/>
                    </a:lnTo>
                    <a:lnTo>
                      <a:pt x="61" y="6"/>
                    </a:lnTo>
                    <a:lnTo>
                      <a:pt x="67" y="3"/>
                    </a:lnTo>
                    <a:lnTo>
                      <a:pt x="71" y="5"/>
                    </a:lnTo>
                    <a:lnTo>
                      <a:pt x="75" y="2"/>
                    </a:lnTo>
                    <a:lnTo>
                      <a:pt x="89" y="0"/>
                    </a:lnTo>
                    <a:lnTo>
                      <a:pt x="98" y="0"/>
                    </a:lnTo>
                    <a:lnTo>
                      <a:pt x="101"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8" name="Freeform 61">
                <a:extLst>
                  <a:ext uri="{FF2B5EF4-FFF2-40B4-BE49-F238E27FC236}">
                    <a16:creationId xmlns:a16="http://schemas.microsoft.com/office/drawing/2014/main" id="{E5D02753-A7EA-9A4C-972E-A62F6D999022}"/>
                  </a:ext>
                </a:extLst>
              </p:cNvPr>
              <p:cNvSpPr>
                <a:spLocks/>
              </p:cNvSpPr>
              <p:nvPr/>
            </p:nvSpPr>
            <p:spPr bwMode="auto">
              <a:xfrm>
                <a:off x="2889" y="3601"/>
                <a:ext cx="43" cy="32"/>
              </a:xfrm>
              <a:custGeom>
                <a:avLst/>
                <a:gdLst>
                  <a:gd name="T0" fmla="*/ 1 w 86"/>
                  <a:gd name="T1" fmla="*/ 0 h 65"/>
                  <a:gd name="T2" fmla="*/ 1 w 86"/>
                  <a:gd name="T3" fmla="*/ 0 h 65"/>
                  <a:gd name="T4" fmla="*/ 1 w 86"/>
                  <a:gd name="T5" fmla="*/ 0 h 65"/>
                  <a:gd name="T6" fmla="*/ 1 w 86"/>
                  <a:gd name="T7" fmla="*/ 0 h 65"/>
                  <a:gd name="T8" fmla="*/ 1 w 86"/>
                  <a:gd name="T9" fmla="*/ 0 h 65"/>
                  <a:gd name="T10" fmla="*/ 1 w 86"/>
                  <a:gd name="T11" fmla="*/ 0 h 65"/>
                  <a:gd name="T12" fmla="*/ 1 w 86"/>
                  <a:gd name="T13" fmla="*/ 0 h 65"/>
                  <a:gd name="T14" fmla="*/ 1 w 86"/>
                  <a:gd name="T15" fmla="*/ 0 h 65"/>
                  <a:gd name="T16" fmla="*/ 1 w 86"/>
                  <a:gd name="T17" fmla="*/ 0 h 65"/>
                  <a:gd name="T18" fmla="*/ 1 w 86"/>
                  <a:gd name="T19" fmla="*/ 0 h 65"/>
                  <a:gd name="T20" fmla="*/ 1 w 86"/>
                  <a:gd name="T21" fmla="*/ 0 h 65"/>
                  <a:gd name="T22" fmla="*/ 1 w 86"/>
                  <a:gd name="T23" fmla="*/ 0 h 65"/>
                  <a:gd name="T24" fmla="*/ 0 w 86"/>
                  <a:gd name="T25" fmla="*/ 0 h 65"/>
                  <a:gd name="T26" fmla="*/ 1 w 86"/>
                  <a:gd name="T27" fmla="*/ 0 h 65"/>
                  <a:gd name="T28" fmla="*/ 1 w 86"/>
                  <a:gd name="T29" fmla="*/ 0 h 65"/>
                  <a:gd name="T30" fmla="*/ 1 w 86"/>
                  <a:gd name="T31" fmla="*/ 0 h 65"/>
                  <a:gd name="T32" fmla="*/ 1 w 86"/>
                  <a:gd name="T33" fmla="*/ 0 h 65"/>
                  <a:gd name="T34" fmla="*/ 1 w 86"/>
                  <a:gd name="T35" fmla="*/ 0 h 65"/>
                  <a:gd name="T36" fmla="*/ 1 w 86"/>
                  <a:gd name="T37" fmla="*/ 0 h 65"/>
                  <a:gd name="T38" fmla="*/ 1 w 86"/>
                  <a:gd name="T39" fmla="*/ 0 h 65"/>
                  <a:gd name="T40" fmla="*/ 1 w 86"/>
                  <a:gd name="T41" fmla="*/ 0 h 65"/>
                  <a:gd name="T42" fmla="*/ 1 w 86"/>
                  <a:gd name="T43" fmla="*/ 0 h 65"/>
                  <a:gd name="T44" fmla="*/ 1 w 86"/>
                  <a:gd name="T45" fmla="*/ 0 h 65"/>
                  <a:gd name="T46" fmla="*/ 1 w 86"/>
                  <a:gd name="T47" fmla="*/ 0 h 65"/>
                  <a:gd name="T48" fmla="*/ 1 w 86"/>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65">
                    <a:moveTo>
                      <a:pt x="80" y="9"/>
                    </a:moveTo>
                    <a:lnTo>
                      <a:pt x="83" y="12"/>
                    </a:lnTo>
                    <a:lnTo>
                      <a:pt x="86" y="17"/>
                    </a:lnTo>
                    <a:lnTo>
                      <a:pt x="86" y="30"/>
                    </a:lnTo>
                    <a:lnTo>
                      <a:pt x="83" y="39"/>
                    </a:lnTo>
                    <a:lnTo>
                      <a:pt x="77" y="45"/>
                    </a:lnTo>
                    <a:lnTo>
                      <a:pt x="65" y="55"/>
                    </a:lnTo>
                    <a:lnTo>
                      <a:pt x="50" y="62"/>
                    </a:lnTo>
                    <a:lnTo>
                      <a:pt x="34" y="65"/>
                    </a:lnTo>
                    <a:lnTo>
                      <a:pt x="18" y="65"/>
                    </a:lnTo>
                    <a:lnTo>
                      <a:pt x="10" y="64"/>
                    </a:lnTo>
                    <a:lnTo>
                      <a:pt x="3" y="55"/>
                    </a:lnTo>
                    <a:lnTo>
                      <a:pt x="0" y="43"/>
                    </a:lnTo>
                    <a:lnTo>
                      <a:pt x="10" y="21"/>
                    </a:lnTo>
                    <a:lnTo>
                      <a:pt x="27" y="11"/>
                    </a:lnTo>
                    <a:lnTo>
                      <a:pt x="31" y="9"/>
                    </a:lnTo>
                    <a:lnTo>
                      <a:pt x="34" y="5"/>
                    </a:lnTo>
                    <a:lnTo>
                      <a:pt x="37" y="8"/>
                    </a:lnTo>
                    <a:lnTo>
                      <a:pt x="40" y="11"/>
                    </a:lnTo>
                    <a:lnTo>
                      <a:pt x="43" y="6"/>
                    </a:lnTo>
                    <a:lnTo>
                      <a:pt x="43" y="0"/>
                    </a:lnTo>
                    <a:lnTo>
                      <a:pt x="47" y="0"/>
                    </a:lnTo>
                    <a:lnTo>
                      <a:pt x="55" y="0"/>
                    </a:lnTo>
                    <a:lnTo>
                      <a:pt x="69" y="3"/>
                    </a:lnTo>
                    <a:lnTo>
                      <a:pt x="80"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59" name="Freeform 62">
                <a:extLst>
                  <a:ext uri="{FF2B5EF4-FFF2-40B4-BE49-F238E27FC236}">
                    <a16:creationId xmlns:a16="http://schemas.microsoft.com/office/drawing/2014/main" id="{478AD123-A240-0B4B-8921-412CBBE8F53A}"/>
                  </a:ext>
                </a:extLst>
              </p:cNvPr>
              <p:cNvSpPr>
                <a:spLocks/>
              </p:cNvSpPr>
              <p:nvPr/>
            </p:nvSpPr>
            <p:spPr bwMode="auto">
              <a:xfrm>
                <a:off x="2957" y="3602"/>
                <a:ext cx="62" cy="38"/>
              </a:xfrm>
              <a:custGeom>
                <a:avLst/>
                <a:gdLst>
                  <a:gd name="T0" fmla="*/ 1 w 124"/>
                  <a:gd name="T1" fmla="*/ 1 h 76"/>
                  <a:gd name="T2" fmla="*/ 1 w 124"/>
                  <a:gd name="T3" fmla="*/ 1 h 76"/>
                  <a:gd name="T4" fmla="*/ 1 w 124"/>
                  <a:gd name="T5" fmla="*/ 1 h 76"/>
                  <a:gd name="T6" fmla="*/ 1 w 124"/>
                  <a:gd name="T7" fmla="*/ 1 h 76"/>
                  <a:gd name="T8" fmla="*/ 1 w 124"/>
                  <a:gd name="T9" fmla="*/ 1 h 76"/>
                  <a:gd name="T10" fmla="*/ 1 w 124"/>
                  <a:gd name="T11" fmla="*/ 1 h 76"/>
                  <a:gd name="T12" fmla="*/ 1 w 124"/>
                  <a:gd name="T13" fmla="*/ 1 h 76"/>
                  <a:gd name="T14" fmla="*/ 1 w 124"/>
                  <a:gd name="T15" fmla="*/ 1 h 76"/>
                  <a:gd name="T16" fmla="*/ 1 w 124"/>
                  <a:gd name="T17" fmla="*/ 1 h 76"/>
                  <a:gd name="T18" fmla="*/ 1 w 124"/>
                  <a:gd name="T19" fmla="*/ 1 h 76"/>
                  <a:gd name="T20" fmla="*/ 1 w 124"/>
                  <a:gd name="T21" fmla="*/ 1 h 76"/>
                  <a:gd name="T22" fmla="*/ 1 w 124"/>
                  <a:gd name="T23" fmla="*/ 1 h 76"/>
                  <a:gd name="T24" fmla="*/ 1 w 124"/>
                  <a:gd name="T25" fmla="*/ 1 h 76"/>
                  <a:gd name="T26" fmla="*/ 1 w 124"/>
                  <a:gd name="T27" fmla="*/ 1 h 76"/>
                  <a:gd name="T28" fmla="*/ 0 w 124"/>
                  <a:gd name="T29" fmla="*/ 1 h 76"/>
                  <a:gd name="T30" fmla="*/ 0 w 124"/>
                  <a:gd name="T31" fmla="*/ 1 h 76"/>
                  <a:gd name="T32" fmla="*/ 1 w 124"/>
                  <a:gd name="T33" fmla="*/ 1 h 76"/>
                  <a:gd name="T34" fmla="*/ 1 w 124"/>
                  <a:gd name="T35" fmla="*/ 1 h 76"/>
                  <a:gd name="T36" fmla="*/ 1 w 124"/>
                  <a:gd name="T37" fmla="*/ 1 h 76"/>
                  <a:gd name="T38" fmla="*/ 1 w 124"/>
                  <a:gd name="T39" fmla="*/ 1 h 76"/>
                  <a:gd name="T40" fmla="*/ 1 w 124"/>
                  <a:gd name="T41" fmla="*/ 1 h 76"/>
                  <a:gd name="T42" fmla="*/ 1 w 124"/>
                  <a:gd name="T43" fmla="*/ 1 h 76"/>
                  <a:gd name="T44" fmla="*/ 1 w 124"/>
                  <a:gd name="T45" fmla="*/ 1 h 76"/>
                  <a:gd name="T46" fmla="*/ 1 w 124"/>
                  <a:gd name="T47" fmla="*/ 1 h 76"/>
                  <a:gd name="T48" fmla="*/ 1 w 124"/>
                  <a:gd name="T49" fmla="*/ 1 h 76"/>
                  <a:gd name="T50" fmla="*/ 1 w 124"/>
                  <a:gd name="T51" fmla="*/ 0 h 76"/>
                  <a:gd name="T52" fmla="*/ 1 w 124"/>
                  <a:gd name="T53" fmla="*/ 1 h 76"/>
                  <a:gd name="T54" fmla="*/ 1 w 124"/>
                  <a:gd name="T55" fmla="*/ 1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4" h="76">
                    <a:moveTo>
                      <a:pt x="111" y="6"/>
                    </a:moveTo>
                    <a:lnTo>
                      <a:pt x="114" y="8"/>
                    </a:lnTo>
                    <a:lnTo>
                      <a:pt x="118" y="12"/>
                    </a:lnTo>
                    <a:lnTo>
                      <a:pt x="124" y="22"/>
                    </a:lnTo>
                    <a:lnTo>
                      <a:pt x="124" y="31"/>
                    </a:lnTo>
                    <a:lnTo>
                      <a:pt x="120" y="37"/>
                    </a:lnTo>
                    <a:lnTo>
                      <a:pt x="108" y="49"/>
                    </a:lnTo>
                    <a:lnTo>
                      <a:pt x="96" y="58"/>
                    </a:lnTo>
                    <a:lnTo>
                      <a:pt x="81" y="65"/>
                    </a:lnTo>
                    <a:lnTo>
                      <a:pt x="67" y="70"/>
                    </a:lnTo>
                    <a:lnTo>
                      <a:pt x="59" y="73"/>
                    </a:lnTo>
                    <a:lnTo>
                      <a:pt x="33" y="76"/>
                    </a:lnTo>
                    <a:lnTo>
                      <a:pt x="10" y="71"/>
                    </a:lnTo>
                    <a:lnTo>
                      <a:pt x="6" y="68"/>
                    </a:lnTo>
                    <a:lnTo>
                      <a:pt x="0" y="53"/>
                    </a:lnTo>
                    <a:lnTo>
                      <a:pt x="0" y="42"/>
                    </a:lnTo>
                    <a:lnTo>
                      <a:pt x="1" y="39"/>
                    </a:lnTo>
                    <a:lnTo>
                      <a:pt x="4" y="22"/>
                    </a:lnTo>
                    <a:lnTo>
                      <a:pt x="9" y="19"/>
                    </a:lnTo>
                    <a:lnTo>
                      <a:pt x="18" y="12"/>
                    </a:lnTo>
                    <a:lnTo>
                      <a:pt x="28" y="6"/>
                    </a:lnTo>
                    <a:lnTo>
                      <a:pt x="38" y="2"/>
                    </a:lnTo>
                    <a:lnTo>
                      <a:pt x="49" y="2"/>
                    </a:lnTo>
                    <a:lnTo>
                      <a:pt x="55" y="3"/>
                    </a:lnTo>
                    <a:lnTo>
                      <a:pt x="61" y="2"/>
                    </a:lnTo>
                    <a:lnTo>
                      <a:pt x="71" y="0"/>
                    </a:lnTo>
                    <a:lnTo>
                      <a:pt x="95" y="2"/>
                    </a:lnTo>
                    <a:lnTo>
                      <a:pt x="11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0" name="Freeform 63">
                <a:extLst>
                  <a:ext uri="{FF2B5EF4-FFF2-40B4-BE49-F238E27FC236}">
                    <a16:creationId xmlns:a16="http://schemas.microsoft.com/office/drawing/2014/main" id="{978923E2-6028-2845-AC33-1F55C61468C1}"/>
                  </a:ext>
                </a:extLst>
              </p:cNvPr>
              <p:cNvSpPr>
                <a:spLocks/>
              </p:cNvSpPr>
              <p:nvPr/>
            </p:nvSpPr>
            <p:spPr bwMode="auto">
              <a:xfrm>
                <a:off x="2964" y="3605"/>
                <a:ext cx="48" cy="32"/>
              </a:xfrm>
              <a:custGeom>
                <a:avLst/>
                <a:gdLst>
                  <a:gd name="T0" fmla="*/ 1 w 96"/>
                  <a:gd name="T1" fmla="*/ 1 h 64"/>
                  <a:gd name="T2" fmla="*/ 1 w 96"/>
                  <a:gd name="T3" fmla="*/ 1 h 64"/>
                  <a:gd name="T4" fmla="*/ 1 w 96"/>
                  <a:gd name="T5" fmla="*/ 1 h 64"/>
                  <a:gd name="T6" fmla="*/ 1 w 96"/>
                  <a:gd name="T7" fmla="*/ 1 h 64"/>
                  <a:gd name="T8" fmla="*/ 1 w 96"/>
                  <a:gd name="T9" fmla="*/ 1 h 64"/>
                  <a:gd name="T10" fmla="*/ 1 w 96"/>
                  <a:gd name="T11" fmla="*/ 1 h 64"/>
                  <a:gd name="T12" fmla="*/ 1 w 96"/>
                  <a:gd name="T13" fmla="*/ 1 h 64"/>
                  <a:gd name="T14" fmla="*/ 1 w 96"/>
                  <a:gd name="T15" fmla="*/ 1 h 64"/>
                  <a:gd name="T16" fmla="*/ 1 w 96"/>
                  <a:gd name="T17" fmla="*/ 1 h 64"/>
                  <a:gd name="T18" fmla="*/ 1 w 96"/>
                  <a:gd name="T19" fmla="*/ 1 h 64"/>
                  <a:gd name="T20" fmla="*/ 1 w 96"/>
                  <a:gd name="T21" fmla="*/ 1 h 64"/>
                  <a:gd name="T22" fmla="*/ 0 w 96"/>
                  <a:gd name="T23" fmla="*/ 1 h 64"/>
                  <a:gd name="T24" fmla="*/ 0 w 96"/>
                  <a:gd name="T25" fmla="*/ 1 h 64"/>
                  <a:gd name="T26" fmla="*/ 1 w 96"/>
                  <a:gd name="T27" fmla="*/ 1 h 64"/>
                  <a:gd name="T28" fmla="*/ 1 w 96"/>
                  <a:gd name="T29" fmla="*/ 1 h 64"/>
                  <a:gd name="T30" fmla="*/ 1 w 96"/>
                  <a:gd name="T31" fmla="*/ 1 h 64"/>
                  <a:gd name="T32" fmla="*/ 1 w 96"/>
                  <a:gd name="T33" fmla="*/ 1 h 64"/>
                  <a:gd name="T34" fmla="*/ 1 w 96"/>
                  <a:gd name="T35" fmla="*/ 1 h 64"/>
                  <a:gd name="T36" fmla="*/ 1 w 96"/>
                  <a:gd name="T37" fmla="*/ 1 h 64"/>
                  <a:gd name="T38" fmla="*/ 1 w 96"/>
                  <a:gd name="T39" fmla="*/ 1 h 64"/>
                  <a:gd name="T40" fmla="*/ 1 w 96"/>
                  <a:gd name="T41" fmla="*/ 0 h 64"/>
                  <a:gd name="T42" fmla="*/ 1 w 96"/>
                  <a:gd name="T43" fmla="*/ 0 h 64"/>
                  <a:gd name="T44" fmla="*/ 1 w 96"/>
                  <a:gd name="T45" fmla="*/ 1 h 64"/>
                  <a:gd name="T46" fmla="*/ 1 w 96"/>
                  <a:gd name="T47" fmla="*/ 1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6" h="64">
                    <a:moveTo>
                      <a:pt x="86" y="6"/>
                    </a:moveTo>
                    <a:lnTo>
                      <a:pt x="95" y="18"/>
                    </a:lnTo>
                    <a:lnTo>
                      <a:pt x="96" y="31"/>
                    </a:lnTo>
                    <a:lnTo>
                      <a:pt x="96" y="34"/>
                    </a:lnTo>
                    <a:lnTo>
                      <a:pt x="89" y="40"/>
                    </a:lnTo>
                    <a:lnTo>
                      <a:pt x="76" y="49"/>
                    </a:lnTo>
                    <a:lnTo>
                      <a:pt x="59" y="56"/>
                    </a:lnTo>
                    <a:lnTo>
                      <a:pt x="43" y="62"/>
                    </a:lnTo>
                    <a:lnTo>
                      <a:pt x="25" y="64"/>
                    </a:lnTo>
                    <a:lnTo>
                      <a:pt x="17" y="62"/>
                    </a:lnTo>
                    <a:lnTo>
                      <a:pt x="6" y="55"/>
                    </a:lnTo>
                    <a:lnTo>
                      <a:pt x="0" y="47"/>
                    </a:lnTo>
                    <a:lnTo>
                      <a:pt x="0" y="45"/>
                    </a:lnTo>
                    <a:lnTo>
                      <a:pt x="3" y="31"/>
                    </a:lnTo>
                    <a:lnTo>
                      <a:pt x="8" y="21"/>
                    </a:lnTo>
                    <a:lnTo>
                      <a:pt x="8" y="18"/>
                    </a:lnTo>
                    <a:lnTo>
                      <a:pt x="17" y="11"/>
                    </a:lnTo>
                    <a:lnTo>
                      <a:pt x="24" y="8"/>
                    </a:lnTo>
                    <a:lnTo>
                      <a:pt x="25" y="6"/>
                    </a:lnTo>
                    <a:lnTo>
                      <a:pt x="28" y="8"/>
                    </a:lnTo>
                    <a:lnTo>
                      <a:pt x="54" y="0"/>
                    </a:lnTo>
                    <a:lnTo>
                      <a:pt x="71" y="0"/>
                    </a:lnTo>
                    <a:lnTo>
                      <a:pt x="83" y="3"/>
                    </a:lnTo>
                    <a:lnTo>
                      <a:pt x="86"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1" name="Freeform 64">
                <a:extLst>
                  <a:ext uri="{FF2B5EF4-FFF2-40B4-BE49-F238E27FC236}">
                    <a16:creationId xmlns:a16="http://schemas.microsoft.com/office/drawing/2014/main" id="{FA844CC1-AFEB-264A-A355-B8384A00F1C9}"/>
                  </a:ext>
                </a:extLst>
              </p:cNvPr>
              <p:cNvSpPr>
                <a:spLocks/>
              </p:cNvSpPr>
              <p:nvPr/>
            </p:nvSpPr>
            <p:spPr bwMode="auto">
              <a:xfrm>
                <a:off x="2885" y="3607"/>
                <a:ext cx="6" cy="8"/>
              </a:xfrm>
              <a:custGeom>
                <a:avLst/>
                <a:gdLst>
                  <a:gd name="T0" fmla="*/ 0 w 11"/>
                  <a:gd name="T1" fmla="*/ 1 h 14"/>
                  <a:gd name="T2" fmla="*/ 1 w 11"/>
                  <a:gd name="T3" fmla="*/ 1 h 14"/>
                  <a:gd name="T4" fmla="*/ 1 w 11"/>
                  <a:gd name="T5" fmla="*/ 1 h 14"/>
                  <a:gd name="T6" fmla="*/ 1 w 11"/>
                  <a:gd name="T7" fmla="*/ 0 h 14"/>
                  <a:gd name="T8" fmla="*/ 0 w 11"/>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0" y="14"/>
                    </a:moveTo>
                    <a:lnTo>
                      <a:pt x="2" y="6"/>
                    </a:lnTo>
                    <a:lnTo>
                      <a:pt x="7" y="3"/>
                    </a:lnTo>
                    <a:lnTo>
                      <a:pt x="11" y="0"/>
                    </a:lnTo>
                    <a:lnTo>
                      <a:pt x="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2" name="Freeform 65">
                <a:extLst>
                  <a:ext uri="{FF2B5EF4-FFF2-40B4-BE49-F238E27FC236}">
                    <a16:creationId xmlns:a16="http://schemas.microsoft.com/office/drawing/2014/main" id="{271E6341-0FA0-894A-95B2-95F9B2D74C3A}"/>
                  </a:ext>
                </a:extLst>
              </p:cNvPr>
              <p:cNvSpPr>
                <a:spLocks/>
              </p:cNvSpPr>
              <p:nvPr/>
            </p:nvSpPr>
            <p:spPr bwMode="auto">
              <a:xfrm>
                <a:off x="3032" y="3611"/>
                <a:ext cx="64" cy="40"/>
              </a:xfrm>
              <a:custGeom>
                <a:avLst/>
                <a:gdLst>
                  <a:gd name="T0" fmla="*/ 0 w 129"/>
                  <a:gd name="T1" fmla="*/ 1 h 80"/>
                  <a:gd name="T2" fmla="*/ 0 w 129"/>
                  <a:gd name="T3" fmla="*/ 1 h 80"/>
                  <a:gd name="T4" fmla="*/ 0 w 129"/>
                  <a:gd name="T5" fmla="*/ 1 h 80"/>
                  <a:gd name="T6" fmla="*/ 0 w 129"/>
                  <a:gd name="T7" fmla="*/ 1 h 80"/>
                  <a:gd name="T8" fmla="*/ 0 w 129"/>
                  <a:gd name="T9" fmla="*/ 1 h 80"/>
                  <a:gd name="T10" fmla="*/ 0 w 129"/>
                  <a:gd name="T11" fmla="*/ 1 h 80"/>
                  <a:gd name="T12" fmla="*/ 0 w 129"/>
                  <a:gd name="T13" fmla="*/ 1 h 80"/>
                  <a:gd name="T14" fmla="*/ 0 w 129"/>
                  <a:gd name="T15" fmla="*/ 1 h 80"/>
                  <a:gd name="T16" fmla="*/ 0 w 129"/>
                  <a:gd name="T17" fmla="*/ 1 h 80"/>
                  <a:gd name="T18" fmla="*/ 0 w 129"/>
                  <a:gd name="T19" fmla="*/ 1 h 80"/>
                  <a:gd name="T20" fmla="*/ 0 w 129"/>
                  <a:gd name="T21" fmla="*/ 1 h 80"/>
                  <a:gd name="T22" fmla="*/ 0 w 129"/>
                  <a:gd name="T23" fmla="*/ 1 h 80"/>
                  <a:gd name="T24" fmla="*/ 0 w 129"/>
                  <a:gd name="T25" fmla="*/ 1 h 80"/>
                  <a:gd name="T26" fmla="*/ 0 w 129"/>
                  <a:gd name="T27" fmla="*/ 1 h 80"/>
                  <a:gd name="T28" fmla="*/ 0 w 129"/>
                  <a:gd name="T29" fmla="*/ 1 h 80"/>
                  <a:gd name="T30" fmla="*/ 0 w 129"/>
                  <a:gd name="T31" fmla="*/ 1 h 80"/>
                  <a:gd name="T32" fmla="*/ 0 w 129"/>
                  <a:gd name="T33" fmla="*/ 1 h 80"/>
                  <a:gd name="T34" fmla="*/ 0 w 129"/>
                  <a:gd name="T35" fmla="*/ 1 h 80"/>
                  <a:gd name="T36" fmla="*/ 0 w 129"/>
                  <a:gd name="T37" fmla="*/ 1 h 80"/>
                  <a:gd name="T38" fmla="*/ 0 w 129"/>
                  <a:gd name="T39" fmla="*/ 1 h 80"/>
                  <a:gd name="T40" fmla="*/ 0 w 129"/>
                  <a:gd name="T41" fmla="*/ 1 h 80"/>
                  <a:gd name="T42" fmla="*/ 0 w 129"/>
                  <a:gd name="T43" fmla="*/ 1 h 80"/>
                  <a:gd name="T44" fmla="*/ 0 w 129"/>
                  <a:gd name="T45" fmla="*/ 1 h 80"/>
                  <a:gd name="T46" fmla="*/ 0 w 129"/>
                  <a:gd name="T47" fmla="*/ 1 h 80"/>
                  <a:gd name="T48" fmla="*/ 0 w 129"/>
                  <a:gd name="T49" fmla="*/ 1 h 80"/>
                  <a:gd name="T50" fmla="*/ 0 w 129"/>
                  <a:gd name="T51" fmla="*/ 1 h 80"/>
                  <a:gd name="T52" fmla="*/ 0 w 129"/>
                  <a:gd name="T53" fmla="*/ 1 h 80"/>
                  <a:gd name="T54" fmla="*/ 0 w 129"/>
                  <a:gd name="T55" fmla="*/ 1 h 80"/>
                  <a:gd name="T56" fmla="*/ 0 w 129"/>
                  <a:gd name="T57" fmla="*/ 1 h 80"/>
                  <a:gd name="T58" fmla="*/ 0 w 129"/>
                  <a:gd name="T59" fmla="*/ 1 h 80"/>
                  <a:gd name="T60" fmla="*/ 0 w 129"/>
                  <a:gd name="T61" fmla="*/ 1 h 80"/>
                  <a:gd name="T62" fmla="*/ 0 w 129"/>
                  <a:gd name="T63" fmla="*/ 1 h 80"/>
                  <a:gd name="T64" fmla="*/ 0 w 129"/>
                  <a:gd name="T65" fmla="*/ 1 h 80"/>
                  <a:gd name="T66" fmla="*/ 0 w 129"/>
                  <a:gd name="T67" fmla="*/ 1 h 80"/>
                  <a:gd name="T68" fmla="*/ 0 w 129"/>
                  <a:gd name="T69" fmla="*/ 1 h 80"/>
                  <a:gd name="T70" fmla="*/ 0 w 129"/>
                  <a:gd name="T71" fmla="*/ 1 h 80"/>
                  <a:gd name="T72" fmla="*/ 0 w 129"/>
                  <a:gd name="T73" fmla="*/ 1 h 80"/>
                  <a:gd name="T74" fmla="*/ 0 w 129"/>
                  <a:gd name="T75" fmla="*/ 1 h 80"/>
                  <a:gd name="T76" fmla="*/ 0 w 129"/>
                  <a:gd name="T77" fmla="*/ 1 h 80"/>
                  <a:gd name="T78" fmla="*/ 0 w 129"/>
                  <a:gd name="T79" fmla="*/ 1 h 80"/>
                  <a:gd name="T80" fmla="*/ 0 w 129"/>
                  <a:gd name="T81" fmla="*/ 1 h 80"/>
                  <a:gd name="T82" fmla="*/ 0 w 129"/>
                  <a:gd name="T83" fmla="*/ 1 h 80"/>
                  <a:gd name="T84" fmla="*/ 0 w 129"/>
                  <a:gd name="T85" fmla="*/ 1 h 80"/>
                  <a:gd name="T86" fmla="*/ 0 w 129"/>
                  <a:gd name="T87" fmla="*/ 1 h 80"/>
                  <a:gd name="T88" fmla="*/ 0 w 129"/>
                  <a:gd name="T89" fmla="*/ 1 h 80"/>
                  <a:gd name="T90" fmla="*/ 0 w 129"/>
                  <a:gd name="T91" fmla="*/ 1 h 80"/>
                  <a:gd name="T92" fmla="*/ 0 w 129"/>
                  <a:gd name="T93" fmla="*/ 1 h 80"/>
                  <a:gd name="T94" fmla="*/ 0 w 129"/>
                  <a:gd name="T95" fmla="*/ 1 h 80"/>
                  <a:gd name="T96" fmla="*/ 0 w 129"/>
                  <a:gd name="T97" fmla="*/ 0 h 80"/>
                  <a:gd name="T98" fmla="*/ 0 w 129"/>
                  <a:gd name="T99" fmla="*/ 1 h 80"/>
                  <a:gd name="T100" fmla="*/ 0 w 129"/>
                  <a:gd name="T101" fmla="*/ 1 h 80"/>
                  <a:gd name="T102" fmla="*/ 0 w 129"/>
                  <a:gd name="T103" fmla="*/ 1 h 80"/>
                  <a:gd name="T104" fmla="*/ 0 w 129"/>
                  <a:gd name="T105" fmla="*/ 1 h 80"/>
                  <a:gd name="T106" fmla="*/ 0 w 129"/>
                  <a:gd name="T107" fmla="*/ 1 h 80"/>
                  <a:gd name="T108" fmla="*/ 0 w 129"/>
                  <a:gd name="T109" fmla="*/ 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80">
                    <a:moveTo>
                      <a:pt x="129" y="30"/>
                    </a:moveTo>
                    <a:lnTo>
                      <a:pt x="128" y="37"/>
                    </a:lnTo>
                    <a:lnTo>
                      <a:pt x="120" y="49"/>
                    </a:lnTo>
                    <a:lnTo>
                      <a:pt x="108" y="58"/>
                    </a:lnTo>
                    <a:lnTo>
                      <a:pt x="95" y="64"/>
                    </a:lnTo>
                    <a:lnTo>
                      <a:pt x="80" y="69"/>
                    </a:lnTo>
                    <a:lnTo>
                      <a:pt x="74" y="72"/>
                    </a:lnTo>
                    <a:lnTo>
                      <a:pt x="73" y="71"/>
                    </a:lnTo>
                    <a:lnTo>
                      <a:pt x="57" y="78"/>
                    </a:lnTo>
                    <a:lnTo>
                      <a:pt x="40" y="80"/>
                    </a:lnTo>
                    <a:lnTo>
                      <a:pt x="37" y="80"/>
                    </a:lnTo>
                    <a:lnTo>
                      <a:pt x="27" y="78"/>
                    </a:lnTo>
                    <a:lnTo>
                      <a:pt x="15" y="77"/>
                    </a:lnTo>
                    <a:lnTo>
                      <a:pt x="3" y="71"/>
                    </a:lnTo>
                    <a:lnTo>
                      <a:pt x="0" y="59"/>
                    </a:lnTo>
                    <a:lnTo>
                      <a:pt x="0" y="47"/>
                    </a:lnTo>
                    <a:lnTo>
                      <a:pt x="2" y="46"/>
                    </a:lnTo>
                    <a:lnTo>
                      <a:pt x="3" y="31"/>
                    </a:lnTo>
                    <a:lnTo>
                      <a:pt x="11" y="18"/>
                    </a:lnTo>
                    <a:lnTo>
                      <a:pt x="20" y="13"/>
                    </a:lnTo>
                    <a:lnTo>
                      <a:pt x="23" y="15"/>
                    </a:lnTo>
                    <a:lnTo>
                      <a:pt x="17" y="28"/>
                    </a:lnTo>
                    <a:lnTo>
                      <a:pt x="15" y="38"/>
                    </a:lnTo>
                    <a:lnTo>
                      <a:pt x="15" y="41"/>
                    </a:lnTo>
                    <a:lnTo>
                      <a:pt x="14" y="52"/>
                    </a:lnTo>
                    <a:lnTo>
                      <a:pt x="14" y="62"/>
                    </a:lnTo>
                    <a:lnTo>
                      <a:pt x="15" y="65"/>
                    </a:lnTo>
                    <a:lnTo>
                      <a:pt x="20" y="69"/>
                    </a:lnTo>
                    <a:lnTo>
                      <a:pt x="30" y="75"/>
                    </a:lnTo>
                    <a:lnTo>
                      <a:pt x="39" y="78"/>
                    </a:lnTo>
                    <a:lnTo>
                      <a:pt x="54" y="75"/>
                    </a:lnTo>
                    <a:lnTo>
                      <a:pt x="65" y="72"/>
                    </a:lnTo>
                    <a:lnTo>
                      <a:pt x="68" y="71"/>
                    </a:lnTo>
                    <a:lnTo>
                      <a:pt x="73" y="71"/>
                    </a:lnTo>
                    <a:lnTo>
                      <a:pt x="79" y="68"/>
                    </a:lnTo>
                    <a:lnTo>
                      <a:pt x="85" y="67"/>
                    </a:lnTo>
                    <a:lnTo>
                      <a:pt x="89" y="64"/>
                    </a:lnTo>
                    <a:lnTo>
                      <a:pt x="91" y="65"/>
                    </a:lnTo>
                    <a:lnTo>
                      <a:pt x="105" y="53"/>
                    </a:lnTo>
                    <a:lnTo>
                      <a:pt x="114" y="41"/>
                    </a:lnTo>
                    <a:lnTo>
                      <a:pt x="116" y="37"/>
                    </a:lnTo>
                    <a:lnTo>
                      <a:pt x="110" y="19"/>
                    </a:lnTo>
                    <a:lnTo>
                      <a:pt x="98" y="9"/>
                    </a:lnTo>
                    <a:lnTo>
                      <a:pt x="95" y="7"/>
                    </a:lnTo>
                    <a:lnTo>
                      <a:pt x="76" y="3"/>
                    </a:lnTo>
                    <a:lnTo>
                      <a:pt x="59" y="3"/>
                    </a:lnTo>
                    <a:lnTo>
                      <a:pt x="57" y="3"/>
                    </a:lnTo>
                    <a:lnTo>
                      <a:pt x="62" y="1"/>
                    </a:lnTo>
                    <a:lnTo>
                      <a:pt x="76" y="0"/>
                    </a:lnTo>
                    <a:lnTo>
                      <a:pt x="91" y="1"/>
                    </a:lnTo>
                    <a:lnTo>
                      <a:pt x="105" y="6"/>
                    </a:lnTo>
                    <a:lnTo>
                      <a:pt x="117" y="13"/>
                    </a:lnTo>
                    <a:lnTo>
                      <a:pt x="123" y="19"/>
                    </a:lnTo>
                    <a:lnTo>
                      <a:pt x="126" y="25"/>
                    </a:lnTo>
                    <a:lnTo>
                      <a:pt x="129"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3" name="Freeform 66">
                <a:extLst>
                  <a:ext uri="{FF2B5EF4-FFF2-40B4-BE49-F238E27FC236}">
                    <a16:creationId xmlns:a16="http://schemas.microsoft.com/office/drawing/2014/main" id="{9B0FBAA4-40DA-CB4D-9F71-B50719EC5393}"/>
                  </a:ext>
                </a:extLst>
              </p:cNvPr>
              <p:cNvSpPr>
                <a:spLocks/>
              </p:cNvSpPr>
              <p:nvPr/>
            </p:nvSpPr>
            <p:spPr bwMode="auto">
              <a:xfrm>
                <a:off x="3158" y="3615"/>
                <a:ext cx="75" cy="60"/>
              </a:xfrm>
              <a:custGeom>
                <a:avLst/>
                <a:gdLst>
                  <a:gd name="T0" fmla="*/ 1 w 150"/>
                  <a:gd name="T1" fmla="*/ 1 h 120"/>
                  <a:gd name="T2" fmla="*/ 1 w 150"/>
                  <a:gd name="T3" fmla="*/ 1 h 120"/>
                  <a:gd name="T4" fmla="*/ 1 w 150"/>
                  <a:gd name="T5" fmla="*/ 1 h 120"/>
                  <a:gd name="T6" fmla="*/ 1 w 150"/>
                  <a:gd name="T7" fmla="*/ 1 h 120"/>
                  <a:gd name="T8" fmla="*/ 1 w 150"/>
                  <a:gd name="T9" fmla="*/ 1 h 120"/>
                  <a:gd name="T10" fmla="*/ 1 w 150"/>
                  <a:gd name="T11" fmla="*/ 1 h 120"/>
                  <a:gd name="T12" fmla="*/ 1 w 150"/>
                  <a:gd name="T13" fmla="*/ 1 h 120"/>
                  <a:gd name="T14" fmla="*/ 1 w 150"/>
                  <a:gd name="T15" fmla="*/ 1 h 120"/>
                  <a:gd name="T16" fmla="*/ 1 w 150"/>
                  <a:gd name="T17" fmla="*/ 1 h 120"/>
                  <a:gd name="T18" fmla="*/ 1 w 150"/>
                  <a:gd name="T19" fmla="*/ 1 h 120"/>
                  <a:gd name="T20" fmla="*/ 1 w 150"/>
                  <a:gd name="T21" fmla="*/ 1 h 120"/>
                  <a:gd name="T22" fmla="*/ 1 w 150"/>
                  <a:gd name="T23" fmla="*/ 1 h 120"/>
                  <a:gd name="T24" fmla="*/ 1 w 150"/>
                  <a:gd name="T25" fmla="*/ 1 h 120"/>
                  <a:gd name="T26" fmla="*/ 1 w 150"/>
                  <a:gd name="T27" fmla="*/ 1 h 120"/>
                  <a:gd name="T28" fmla="*/ 1 w 150"/>
                  <a:gd name="T29" fmla="*/ 1 h 120"/>
                  <a:gd name="T30" fmla="*/ 1 w 150"/>
                  <a:gd name="T31" fmla="*/ 1 h 120"/>
                  <a:gd name="T32" fmla="*/ 1 w 150"/>
                  <a:gd name="T33" fmla="*/ 1 h 120"/>
                  <a:gd name="T34" fmla="*/ 1 w 150"/>
                  <a:gd name="T35" fmla="*/ 1 h 120"/>
                  <a:gd name="T36" fmla="*/ 1 w 150"/>
                  <a:gd name="T37" fmla="*/ 1 h 120"/>
                  <a:gd name="T38" fmla="*/ 1 w 150"/>
                  <a:gd name="T39" fmla="*/ 1 h 120"/>
                  <a:gd name="T40" fmla="*/ 1 w 150"/>
                  <a:gd name="T41" fmla="*/ 1 h 120"/>
                  <a:gd name="T42" fmla="*/ 1 w 150"/>
                  <a:gd name="T43" fmla="*/ 1 h 120"/>
                  <a:gd name="T44" fmla="*/ 1 w 150"/>
                  <a:gd name="T45" fmla="*/ 1 h 120"/>
                  <a:gd name="T46" fmla="*/ 1 w 150"/>
                  <a:gd name="T47" fmla="*/ 1 h 120"/>
                  <a:gd name="T48" fmla="*/ 0 w 150"/>
                  <a:gd name="T49" fmla="*/ 1 h 120"/>
                  <a:gd name="T50" fmla="*/ 1 w 150"/>
                  <a:gd name="T51" fmla="*/ 1 h 120"/>
                  <a:gd name="T52" fmla="*/ 1 w 150"/>
                  <a:gd name="T53" fmla="*/ 1 h 120"/>
                  <a:gd name="T54" fmla="*/ 1 w 150"/>
                  <a:gd name="T55" fmla="*/ 1 h 120"/>
                  <a:gd name="T56" fmla="*/ 1 w 150"/>
                  <a:gd name="T57" fmla="*/ 1 h 120"/>
                  <a:gd name="T58" fmla="*/ 1 w 150"/>
                  <a:gd name="T59" fmla="*/ 1 h 120"/>
                  <a:gd name="T60" fmla="*/ 1 w 150"/>
                  <a:gd name="T61" fmla="*/ 1 h 120"/>
                  <a:gd name="T62" fmla="*/ 1 w 150"/>
                  <a:gd name="T63" fmla="*/ 1 h 120"/>
                  <a:gd name="T64" fmla="*/ 1 w 150"/>
                  <a:gd name="T65" fmla="*/ 1 h 120"/>
                  <a:gd name="T66" fmla="*/ 1 w 150"/>
                  <a:gd name="T67" fmla="*/ 1 h 120"/>
                  <a:gd name="T68" fmla="*/ 1 w 150"/>
                  <a:gd name="T69" fmla="*/ 0 h 120"/>
                  <a:gd name="T70" fmla="*/ 1 w 150"/>
                  <a:gd name="T71" fmla="*/ 1 h 120"/>
                  <a:gd name="T72" fmla="*/ 1 w 150"/>
                  <a:gd name="T73" fmla="*/ 1 h 120"/>
                  <a:gd name="T74" fmla="*/ 1 w 150"/>
                  <a:gd name="T75" fmla="*/ 1 h 120"/>
                  <a:gd name="T76" fmla="*/ 1 w 150"/>
                  <a:gd name="T77" fmla="*/ 1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0" h="120">
                    <a:moveTo>
                      <a:pt x="148" y="26"/>
                    </a:moveTo>
                    <a:lnTo>
                      <a:pt x="150" y="28"/>
                    </a:lnTo>
                    <a:lnTo>
                      <a:pt x="150" y="36"/>
                    </a:lnTo>
                    <a:lnTo>
                      <a:pt x="147" y="49"/>
                    </a:lnTo>
                    <a:lnTo>
                      <a:pt x="141" y="58"/>
                    </a:lnTo>
                    <a:lnTo>
                      <a:pt x="133" y="64"/>
                    </a:lnTo>
                    <a:lnTo>
                      <a:pt x="120" y="73"/>
                    </a:lnTo>
                    <a:lnTo>
                      <a:pt x="104" y="80"/>
                    </a:lnTo>
                    <a:lnTo>
                      <a:pt x="87" y="88"/>
                    </a:lnTo>
                    <a:lnTo>
                      <a:pt x="71" y="92"/>
                    </a:lnTo>
                    <a:lnTo>
                      <a:pt x="62" y="95"/>
                    </a:lnTo>
                    <a:lnTo>
                      <a:pt x="50" y="105"/>
                    </a:lnTo>
                    <a:lnTo>
                      <a:pt x="45" y="116"/>
                    </a:lnTo>
                    <a:lnTo>
                      <a:pt x="43" y="119"/>
                    </a:lnTo>
                    <a:lnTo>
                      <a:pt x="33" y="120"/>
                    </a:lnTo>
                    <a:lnTo>
                      <a:pt x="31" y="116"/>
                    </a:lnTo>
                    <a:lnTo>
                      <a:pt x="40" y="105"/>
                    </a:lnTo>
                    <a:lnTo>
                      <a:pt x="43" y="96"/>
                    </a:lnTo>
                    <a:lnTo>
                      <a:pt x="42" y="95"/>
                    </a:lnTo>
                    <a:lnTo>
                      <a:pt x="33" y="94"/>
                    </a:lnTo>
                    <a:lnTo>
                      <a:pt x="24" y="91"/>
                    </a:lnTo>
                    <a:lnTo>
                      <a:pt x="22" y="92"/>
                    </a:lnTo>
                    <a:lnTo>
                      <a:pt x="11" y="79"/>
                    </a:lnTo>
                    <a:lnTo>
                      <a:pt x="3" y="67"/>
                    </a:lnTo>
                    <a:lnTo>
                      <a:pt x="0" y="65"/>
                    </a:lnTo>
                    <a:lnTo>
                      <a:pt x="2" y="57"/>
                    </a:lnTo>
                    <a:lnTo>
                      <a:pt x="11" y="42"/>
                    </a:lnTo>
                    <a:lnTo>
                      <a:pt x="22" y="30"/>
                    </a:lnTo>
                    <a:lnTo>
                      <a:pt x="37" y="20"/>
                    </a:lnTo>
                    <a:lnTo>
                      <a:pt x="52" y="12"/>
                    </a:lnTo>
                    <a:lnTo>
                      <a:pt x="59" y="9"/>
                    </a:lnTo>
                    <a:lnTo>
                      <a:pt x="65" y="8"/>
                    </a:lnTo>
                    <a:lnTo>
                      <a:pt x="71" y="5"/>
                    </a:lnTo>
                    <a:lnTo>
                      <a:pt x="80" y="2"/>
                    </a:lnTo>
                    <a:lnTo>
                      <a:pt x="96" y="0"/>
                    </a:lnTo>
                    <a:lnTo>
                      <a:pt x="114" y="2"/>
                    </a:lnTo>
                    <a:lnTo>
                      <a:pt x="130" y="8"/>
                    </a:lnTo>
                    <a:lnTo>
                      <a:pt x="144" y="18"/>
                    </a:lnTo>
                    <a:lnTo>
                      <a:pt x="148"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4" name="Freeform 67">
                <a:extLst>
                  <a:ext uri="{FF2B5EF4-FFF2-40B4-BE49-F238E27FC236}">
                    <a16:creationId xmlns:a16="http://schemas.microsoft.com/office/drawing/2014/main" id="{3E865845-ABD1-C843-ABA0-03794B619F02}"/>
                  </a:ext>
                </a:extLst>
              </p:cNvPr>
              <p:cNvSpPr>
                <a:spLocks/>
              </p:cNvSpPr>
              <p:nvPr/>
            </p:nvSpPr>
            <p:spPr bwMode="auto">
              <a:xfrm>
                <a:off x="3245" y="3617"/>
                <a:ext cx="91" cy="39"/>
              </a:xfrm>
              <a:custGeom>
                <a:avLst/>
                <a:gdLst>
                  <a:gd name="T0" fmla="*/ 1 w 180"/>
                  <a:gd name="T1" fmla="*/ 1 h 78"/>
                  <a:gd name="T2" fmla="*/ 1 w 180"/>
                  <a:gd name="T3" fmla="*/ 1 h 78"/>
                  <a:gd name="T4" fmla="*/ 1 w 180"/>
                  <a:gd name="T5" fmla="*/ 1 h 78"/>
                  <a:gd name="T6" fmla="*/ 1 w 180"/>
                  <a:gd name="T7" fmla="*/ 1 h 78"/>
                  <a:gd name="T8" fmla="*/ 1 w 180"/>
                  <a:gd name="T9" fmla="*/ 1 h 78"/>
                  <a:gd name="T10" fmla="*/ 1 w 180"/>
                  <a:gd name="T11" fmla="*/ 1 h 78"/>
                  <a:gd name="T12" fmla="*/ 1 w 180"/>
                  <a:gd name="T13" fmla="*/ 1 h 78"/>
                  <a:gd name="T14" fmla="*/ 1 w 180"/>
                  <a:gd name="T15" fmla="*/ 1 h 78"/>
                  <a:gd name="T16" fmla="*/ 1 w 180"/>
                  <a:gd name="T17" fmla="*/ 1 h 78"/>
                  <a:gd name="T18" fmla="*/ 1 w 180"/>
                  <a:gd name="T19" fmla="*/ 1 h 78"/>
                  <a:gd name="T20" fmla="*/ 1 w 180"/>
                  <a:gd name="T21" fmla="*/ 1 h 78"/>
                  <a:gd name="T22" fmla="*/ 1 w 180"/>
                  <a:gd name="T23" fmla="*/ 1 h 78"/>
                  <a:gd name="T24" fmla="*/ 1 w 180"/>
                  <a:gd name="T25" fmla="*/ 1 h 78"/>
                  <a:gd name="T26" fmla="*/ 1 w 180"/>
                  <a:gd name="T27" fmla="*/ 1 h 78"/>
                  <a:gd name="T28" fmla="*/ 1 w 180"/>
                  <a:gd name="T29" fmla="*/ 1 h 78"/>
                  <a:gd name="T30" fmla="*/ 1 w 180"/>
                  <a:gd name="T31" fmla="*/ 1 h 78"/>
                  <a:gd name="T32" fmla="*/ 1 w 180"/>
                  <a:gd name="T33" fmla="*/ 1 h 78"/>
                  <a:gd name="T34" fmla="*/ 1 w 180"/>
                  <a:gd name="T35" fmla="*/ 1 h 78"/>
                  <a:gd name="T36" fmla="*/ 1 w 180"/>
                  <a:gd name="T37" fmla="*/ 1 h 78"/>
                  <a:gd name="T38" fmla="*/ 1 w 180"/>
                  <a:gd name="T39" fmla="*/ 1 h 78"/>
                  <a:gd name="T40" fmla="*/ 1 w 180"/>
                  <a:gd name="T41" fmla="*/ 1 h 78"/>
                  <a:gd name="T42" fmla="*/ 1 w 180"/>
                  <a:gd name="T43" fmla="*/ 1 h 78"/>
                  <a:gd name="T44" fmla="*/ 1 w 180"/>
                  <a:gd name="T45" fmla="*/ 1 h 78"/>
                  <a:gd name="T46" fmla="*/ 1 w 180"/>
                  <a:gd name="T47" fmla="*/ 1 h 78"/>
                  <a:gd name="T48" fmla="*/ 1 w 180"/>
                  <a:gd name="T49" fmla="*/ 1 h 78"/>
                  <a:gd name="T50" fmla="*/ 1 w 180"/>
                  <a:gd name="T51" fmla="*/ 1 h 78"/>
                  <a:gd name="T52" fmla="*/ 1 w 180"/>
                  <a:gd name="T53" fmla="*/ 1 h 78"/>
                  <a:gd name="T54" fmla="*/ 1 w 180"/>
                  <a:gd name="T55" fmla="*/ 1 h 78"/>
                  <a:gd name="T56" fmla="*/ 0 w 180"/>
                  <a:gd name="T57" fmla="*/ 1 h 78"/>
                  <a:gd name="T58" fmla="*/ 1 w 180"/>
                  <a:gd name="T59" fmla="*/ 1 h 78"/>
                  <a:gd name="T60" fmla="*/ 1 w 180"/>
                  <a:gd name="T61" fmla="*/ 1 h 78"/>
                  <a:gd name="T62" fmla="*/ 1 w 180"/>
                  <a:gd name="T63" fmla="*/ 1 h 78"/>
                  <a:gd name="T64" fmla="*/ 1 w 180"/>
                  <a:gd name="T65" fmla="*/ 1 h 78"/>
                  <a:gd name="T66" fmla="*/ 1 w 180"/>
                  <a:gd name="T67" fmla="*/ 1 h 78"/>
                  <a:gd name="T68" fmla="*/ 1 w 180"/>
                  <a:gd name="T69" fmla="*/ 1 h 78"/>
                  <a:gd name="T70" fmla="*/ 1 w 180"/>
                  <a:gd name="T71" fmla="*/ 1 h 78"/>
                  <a:gd name="T72" fmla="*/ 1 w 180"/>
                  <a:gd name="T73" fmla="*/ 1 h 78"/>
                  <a:gd name="T74" fmla="*/ 1 w 180"/>
                  <a:gd name="T75" fmla="*/ 1 h 78"/>
                  <a:gd name="T76" fmla="*/ 1 w 180"/>
                  <a:gd name="T77" fmla="*/ 0 h 78"/>
                  <a:gd name="T78" fmla="*/ 1 w 180"/>
                  <a:gd name="T79" fmla="*/ 1 h 78"/>
                  <a:gd name="T80" fmla="*/ 1 w 180"/>
                  <a:gd name="T81" fmla="*/ 1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0" h="78">
                    <a:moveTo>
                      <a:pt x="133" y="1"/>
                    </a:moveTo>
                    <a:lnTo>
                      <a:pt x="134" y="3"/>
                    </a:lnTo>
                    <a:lnTo>
                      <a:pt x="136" y="1"/>
                    </a:lnTo>
                    <a:lnTo>
                      <a:pt x="140" y="1"/>
                    </a:lnTo>
                    <a:lnTo>
                      <a:pt x="151" y="4"/>
                    </a:lnTo>
                    <a:lnTo>
                      <a:pt x="170" y="12"/>
                    </a:lnTo>
                    <a:lnTo>
                      <a:pt x="180" y="22"/>
                    </a:lnTo>
                    <a:lnTo>
                      <a:pt x="179" y="29"/>
                    </a:lnTo>
                    <a:lnTo>
                      <a:pt x="173" y="40"/>
                    </a:lnTo>
                    <a:lnTo>
                      <a:pt x="162" y="47"/>
                    </a:lnTo>
                    <a:lnTo>
                      <a:pt x="151" y="53"/>
                    </a:lnTo>
                    <a:lnTo>
                      <a:pt x="140" y="57"/>
                    </a:lnTo>
                    <a:lnTo>
                      <a:pt x="134" y="60"/>
                    </a:lnTo>
                    <a:lnTo>
                      <a:pt x="127" y="63"/>
                    </a:lnTo>
                    <a:lnTo>
                      <a:pt x="111" y="68"/>
                    </a:lnTo>
                    <a:lnTo>
                      <a:pt x="93" y="72"/>
                    </a:lnTo>
                    <a:lnTo>
                      <a:pt x="77" y="75"/>
                    </a:lnTo>
                    <a:lnTo>
                      <a:pt x="59" y="78"/>
                    </a:lnTo>
                    <a:lnTo>
                      <a:pt x="50" y="78"/>
                    </a:lnTo>
                    <a:lnTo>
                      <a:pt x="35" y="75"/>
                    </a:lnTo>
                    <a:lnTo>
                      <a:pt x="26" y="69"/>
                    </a:lnTo>
                    <a:lnTo>
                      <a:pt x="25" y="66"/>
                    </a:lnTo>
                    <a:lnTo>
                      <a:pt x="25" y="50"/>
                    </a:lnTo>
                    <a:lnTo>
                      <a:pt x="28" y="38"/>
                    </a:lnTo>
                    <a:lnTo>
                      <a:pt x="29" y="35"/>
                    </a:lnTo>
                    <a:lnTo>
                      <a:pt x="28" y="34"/>
                    </a:lnTo>
                    <a:lnTo>
                      <a:pt x="13" y="46"/>
                    </a:lnTo>
                    <a:lnTo>
                      <a:pt x="3" y="53"/>
                    </a:lnTo>
                    <a:lnTo>
                      <a:pt x="0" y="53"/>
                    </a:lnTo>
                    <a:lnTo>
                      <a:pt x="9" y="40"/>
                    </a:lnTo>
                    <a:lnTo>
                      <a:pt x="19" y="31"/>
                    </a:lnTo>
                    <a:lnTo>
                      <a:pt x="22" y="29"/>
                    </a:lnTo>
                    <a:lnTo>
                      <a:pt x="32" y="25"/>
                    </a:lnTo>
                    <a:lnTo>
                      <a:pt x="43" y="19"/>
                    </a:lnTo>
                    <a:lnTo>
                      <a:pt x="53" y="15"/>
                    </a:lnTo>
                    <a:lnTo>
                      <a:pt x="63" y="10"/>
                    </a:lnTo>
                    <a:lnTo>
                      <a:pt x="74" y="6"/>
                    </a:lnTo>
                    <a:lnTo>
                      <a:pt x="84" y="3"/>
                    </a:lnTo>
                    <a:lnTo>
                      <a:pt x="108" y="0"/>
                    </a:lnTo>
                    <a:lnTo>
                      <a:pt x="131" y="3"/>
                    </a:lnTo>
                    <a:lnTo>
                      <a:pt x="13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5" name="Freeform 68">
                <a:extLst>
                  <a:ext uri="{FF2B5EF4-FFF2-40B4-BE49-F238E27FC236}">
                    <a16:creationId xmlns:a16="http://schemas.microsoft.com/office/drawing/2014/main" id="{EEE66C86-FF81-264B-BFBD-A9BAB67C3A03}"/>
                  </a:ext>
                </a:extLst>
              </p:cNvPr>
              <p:cNvSpPr>
                <a:spLocks/>
              </p:cNvSpPr>
              <p:nvPr/>
            </p:nvSpPr>
            <p:spPr bwMode="auto">
              <a:xfrm>
                <a:off x="3363" y="3617"/>
                <a:ext cx="75" cy="53"/>
              </a:xfrm>
              <a:custGeom>
                <a:avLst/>
                <a:gdLst>
                  <a:gd name="T0" fmla="*/ 1 w 149"/>
                  <a:gd name="T1" fmla="*/ 1 h 106"/>
                  <a:gd name="T2" fmla="*/ 1 w 149"/>
                  <a:gd name="T3" fmla="*/ 1 h 106"/>
                  <a:gd name="T4" fmla="*/ 1 w 149"/>
                  <a:gd name="T5" fmla="*/ 1 h 106"/>
                  <a:gd name="T6" fmla="*/ 1 w 149"/>
                  <a:gd name="T7" fmla="*/ 1 h 106"/>
                  <a:gd name="T8" fmla="*/ 1 w 149"/>
                  <a:gd name="T9" fmla="*/ 1 h 106"/>
                  <a:gd name="T10" fmla="*/ 1 w 149"/>
                  <a:gd name="T11" fmla="*/ 1 h 106"/>
                  <a:gd name="T12" fmla="*/ 1 w 149"/>
                  <a:gd name="T13" fmla="*/ 1 h 106"/>
                  <a:gd name="T14" fmla="*/ 1 w 149"/>
                  <a:gd name="T15" fmla="*/ 1 h 106"/>
                  <a:gd name="T16" fmla="*/ 1 w 149"/>
                  <a:gd name="T17" fmla="*/ 1 h 106"/>
                  <a:gd name="T18" fmla="*/ 1 w 149"/>
                  <a:gd name="T19" fmla="*/ 1 h 106"/>
                  <a:gd name="T20" fmla="*/ 1 w 149"/>
                  <a:gd name="T21" fmla="*/ 1 h 106"/>
                  <a:gd name="T22" fmla="*/ 1 w 149"/>
                  <a:gd name="T23" fmla="*/ 1 h 106"/>
                  <a:gd name="T24" fmla="*/ 1 w 149"/>
                  <a:gd name="T25" fmla="*/ 1 h 106"/>
                  <a:gd name="T26" fmla="*/ 1 w 149"/>
                  <a:gd name="T27" fmla="*/ 1 h 106"/>
                  <a:gd name="T28" fmla="*/ 1 w 149"/>
                  <a:gd name="T29" fmla="*/ 1 h 106"/>
                  <a:gd name="T30" fmla="*/ 1 w 149"/>
                  <a:gd name="T31" fmla="*/ 1 h 106"/>
                  <a:gd name="T32" fmla="*/ 1 w 149"/>
                  <a:gd name="T33" fmla="*/ 1 h 106"/>
                  <a:gd name="T34" fmla="*/ 1 w 149"/>
                  <a:gd name="T35" fmla="*/ 1 h 106"/>
                  <a:gd name="T36" fmla="*/ 1 w 149"/>
                  <a:gd name="T37" fmla="*/ 1 h 106"/>
                  <a:gd name="T38" fmla="*/ 1 w 149"/>
                  <a:gd name="T39" fmla="*/ 1 h 106"/>
                  <a:gd name="T40" fmla="*/ 1 w 149"/>
                  <a:gd name="T41" fmla="*/ 1 h 106"/>
                  <a:gd name="T42" fmla="*/ 1 w 149"/>
                  <a:gd name="T43" fmla="*/ 1 h 106"/>
                  <a:gd name="T44" fmla="*/ 1 w 149"/>
                  <a:gd name="T45" fmla="*/ 1 h 106"/>
                  <a:gd name="T46" fmla="*/ 1 w 149"/>
                  <a:gd name="T47" fmla="*/ 1 h 106"/>
                  <a:gd name="T48" fmla="*/ 1 w 149"/>
                  <a:gd name="T49" fmla="*/ 1 h 106"/>
                  <a:gd name="T50" fmla="*/ 1 w 149"/>
                  <a:gd name="T51" fmla="*/ 1 h 106"/>
                  <a:gd name="T52" fmla="*/ 1 w 149"/>
                  <a:gd name="T53" fmla="*/ 1 h 106"/>
                  <a:gd name="T54" fmla="*/ 1 w 149"/>
                  <a:gd name="T55" fmla="*/ 1 h 106"/>
                  <a:gd name="T56" fmla="*/ 1 w 149"/>
                  <a:gd name="T57" fmla="*/ 1 h 106"/>
                  <a:gd name="T58" fmla="*/ 1 w 149"/>
                  <a:gd name="T59" fmla="*/ 1 h 106"/>
                  <a:gd name="T60" fmla="*/ 1 w 149"/>
                  <a:gd name="T61" fmla="*/ 1 h 106"/>
                  <a:gd name="T62" fmla="*/ 1 w 149"/>
                  <a:gd name="T63" fmla="*/ 1 h 106"/>
                  <a:gd name="T64" fmla="*/ 1 w 149"/>
                  <a:gd name="T65" fmla="*/ 1 h 106"/>
                  <a:gd name="T66" fmla="*/ 1 w 149"/>
                  <a:gd name="T67" fmla="*/ 1 h 106"/>
                  <a:gd name="T68" fmla="*/ 1 w 149"/>
                  <a:gd name="T69" fmla="*/ 1 h 106"/>
                  <a:gd name="T70" fmla="*/ 1 w 149"/>
                  <a:gd name="T71" fmla="*/ 1 h 106"/>
                  <a:gd name="T72" fmla="*/ 1 w 149"/>
                  <a:gd name="T73" fmla="*/ 1 h 106"/>
                  <a:gd name="T74" fmla="*/ 1 w 149"/>
                  <a:gd name="T75" fmla="*/ 1 h 106"/>
                  <a:gd name="T76" fmla="*/ 1 w 149"/>
                  <a:gd name="T77" fmla="*/ 1 h 106"/>
                  <a:gd name="T78" fmla="*/ 1 w 149"/>
                  <a:gd name="T79" fmla="*/ 1 h 106"/>
                  <a:gd name="T80" fmla="*/ 1 w 149"/>
                  <a:gd name="T81" fmla="*/ 1 h 106"/>
                  <a:gd name="T82" fmla="*/ 1 w 149"/>
                  <a:gd name="T83" fmla="*/ 1 h 106"/>
                  <a:gd name="T84" fmla="*/ 1 w 149"/>
                  <a:gd name="T85" fmla="*/ 1 h 106"/>
                  <a:gd name="T86" fmla="*/ 1 w 149"/>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06">
                    <a:moveTo>
                      <a:pt x="84" y="1"/>
                    </a:moveTo>
                    <a:lnTo>
                      <a:pt x="97" y="1"/>
                    </a:lnTo>
                    <a:lnTo>
                      <a:pt x="108" y="3"/>
                    </a:lnTo>
                    <a:lnTo>
                      <a:pt x="111" y="3"/>
                    </a:lnTo>
                    <a:lnTo>
                      <a:pt x="115" y="4"/>
                    </a:lnTo>
                    <a:lnTo>
                      <a:pt x="126" y="9"/>
                    </a:lnTo>
                    <a:lnTo>
                      <a:pt x="134" y="13"/>
                    </a:lnTo>
                    <a:lnTo>
                      <a:pt x="148" y="28"/>
                    </a:lnTo>
                    <a:lnTo>
                      <a:pt x="149" y="32"/>
                    </a:lnTo>
                    <a:lnTo>
                      <a:pt x="145" y="49"/>
                    </a:lnTo>
                    <a:lnTo>
                      <a:pt x="137" y="59"/>
                    </a:lnTo>
                    <a:lnTo>
                      <a:pt x="134" y="60"/>
                    </a:lnTo>
                    <a:lnTo>
                      <a:pt x="129" y="63"/>
                    </a:lnTo>
                    <a:lnTo>
                      <a:pt x="136" y="75"/>
                    </a:lnTo>
                    <a:lnTo>
                      <a:pt x="140" y="84"/>
                    </a:lnTo>
                    <a:lnTo>
                      <a:pt x="140" y="86"/>
                    </a:lnTo>
                    <a:lnTo>
                      <a:pt x="137" y="84"/>
                    </a:lnTo>
                    <a:lnTo>
                      <a:pt x="136" y="86"/>
                    </a:lnTo>
                    <a:lnTo>
                      <a:pt x="133" y="83"/>
                    </a:lnTo>
                    <a:lnTo>
                      <a:pt x="127" y="84"/>
                    </a:lnTo>
                    <a:lnTo>
                      <a:pt x="121" y="81"/>
                    </a:lnTo>
                    <a:lnTo>
                      <a:pt x="115" y="72"/>
                    </a:lnTo>
                    <a:lnTo>
                      <a:pt x="103" y="75"/>
                    </a:lnTo>
                    <a:lnTo>
                      <a:pt x="94" y="78"/>
                    </a:lnTo>
                    <a:lnTo>
                      <a:pt x="93" y="80"/>
                    </a:lnTo>
                    <a:lnTo>
                      <a:pt x="81" y="81"/>
                    </a:lnTo>
                    <a:lnTo>
                      <a:pt x="68" y="84"/>
                    </a:lnTo>
                    <a:lnTo>
                      <a:pt x="66" y="86"/>
                    </a:lnTo>
                    <a:lnTo>
                      <a:pt x="56" y="87"/>
                    </a:lnTo>
                    <a:lnTo>
                      <a:pt x="55" y="99"/>
                    </a:lnTo>
                    <a:lnTo>
                      <a:pt x="47" y="106"/>
                    </a:lnTo>
                    <a:lnTo>
                      <a:pt x="35" y="99"/>
                    </a:lnTo>
                    <a:lnTo>
                      <a:pt x="38" y="90"/>
                    </a:lnTo>
                    <a:lnTo>
                      <a:pt x="35" y="83"/>
                    </a:lnTo>
                    <a:lnTo>
                      <a:pt x="26" y="81"/>
                    </a:lnTo>
                    <a:lnTo>
                      <a:pt x="18" y="77"/>
                    </a:lnTo>
                    <a:lnTo>
                      <a:pt x="15" y="56"/>
                    </a:lnTo>
                    <a:lnTo>
                      <a:pt x="19" y="41"/>
                    </a:lnTo>
                    <a:lnTo>
                      <a:pt x="21" y="37"/>
                    </a:lnTo>
                    <a:lnTo>
                      <a:pt x="24" y="32"/>
                    </a:lnTo>
                    <a:lnTo>
                      <a:pt x="29" y="23"/>
                    </a:lnTo>
                    <a:lnTo>
                      <a:pt x="38" y="19"/>
                    </a:lnTo>
                    <a:lnTo>
                      <a:pt x="59" y="13"/>
                    </a:lnTo>
                    <a:lnTo>
                      <a:pt x="63" y="12"/>
                    </a:lnTo>
                    <a:lnTo>
                      <a:pt x="68" y="12"/>
                    </a:lnTo>
                    <a:lnTo>
                      <a:pt x="75" y="12"/>
                    </a:lnTo>
                    <a:lnTo>
                      <a:pt x="92" y="15"/>
                    </a:lnTo>
                    <a:lnTo>
                      <a:pt x="100" y="22"/>
                    </a:lnTo>
                    <a:lnTo>
                      <a:pt x="99" y="34"/>
                    </a:lnTo>
                    <a:lnTo>
                      <a:pt x="93" y="34"/>
                    </a:lnTo>
                    <a:lnTo>
                      <a:pt x="89" y="23"/>
                    </a:lnTo>
                    <a:lnTo>
                      <a:pt x="78" y="18"/>
                    </a:lnTo>
                    <a:lnTo>
                      <a:pt x="58" y="18"/>
                    </a:lnTo>
                    <a:lnTo>
                      <a:pt x="43" y="23"/>
                    </a:lnTo>
                    <a:lnTo>
                      <a:pt x="40" y="26"/>
                    </a:lnTo>
                    <a:lnTo>
                      <a:pt x="31" y="46"/>
                    </a:lnTo>
                    <a:lnTo>
                      <a:pt x="29" y="62"/>
                    </a:lnTo>
                    <a:lnTo>
                      <a:pt x="31" y="66"/>
                    </a:lnTo>
                    <a:lnTo>
                      <a:pt x="37" y="75"/>
                    </a:lnTo>
                    <a:lnTo>
                      <a:pt x="46" y="78"/>
                    </a:lnTo>
                    <a:lnTo>
                      <a:pt x="47" y="80"/>
                    </a:lnTo>
                    <a:lnTo>
                      <a:pt x="55" y="78"/>
                    </a:lnTo>
                    <a:lnTo>
                      <a:pt x="60" y="81"/>
                    </a:lnTo>
                    <a:lnTo>
                      <a:pt x="69" y="80"/>
                    </a:lnTo>
                    <a:lnTo>
                      <a:pt x="84" y="77"/>
                    </a:lnTo>
                    <a:lnTo>
                      <a:pt x="100" y="72"/>
                    </a:lnTo>
                    <a:lnTo>
                      <a:pt x="114" y="65"/>
                    </a:lnTo>
                    <a:lnTo>
                      <a:pt x="127" y="56"/>
                    </a:lnTo>
                    <a:lnTo>
                      <a:pt x="133" y="50"/>
                    </a:lnTo>
                    <a:lnTo>
                      <a:pt x="131" y="32"/>
                    </a:lnTo>
                    <a:lnTo>
                      <a:pt x="124" y="19"/>
                    </a:lnTo>
                    <a:lnTo>
                      <a:pt x="123" y="16"/>
                    </a:lnTo>
                    <a:lnTo>
                      <a:pt x="114" y="10"/>
                    </a:lnTo>
                    <a:lnTo>
                      <a:pt x="94" y="4"/>
                    </a:lnTo>
                    <a:lnTo>
                      <a:pt x="74" y="4"/>
                    </a:lnTo>
                    <a:lnTo>
                      <a:pt x="53" y="9"/>
                    </a:lnTo>
                    <a:lnTo>
                      <a:pt x="32" y="13"/>
                    </a:lnTo>
                    <a:lnTo>
                      <a:pt x="24" y="16"/>
                    </a:lnTo>
                    <a:lnTo>
                      <a:pt x="13" y="32"/>
                    </a:lnTo>
                    <a:lnTo>
                      <a:pt x="4" y="40"/>
                    </a:lnTo>
                    <a:lnTo>
                      <a:pt x="0" y="38"/>
                    </a:lnTo>
                    <a:lnTo>
                      <a:pt x="3" y="29"/>
                    </a:lnTo>
                    <a:lnTo>
                      <a:pt x="15" y="18"/>
                    </a:lnTo>
                    <a:lnTo>
                      <a:pt x="31" y="10"/>
                    </a:lnTo>
                    <a:lnTo>
                      <a:pt x="49" y="7"/>
                    </a:lnTo>
                    <a:lnTo>
                      <a:pt x="66" y="3"/>
                    </a:lnTo>
                    <a:lnTo>
                      <a:pt x="74" y="0"/>
                    </a:lnTo>
                    <a:lnTo>
                      <a:pt x="80" y="0"/>
                    </a:lnTo>
                    <a:lnTo>
                      <a:pt x="8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6" name="Freeform 69">
                <a:extLst>
                  <a:ext uri="{FF2B5EF4-FFF2-40B4-BE49-F238E27FC236}">
                    <a16:creationId xmlns:a16="http://schemas.microsoft.com/office/drawing/2014/main" id="{0780B422-CE93-334B-95B1-067E0B153ECC}"/>
                  </a:ext>
                </a:extLst>
              </p:cNvPr>
              <p:cNvSpPr>
                <a:spLocks/>
              </p:cNvSpPr>
              <p:nvPr/>
            </p:nvSpPr>
            <p:spPr bwMode="auto">
              <a:xfrm>
                <a:off x="3453" y="3617"/>
                <a:ext cx="65" cy="48"/>
              </a:xfrm>
              <a:custGeom>
                <a:avLst/>
                <a:gdLst>
                  <a:gd name="T0" fmla="*/ 1 w 130"/>
                  <a:gd name="T1" fmla="*/ 1 h 96"/>
                  <a:gd name="T2" fmla="*/ 1 w 130"/>
                  <a:gd name="T3" fmla="*/ 1 h 96"/>
                  <a:gd name="T4" fmla="*/ 1 w 130"/>
                  <a:gd name="T5" fmla="*/ 1 h 96"/>
                  <a:gd name="T6" fmla="*/ 1 w 130"/>
                  <a:gd name="T7" fmla="*/ 1 h 96"/>
                  <a:gd name="T8" fmla="*/ 1 w 130"/>
                  <a:gd name="T9" fmla="*/ 1 h 96"/>
                  <a:gd name="T10" fmla="*/ 1 w 130"/>
                  <a:gd name="T11" fmla="*/ 1 h 96"/>
                  <a:gd name="T12" fmla="*/ 1 w 130"/>
                  <a:gd name="T13" fmla="*/ 1 h 96"/>
                  <a:gd name="T14" fmla="*/ 1 w 130"/>
                  <a:gd name="T15" fmla="*/ 1 h 96"/>
                  <a:gd name="T16" fmla="*/ 1 w 130"/>
                  <a:gd name="T17" fmla="*/ 1 h 96"/>
                  <a:gd name="T18" fmla="*/ 1 w 130"/>
                  <a:gd name="T19" fmla="*/ 1 h 96"/>
                  <a:gd name="T20" fmla="*/ 1 w 130"/>
                  <a:gd name="T21" fmla="*/ 1 h 96"/>
                  <a:gd name="T22" fmla="*/ 1 w 130"/>
                  <a:gd name="T23" fmla="*/ 1 h 96"/>
                  <a:gd name="T24" fmla="*/ 1 w 130"/>
                  <a:gd name="T25" fmla="*/ 1 h 96"/>
                  <a:gd name="T26" fmla="*/ 1 w 130"/>
                  <a:gd name="T27" fmla="*/ 1 h 96"/>
                  <a:gd name="T28" fmla="*/ 1 w 130"/>
                  <a:gd name="T29" fmla="*/ 1 h 96"/>
                  <a:gd name="T30" fmla="*/ 1 w 130"/>
                  <a:gd name="T31" fmla="*/ 1 h 96"/>
                  <a:gd name="T32" fmla="*/ 1 w 130"/>
                  <a:gd name="T33" fmla="*/ 1 h 96"/>
                  <a:gd name="T34" fmla="*/ 1 w 130"/>
                  <a:gd name="T35" fmla="*/ 1 h 96"/>
                  <a:gd name="T36" fmla="*/ 1 w 130"/>
                  <a:gd name="T37" fmla="*/ 1 h 96"/>
                  <a:gd name="T38" fmla="*/ 1 w 130"/>
                  <a:gd name="T39" fmla="*/ 1 h 96"/>
                  <a:gd name="T40" fmla="*/ 1 w 130"/>
                  <a:gd name="T41" fmla="*/ 1 h 96"/>
                  <a:gd name="T42" fmla="*/ 1 w 130"/>
                  <a:gd name="T43" fmla="*/ 1 h 96"/>
                  <a:gd name="T44" fmla="*/ 1 w 130"/>
                  <a:gd name="T45" fmla="*/ 1 h 96"/>
                  <a:gd name="T46" fmla="*/ 1 w 130"/>
                  <a:gd name="T47" fmla="*/ 1 h 96"/>
                  <a:gd name="T48" fmla="*/ 1 w 130"/>
                  <a:gd name="T49" fmla="*/ 1 h 96"/>
                  <a:gd name="T50" fmla="*/ 1 w 130"/>
                  <a:gd name="T51" fmla="*/ 1 h 96"/>
                  <a:gd name="T52" fmla="*/ 1 w 130"/>
                  <a:gd name="T53" fmla="*/ 1 h 96"/>
                  <a:gd name="T54" fmla="*/ 1 w 130"/>
                  <a:gd name="T55" fmla="*/ 1 h 96"/>
                  <a:gd name="T56" fmla="*/ 1 w 130"/>
                  <a:gd name="T57" fmla="*/ 1 h 96"/>
                  <a:gd name="T58" fmla="*/ 1 w 130"/>
                  <a:gd name="T59" fmla="*/ 1 h 96"/>
                  <a:gd name="T60" fmla="*/ 0 w 130"/>
                  <a:gd name="T61" fmla="*/ 1 h 96"/>
                  <a:gd name="T62" fmla="*/ 1 w 130"/>
                  <a:gd name="T63" fmla="*/ 1 h 96"/>
                  <a:gd name="T64" fmla="*/ 1 w 130"/>
                  <a:gd name="T65" fmla="*/ 1 h 96"/>
                  <a:gd name="T66" fmla="*/ 1 w 130"/>
                  <a:gd name="T67" fmla="*/ 1 h 96"/>
                  <a:gd name="T68" fmla="*/ 1 w 130"/>
                  <a:gd name="T69" fmla="*/ 1 h 96"/>
                  <a:gd name="T70" fmla="*/ 1 w 130"/>
                  <a:gd name="T71" fmla="*/ 1 h 96"/>
                  <a:gd name="T72" fmla="*/ 1 w 130"/>
                  <a:gd name="T73" fmla="*/ 1 h 96"/>
                  <a:gd name="T74" fmla="*/ 1 w 130"/>
                  <a:gd name="T75" fmla="*/ 1 h 96"/>
                  <a:gd name="T76" fmla="*/ 1 w 130"/>
                  <a:gd name="T77" fmla="*/ 1 h 96"/>
                  <a:gd name="T78" fmla="*/ 1 w 130"/>
                  <a:gd name="T79" fmla="*/ 0 h 96"/>
                  <a:gd name="T80" fmla="*/ 1 w 130"/>
                  <a:gd name="T81" fmla="*/ 0 h 96"/>
                  <a:gd name="T82" fmla="*/ 1 w 130"/>
                  <a:gd name="T83" fmla="*/ 0 h 96"/>
                  <a:gd name="T84" fmla="*/ 1 w 130"/>
                  <a:gd name="T85" fmla="*/ 1 h 96"/>
                  <a:gd name="T86" fmla="*/ 1 w 130"/>
                  <a:gd name="T87" fmla="*/ 1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0" h="96">
                    <a:moveTo>
                      <a:pt x="127" y="13"/>
                    </a:moveTo>
                    <a:lnTo>
                      <a:pt x="129" y="16"/>
                    </a:lnTo>
                    <a:lnTo>
                      <a:pt x="130" y="25"/>
                    </a:lnTo>
                    <a:lnTo>
                      <a:pt x="129" y="41"/>
                    </a:lnTo>
                    <a:lnTo>
                      <a:pt x="124" y="53"/>
                    </a:lnTo>
                    <a:lnTo>
                      <a:pt x="120" y="56"/>
                    </a:lnTo>
                    <a:lnTo>
                      <a:pt x="113" y="63"/>
                    </a:lnTo>
                    <a:lnTo>
                      <a:pt x="104" y="68"/>
                    </a:lnTo>
                    <a:lnTo>
                      <a:pt x="85" y="78"/>
                    </a:lnTo>
                    <a:lnTo>
                      <a:pt x="80" y="80"/>
                    </a:lnTo>
                    <a:lnTo>
                      <a:pt x="79" y="78"/>
                    </a:lnTo>
                    <a:lnTo>
                      <a:pt x="58" y="86"/>
                    </a:lnTo>
                    <a:lnTo>
                      <a:pt x="42" y="89"/>
                    </a:lnTo>
                    <a:lnTo>
                      <a:pt x="37" y="89"/>
                    </a:lnTo>
                    <a:lnTo>
                      <a:pt x="39" y="94"/>
                    </a:lnTo>
                    <a:lnTo>
                      <a:pt x="30" y="96"/>
                    </a:lnTo>
                    <a:lnTo>
                      <a:pt x="19" y="94"/>
                    </a:lnTo>
                    <a:lnTo>
                      <a:pt x="12" y="81"/>
                    </a:lnTo>
                    <a:lnTo>
                      <a:pt x="6" y="74"/>
                    </a:lnTo>
                    <a:lnTo>
                      <a:pt x="3" y="65"/>
                    </a:lnTo>
                    <a:lnTo>
                      <a:pt x="5" y="59"/>
                    </a:lnTo>
                    <a:lnTo>
                      <a:pt x="9" y="49"/>
                    </a:lnTo>
                    <a:lnTo>
                      <a:pt x="15" y="38"/>
                    </a:lnTo>
                    <a:lnTo>
                      <a:pt x="22" y="29"/>
                    </a:lnTo>
                    <a:lnTo>
                      <a:pt x="31" y="21"/>
                    </a:lnTo>
                    <a:lnTo>
                      <a:pt x="36" y="16"/>
                    </a:lnTo>
                    <a:lnTo>
                      <a:pt x="27" y="18"/>
                    </a:lnTo>
                    <a:lnTo>
                      <a:pt x="25" y="16"/>
                    </a:lnTo>
                    <a:lnTo>
                      <a:pt x="14" y="31"/>
                    </a:lnTo>
                    <a:lnTo>
                      <a:pt x="5" y="37"/>
                    </a:lnTo>
                    <a:lnTo>
                      <a:pt x="0" y="35"/>
                    </a:lnTo>
                    <a:lnTo>
                      <a:pt x="2" y="29"/>
                    </a:lnTo>
                    <a:lnTo>
                      <a:pt x="8" y="22"/>
                    </a:lnTo>
                    <a:lnTo>
                      <a:pt x="27" y="12"/>
                    </a:lnTo>
                    <a:lnTo>
                      <a:pt x="42" y="7"/>
                    </a:lnTo>
                    <a:lnTo>
                      <a:pt x="56" y="3"/>
                    </a:lnTo>
                    <a:lnTo>
                      <a:pt x="67" y="1"/>
                    </a:lnTo>
                    <a:lnTo>
                      <a:pt x="70" y="1"/>
                    </a:lnTo>
                    <a:lnTo>
                      <a:pt x="73" y="3"/>
                    </a:lnTo>
                    <a:lnTo>
                      <a:pt x="76" y="0"/>
                    </a:lnTo>
                    <a:lnTo>
                      <a:pt x="82" y="0"/>
                    </a:lnTo>
                    <a:lnTo>
                      <a:pt x="93" y="0"/>
                    </a:lnTo>
                    <a:lnTo>
                      <a:pt x="114" y="4"/>
                    </a:lnTo>
                    <a:lnTo>
                      <a:pt x="127"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7" name="Freeform 70">
                <a:extLst>
                  <a:ext uri="{FF2B5EF4-FFF2-40B4-BE49-F238E27FC236}">
                    <a16:creationId xmlns:a16="http://schemas.microsoft.com/office/drawing/2014/main" id="{25A538E7-FD17-2740-B539-99325BD01FA1}"/>
                  </a:ext>
                </a:extLst>
              </p:cNvPr>
              <p:cNvSpPr>
                <a:spLocks/>
              </p:cNvSpPr>
              <p:nvPr/>
            </p:nvSpPr>
            <p:spPr bwMode="auto">
              <a:xfrm>
                <a:off x="3167" y="3618"/>
                <a:ext cx="58" cy="41"/>
              </a:xfrm>
              <a:custGeom>
                <a:avLst/>
                <a:gdLst>
                  <a:gd name="T0" fmla="*/ 0 w 117"/>
                  <a:gd name="T1" fmla="*/ 0 h 83"/>
                  <a:gd name="T2" fmla="*/ 0 w 117"/>
                  <a:gd name="T3" fmla="*/ 0 h 83"/>
                  <a:gd name="T4" fmla="*/ 0 w 117"/>
                  <a:gd name="T5" fmla="*/ 0 h 83"/>
                  <a:gd name="T6" fmla="*/ 0 w 117"/>
                  <a:gd name="T7" fmla="*/ 0 h 83"/>
                  <a:gd name="T8" fmla="*/ 0 w 117"/>
                  <a:gd name="T9" fmla="*/ 0 h 83"/>
                  <a:gd name="T10" fmla="*/ 0 w 117"/>
                  <a:gd name="T11" fmla="*/ 0 h 83"/>
                  <a:gd name="T12" fmla="*/ 0 w 117"/>
                  <a:gd name="T13" fmla="*/ 0 h 83"/>
                  <a:gd name="T14" fmla="*/ 0 w 117"/>
                  <a:gd name="T15" fmla="*/ 0 h 83"/>
                  <a:gd name="T16" fmla="*/ 0 w 117"/>
                  <a:gd name="T17" fmla="*/ 0 h 83"/>
                  <a:gd name="T18" fmla="*/ 0 w 117"/>
                  <a:gd name="T19" fmla="*/ 0 h 83"/>
                  <a:gd name="T20" fmla="*/ 0 w 117"/>
                  <a:gd name="T21" fmla="*/ 0 h 83"/>
                  <a:gd name="T22" fmla="*/ 0 w 117"/>
                  <a:gd name="T23" fmla="*/ 0 h 83"/>
                  <a:gd name="T24" fmla="*/ 0 w 117"/>
                  <a:gd name="T25" fmla="*/ 0 h 83"/>
                  <a:gd name="T26" fmla="*/ 0 w 117"/>
                  <a:gd name="T27" fmla="*/ 0 h 83"/>
                  <a:gd name="T28" fmla="*/ 0 w 117"/>
                  <a:gd name="T29" fmla="*/ 0 h 83"/>
                  <a:gd name="T30" fmla="*/ 0 w 117"/>
                  <a:gd name="T31" fmla="*/ 0 h 83"/>
                  <a:gd name="T32" fmla="*/ 0 w 117"/>
                  <a:gd name="T33" fmla="*/ 0 h 83"/>
                  <a:gd name="T34" fmla="*/ 0 w 117"/>
                  <a:gd name="T35" fmla="*/ 0 h 83"/>
                  <a:gd name="T36" fmla="*/ 0 w 117"/>
                  <a:gd name="T37" fmla="*/ 0 h 83"/>
                  <a:gd name="T38" fmla="*/ 0 w 117"/>
                  <a:gd name="T39" fmla="*/ 0 h 83"/>
                  <a:gd name="T40" fmla="*/ 0 w 117"/>
                  <a:gd name="T41" fmla="*/ 0 h 83"/>
                  <a:gd name="T42" fmla="*/ 0 w 117"/>
                  <a:gd name="T43" fmla="*/ 0 h 83"/>
                  <a:gd name="T44" fmla="*/ 0 w 117"/>
                  <a:gd name="T45" fmla="*/ 0 h 83"/>
                  <a:gd name="T46" fmla="*/ 0 w 117"/>
                  <a:gd name="T47" fmla="*/ 0 h 83"/>
                  <a:gd name="T48" fmla="*/ 0 w 117"/>
                  <a:gd name="T49" fmla="*/ 0 h 83"/>
                  <a:gd name="T50" fmla="*/ 0 w 117"/>
                  <a:gd name="T51" fmla="*/ 0 h 83"/>
                  <a:gd name="T52" fmla="*/ 0 w 117"/>
                  <a:gd name="T53" fmla="*/ 0 h 83"/>
                  <a:gd name="T54" fmla="*/ 0 w 117"/>
                  <a:gd name="T55" fmla="*/ 0 h 83"/>
                  <a:gd name="T56" fmla="*/ 0 w 117"/>
                  <a:gd name="T57" fmla="*/ 0 h 83"/>
                  <a:gd name="T58" fmla="*/ 0 w 117"/>
                  <a:gd name="T59" fmla="*/ 0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7" h="83">
                    <a:moveTo>
                      <a:pt x="93" y="5"/>
                    </a:moveTo>
                    <a:lnTo>
                      <a:pt x="101" y="8"/>
                    </a:lnTo>
                    <a:lnTo>
                      <a:pt x="108" y="12"/>
                    </a:lnTo>
                    <a:lnTo>
                      <a:pt x="109" y="17"/>
                    </a:lnTo>
                    <a:lnTo>
                      <a:pt x="112" y="20"/>
                    </a:lnTo>
                    <a:lnTo>
                      <a:pt x="115" y="27"/>
                    </a:lnTo>
                    <a:lnTo>
                      <a:pt x="117" y="34"/>
                    </a:lnTo>
                    <a:lnTo>
                      <a:pt x="117" y="43"/>
                    </a:lnTo>
                    <a:lnTo>
                      <a:pt x="112" y="52"/>
                    </a:lnTo>
                    <a:lnTo>
                      <a:pt x="106" y="56"/>
                    </a:lnTo>
                    <a:lnTo>
                      <a:pt x="96" y="64"/>
                    </a:lnTo>
                    <a:lnTo>
                      <a:pt x="84" y="71"/>
                    </a:lnTo>
                    <a:lnTo>
                      <a:pt x="72" y="76"/>
                    </a:lnTo>
                    <a:lnTo>
                      <a:pt x="59" y="80"/>
                    </a:lnTo>
                    <a:lnTo>
                      <a:pt x="53" y="82"/>
                    </a:lnTo>
                    <a:lnTo>
                      <a:pt x="34" y="83"/>
                    </a:lnTo>
                    <a:lnTo>
                      <a:pt x="19" y="82"/>
                    </a:lnTo>
                    <a:lnTo>
                      <a:pt x="15" y="80"/>
                    </a:lnTo>
                    <a:lnTo>
                      <a:pt x="3" y="68"/>
                    </a:lnTo>
                    <a:lnTo>
                      <a:pt x="0" y="56"/>
                    </a:lnTo>
                    <a:lnTo>
                      <a:pt x="0" y="54"/>
                    </a:lnTo>
                    <a:lnTo>
                      <a:pt x="1" y="45"/>
                    </a:lnTo>
                    <a:lnTo>
                      <a:pt x="10" y="31"/>
                    </a:lnTo>
                    <a:lnTo>
                      <a:pt x="21" y="20"/>
                    </a:lnTo>
                    <a:lnTo>
                      <a:pt x="35" y="11"/>
                    </a:lnTo>
                    <a:lnTo>
                      <a:pt x="52" y="5"/>
                    </a:lnTo>
                    <a:lnTo>
                      <a:pt x="59" y="3"/>
                    </a:lnTo>
                    <a:lnTo>
                      <a:pt x="77" y="0"/>
                    </a:lnTo>
                    <a:lnTo>
                      <a:pt x="90" y="3"/>
                    </a:lnTo>
                    <a:lnTo>
                      <a:pt x="93"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8" name="Freeform 71">
                <a:extLst>
                  <a:ext uri="{FF2B5EF4-FFF2-40B4-BE49-F238E27FC236}">
                    <a16:creationId xmlns:a16="http://schemas.microsoft.com/office/drawing/2014/main" id="{5FF718A9-12F9-C945-90A9-CA613F0CD186}"/>
                  </a:ext>
                </a:extLst>
              </p:cNvPr>
              <p:cNvSpPr>
                <a:spLocks/>
              </p:cNvSpPr>
              <p:nvPr/>
            </p:nvSpPr>
            <p:spPr bwMode="auto">
              <a:xfrm>
                <a:off x="3462" y="3619"/>
                <a:ext cx="49" cy="39"/>
              </a:xfrm>
              <a:custGeom>
                <a:avLst/>
                <a:gdLst>
                  <a:gd name="T0" fmla="*/ 1 w 98"/>
                  <a:gd name="T1" fmla="*/ 1 h 77"/>
                  <a:gd name="T2" fmla="*/ 1 w 98"/>
                  <a:gd name="T3" fmla="*/ 1 h 77"/>
                  <a:gd name="T4" fmla="*/ 1 w 98"/>
                  <a:gd name="T5" fmla="*/ 1 h 77"/>
                  <a:gd name="T6" fmla="*/ 1 w 98"/>
                  <a:gd name="T7" fmla="*/ 1 h 77"/>
                  <a:gd name="T8" fmla="*/ 1 w 98"/>
                  <a:gd name="T9" fmla="*/ 1 h 77"/>
                  <a:gd name="T10" fmla="*/ 1 w 98"/>
                  <a:gd name="T11" fmla="*/ 1 h 77"/>
                  <a:gd name="T12" fmla="*/ 1 w 98"/>
                  <a:gd name="T13" fmla="*/ 1 h 77"/>
                  <a:gd name="T14" fmla="*/ 1 w 98"/>
                  <a:gd name="T15" fmla="*/ 1 h 77"/>
                  <a:gd name="T16" fmla="*/ 1 w 98"/>
                  <a:gd name="T17" fmla="*/ 1 h 77"/>
                  <a:gd name="T18" fmla="*/ 1 w 98"/>
                  <a:gd name="T19" fmla="*/ 1 h 77"/>
                  <a:gd name="T20" fmla="*/ 1 w 98"/>
                  <a:gd name="T21" fmla="*/ 1 h 77"/>
                  <a:gd name="T22" fmla="*/ 1 w 98"/>
                  <a:gd name="T23" fmla="*/ 1 h 77"/>
                  <a:gd name="T24" fmla="*/ 0 w 98"/>
                  <a:gd name="T25" fmla="*/ 1 h 77"/>
                  <a:gd name="T26" fmla="*/ 1 w 98"/>
                  <a:gd name="T27" fmla="*/ 1 h 77"/>
                  <a:gd name="T28" fmla="*/ 1 w 98"/>
                  <a:gd name="T29" fmla="*/ 1 h 77"/>
                  <a:gd name="T30" fmla="*/ 1 w 98"/>
                  <a:gd name="T31" fmla="*/ 1 h 77"/>
                  <a:gd name="T32" fmla="*/ 1 w 98"/>
                  <a:gd name="T33" fmla="*/ 1 h 77"/>
                  <a:gd name="T34" fmla="*/ 1 w 98"/>
                  <a:gd name="T35" fmla="*/ 1 h 77"/>
                  <a:gd name="T36" fmla="*/ 1 w 98"/>
                  <a:gd name="T37" fmla="*/ 1 h 77"/>
                  <a:gd name="T38" fmla="*/ 1 w 98"/>
                  <a:gd name="T39" fmla="*/ 1 h 77"/>
                  <a:gd name="T40" fmla="*/ 1 w 98"/>
                  <a:gd name="T41" fmla="*/ 0 h 77"/>
                  <a:gd name="T42" fmla="*/ 1 w 98"/>
                  <a:gd name="T43" fmla="*/ 1 h 77"/>
                  <a:gd name="T44" fmla="*/ 1 w 98"/>
                  <a:gd name="T45" fmla="*/ 1 h 77"/>
                  <a:gd name="T46" fmla="*/ 1 w 98"/>
                  <a:gd name="T47" fmla="*/ 1 h 77"/>
                  <a:gd name="T48" fmla="*/ 1 w 98"/>
                  <a:gd name="T49" fmla="*/ 1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 h="77">
                    <a:moveTo>
                      <a:pt x="98" y="18"/>
                    </a:moveTo>
                    <a:lnTo>
                      <a:pt x="96" y="34"/>
                    </a:lnTo>
                    <a:lnTo>
                      <a:pt x="92" y="49"/>
                    </a:lnTo>
                    <a:lnTo>
                      <a:pt x="92" y="52"/>
                    </a:lnTo>
                    <a:lnTo>
                      <a:pt x="86" y="56"/>
                    </a:lnTo>
                    <a:lnTo>
                      <a:pt x="72" y="64"/>
                    </a:lnTo>
                    <a:lnTo>
                      <a:pt x="61" y="71"/>
                    </a:lnTo>
                    <a:lnTo>
                      <a:pt x="46" y="74"/>
                    </a:lnTo>
                    <a:lnTo>
                      <a:pt x="33" y="77"/>
                    </a:lnTo>
                    <a:lnTo>
                      <a:pt x="25" y="77"/>
                    </a:lnTo>
                    <a:lnTo>
                      <a:pt x="15" y="70"/>
                    </a:lnTo>
                    <a:lnTo>
                      <a:pt x="7" y="73"/>
                    </a:lnTo>
                    <a:lnTo>
                      <a:pt x="0" y="59"/>
                    </a:lnTo>
                    <a:lnTo>
                      <a:pt x="3" y="48"/>
                    </a:lnTo>
                    <a:lnTo>
                      <a:pt x="3" y="45"/>
                    </a:lnTo>
                    <a:lnTo>
                      <a:pt x="16" y="25"/>
                    </a:lnTo>
                    <a:lnTo>
                      <a:pt x="33" y="15"/>
                    </a:lnTo>
                    <a:lnTo>
                      <a:pt x="37" y="15"/>
                    </a:lnTo>
                    <a:lnTo>
                      <a:pt x="49" y="2"/>
                    </a:lnTo>
                    <a:lnTo>
                      <a:pt x="65" y="2"/>
                    </a:lnTo>
                    <a:lnTo>
                      <a:pt x="68" y="0"/>
                    </a:lnTo>
                    <a:lnTo>
                      <a:pt x="71" y="2"/>
                    </a:lnTo>
                    <a:lnTo>
                      <a:pt x="78" y="3"/>
                    </a:lnTo>
                    <a:lnTo>
                      <a:pt x="92" y="9"/>
                    </a:lnTo>
                    <a:lnTo>
                      <a:pt x="98"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9" name="Freeform 72">
                <a:extLst>
                  <a:ext uri="{FF2B5EF4-FFF2-40B4-BE49-F238E27FC236}">
                    <a16:creationId xmlns:a16="http://schemas.microsoft.com/office/drawing/2014/main" id="{AB9E1F3C-D958-F74D-9118-E9F6E7585FAE}"/>
                  </a:ext>
                </a:extLst>
              </p:cNvPr>
              <p:cNvSpPr>
                <a:spLocks/>
              </p:cNvSpPr>
              <p:nvPr/>
            </p:nvSpPr>
            <p:spPr bwMode="auto">
              <a:xfrm>
                <a:off x="3264" y="3621"/>
                <a:ext cx="63" cy="31"/>
              </a:xfrm>
              <a:custGeom>
                <a:avLst/>
                <a:gdLst>
                  <a:gd name="T0" fmla="*/ 0 w 127"/>
                  <a:gd name="T1" fmla="*/ 1 h 62"/>
                  <a:gd name="T2" fmla="*/ 0 w 127"/>
                  <a:gd name="T3" fmla="*/ 1 h 62"/>
                  <a:gd name="T4" fmla="*/ 0 w 127"/>
                  <a:gd name="T5" fmla="*/ 1 h 62"/>
                  <a:gd name="T6" fmla="*/ 0 w 127"/>
                  <a:gd name="T7" fmla="*/ 1 h 62"/>
                  <a:gd name="T8" fmla="*/ 0 w 127"/>
                  <a:gd name="T9" fmla="*/ 1 h 62"/>
                  <a:gd name="T10" fmla="*/ 0 w 127"/>
                  <a:gd name="T11" fmla="*/ 1 h 62"/>
                  <a:gd name="T12" fmla="*/ 0 w 127"/>
                  <a:gd name="T13" fmla="*/ 1 h 62"/>
                  <a:gd name="T14" fmla="*/ 0 w 127"/>
                  <a:gd name="T15" fmla="*/ 1 h 62"/>
                  <a:gd name="T16" fmla="*/ 0 w 127"/>
                  <a:gd name="T17" fmla="*/ 1 h 62"/>
                  <a:gd name="T18" fmla="*/ 0 w 127"/>
                  <a:gd name="T19" fmla="*/ 1 h 62"/>
                  <a:gd name="T20" fmla="*/ 0 w 127"/>
                  <a:gd name="T21" fmla="*/ 1 h 62"/>
                  <a:gd name="T22" fmla="*/ 0 w 127"/>
                  <a:gd name="T23" fmla="*/ 1 h 62"/>
                  <a:gd name="T24" fmla="*/ 0 w 127"/>
                  <a:gd name="T25" fmla="*/ 1 h 62"/>
                  <a:gd name="T26" fmla="*/ 0 w 127"/>
                  <a:gd name="T27" fmla="*/ 1 h 62"/>
                  <a:gd name="T28" fmla="*/ 0 w 127"/>
                  <a:gd name="T29" fmla="*/ 1 h 62"/>
                  <a:gd name="T30" fmla="*/ 0 w 127"/>
                  <a:gd name="T31" fmla="*/ 1 h 62"/>
                  <a:gd name="T32" fmla="*/ 0 w 127"/>
                  <a:gd name="T33" fmla="*/ 1 h 62"/>
                  <a:gd name="T34" fmla="*/ 0 w 127"/>
                  <a:gd name="T35" fmla="*/ 1 h 62"/>
                  <a:gd name="T36" fmla="*/ 0 w 127"/>
                  <a:gd name="T37" fmla="*/ 0 h 62"/>
                  <a:gd name="T38" fmla="*/ 0 w 127"/>
                  <a:gd name="T39" fmla="*/ 0 h 62"/>
                  <a:gd name="T40" fmla="*/ 0 w 127"/>
                  <a:gd name="T41" fmla="*/ 0 h 62"/>
                  <a:gd name="T42" fmla="*/ 0 w 127"/>
                  <a:gd name="T43" fmla="*/ 1 h 62"/>
                  <a:gd name="T44" fmla="*/ 0 w 127"/>
                  <a:gd name="T45" fmla="*/ 1 h 62"/>
                  <a:gd name="T46" fmla="*/ 0 w 127"/>
                  <a:gd name="T47" fmla="*/ 1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7" h="62">
                    <a:moveTo>
                      <a:pt x="125" y="13"/>
                    </a:moveTo>
                    <a:lnTo>
                      <a:pt x="127" y="16"/>
                    </a:lnTo>
                    <a:lnTo>
                      <a:pt x="119" y="35"/>
                    </a:lnTo>
                    <a:lnTo>
                      <a:pt x="109" y="41"/>
                    </a:lnTo>
                    <a:lnTo>
                      <a:pt x="99" y="47"/>
                    </a:lnTo>
                    <a:lnTo>
                      <a:pt x="88" y="51"/>
                    </a:lnTo>
                    <a:lnTo>
                      <a:pt x="77" y="56"/>
                    </a:lnTo>
                    <a:lnTo>
                      <a:pt x="63" y="59"/>
                    </a:lnTo>
                    <a:lnTo>
                      <a:pt x="51" y="60"/>
                    </a:lnTo>
                    <a:lnTo>
                      <a:pt x="26" y="62"/>
                    </a:lnTo>
                    <a:lnTo>
                      <a:pt x="3" y="54"/>
                    </a:lnTo>
                    <a:lnTo>
                      <a:pt x="0" y="43"/>
                    </a:lnTo>
                    <a:lnTo>
                      <a:pt x="3" y="31"/>
                    </a:lnTo>
                    <a:lnTo>
                      <a:pt x="10" y="22"/>
                    </a:lnTo>
                    <a:lnTo>
                      <a:pt x="17" y="14"/>
                    </a:lnTo>
                    <a:lnTo>
                      <a:pt x="28" y="9"/>
                    </a:lnTo>
                    <a:lnTo>
                      <a:pt x="38" y="4"/>
                    </a:lnTo>
                    <a:lnTo>
                      <a:pt x="48" y="1"/>
                    </a:lnTo>
                    <a:lnTo>
                      <a:pt x="72" y="0"/>
                    </a:lnTo>
                    <a:lnTo>
                      <a:pt x="94" y="0"/>
                    </a:lnTo>
                    <a:lnTo>
                      <a:pt x="106" y="0"/>
                    </a:lnTo>
                    <a:lnTo>
                      <a:pt x="117" y="4"/>
                    </a:lnTo>
                    <a:lnTo>
                      <a:pt x="124" y="10"/>
                    </a:lnTo>
                    <a:lnTo>
                      <a:pt x="125"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0" name="Freeform 73">
                <a:extLst>
                  <a:ext uri="{FF2B5EF4-FFF2-40B4-BE49-F238E27FC236}">
                    <a16:creationId xmlns:a16="http://schemas.microsoft.com/office/drawing/2014/main" id="{23988B58-89F0-9E4F-B053-4F94E1EBDBDF}"/>
                  </a:ext>
                </a:extLst>
              </p:cNvPr>
              <p:cNvSpPr>
                <a:spLocks/>
              </p:cNvSpPr>
              <p:nvPr/>
            </p:nvSpPr>
            <p:spPr bwMode="auto">
              <a:xfrm>
                <a:off x="3557" y="3621"/>
                <a:ext cx="71" cy="41"/>
              </a:xfrm>
              <a:custGeom>
                <a:avLst/>
                <a:gdLst>
                  <a:gd name="T0" fmla="*/ 1 w 142"/>
                  <a:gd name="T1" fmla="*/ 0 h 81"/>
                  <a:gd name="T2" fmla="*/ 1 w 142"/>
                  <a:gd name="T3" fmla="*/ 0 h 81"/>
                  <a:gd name="T4" fmla="*/ 1 w 142"/>
                  <a:gd name="T5" fmla="*/ 1 h 81"/>
                  <a:gd name="T6" fmla="*/ 1 w 142"/>
                  <a:gd name="T7" fmla="*/ 1 h 81"/>
                  <a:gd name="T8" fmla="*/ 1 w 142"/>
                  <a:gd name="T9" fmla="*/ 1 h 81"/>
                  <a:gd name="T10" fmla="*/ 1 w 142"/>
                  <a:gd name="T11" fmla="*/ 1 h 81"/>
                  <a:gd name="T12" fmla="*/ 1 w 142"/>
                  <a:gd name="T13" fmla="*/ 1 h 81"/>
                  <a:gd name="T14" fmla="*/ 1 w 142"/>
                  <a:gd name="T15" fmla="*/ 1 h 81"/>
                  <a:gd name="T16" fmla="*/ 1 w 142"/>
                  <a:gd name="T17" fmla="*/ 1 h 81"/>
                  <a:gd name="T18" fmla="*/ 1 w 142"/>
                  <a:gd name="T19" fmla="*/ 1 h 81"/>
                  <a:gd name="T20" fmla="*/ 1 w 142"/>
                  <a:gd name="T21" fmla="*/ 1 h 81"/>
                  <a:gd name="T22" fmla="*/ 1 w 142"/>
                  <a:gd name="T23" fmla="*/ 1 h 81"/>
                  <a:gd name="T24" fmla="*/ 1 w 142"/>
                  <a:gd name="T25" fmla="*/ 1 h 81"/>
                  <a:gd name="T26" fmla="*/ 1 w 142"/>
                  <a:gd name="T27" fmla="*/ 1 h 81"/>
                  <a:gd name="T28" fmla="*/ 1 w 142"/>
                  <a:gd name="T29" fmla="*/ 1 h 81"/>
                  <a:gd name="T30" fmla="*/ 1 w 142"/>
                  <a:gd name="T31" fmla="*/ 1 h 81"/>
                  <a:gd name="T32" fmla="*/ 1 w 142"/>
                  <a:gd name="T33" fmla="*/ 1 h 81"/>
                  <a:gd name="T34" fmla="*/ 1 w 142"/>
                  <a:gd name="T35" fmla="*/ 1 h 81"/>
                  <a:gd name="T36" fmla="*/ 0 w 142"/>
                  <a:gd name="T37" fmla="*/ 1 h 81"/>
                  <a:gd name="T38" fmla="*/ 1 w 142"/>
                  <a:gd name="T39" fmla="*/ 1 h 81"/>
                  <a:gd name="T40" fmla="*/ 1 w 142"/>
                  <a:gd name="T41" fmla="*/ 1 h 81"/>
                  <a:gd name="T42" fmla="*/ 1 w 142"/>
                  <a:gd name="T43" fmla="*/ 1 h 81"/>
                  <a:gd name="T44" fmla="*/ 1 w 142"/>
                  <a:gd name="T45" fmla="*/ 1 h 81"/>
                  <a:gd name="T46" fmla="*/ 1 w 142"/>
                  <a:gd name="T47" fmla="*/ 1 h 81"/>
                  <a:gd name="T48" fmla="*/ 1 w 142"/>
                  <a:gd name="T49" fmla="*/ 1 h 81"/>
                  <a:gd name="T50" fmla="*/ 1 w 142"/>
                  <a:gd name="T51" fmla="*/ 1 h 81"/>
                  <a:gd name="T52" fmla="*/ 1 w 142"/>
                  <a:gd name="T53" fmla="*/ 1 h 81"/>
                  <a:gd name="T54" fmla="*/ 1 w 142"/>
                  <a:gd name="T55" fmla="*/ 1 h 81"/>
                  <a:gd name="T56" fmla="*/ 1 w 142"/>
                  <a:gd name="T57" fmla="*/ 1 h 81"/>
                  <a:gd name="T58" fmla="*/ 1 w 142"/>
                  <a:gd name="T59" fmla="*/ 1 h 81"/>
                  <a:gd name="T60" fmla="*/ 1 w 142"/>
                  <a:gd name="T61" fmla="*/ 1 h 81"/>
                  <a:gd name="T62" fmla="*/ 1 w 142"/>
                  <a:gd name="T63" fmla="*/ 1 h 81"/>
                  <a:gd name="T64" fmla="*/ 1 w 142"/>
                  <a:gd name="T65" fmla="*/ 1 h 81"/>
                  <a:gd name="T66" fmla="*/ 1 w 142"/>
                  <a:gd name="T67" fmla="*/ 1 h 81"/>
                  <a:gd name="T68" fmla="*/ 1 w 142"/>
                  <a:gd name="T69" fmla="*/ 1 h 81"/>
                  <a:gd name="T70" fmla="*/ 1 w 142"/>
                  <a:gd name="T71" fmla="*/ 1 h 81"/>
                  <a:gd name="T72" fmla="*/ 1 w 142"/>
                  <a:gd name="T73" fmla="*/ 1 h 81"/>
                  <a:gd name="T74" fmla="*/ 1 w 142"/>
                  <a:gd name="T75" fmla="*/ 1 h 81"/>
                  <a:gd name="T76" fmla="*/ 1 w 142"/>
                  <a:gd name="T77" fmla="*/ 1 h 81"/>
                  <a:gd name="T78" fmla="*/ 1 w 142"/>
                  <a:gd name="T79" fmla="*/ 1 h 81"/>
                  <a:gd name="T80" fmla="*/ 1 w 142"/>
                  <a:gd name="T81" fmla="*/ 1 h 81"/>
                  <a:gd name="T82" fmla="*/ 1 w 142"/>
                  <a:gd name="T83" fmla="*/ 1 h 81"/>
                  <a:gd name="T84" fmla="*/ 1 w 142"/>
                  <a:gd name="T85" fmla="*/ 1 h 81"/>
                  <a:gd name="T86" fmla="*/ 1 w 142"/>
                  <a:gd name="T87" fmla="*/ 1 h 81"/>
                  <a:gd name="T88" fmla="*/ 1 w 142"/>
                  <a:gd name="T89" fmla="*/ 1 h 81"/>
                  <a:gd name="T90" fmla="*/ 1 w 142"/>
                  <a:gd name="T91" fmla="*/ 1 h 81"/>
                  <a:gd name="T92" fmla="*/ 1 w 142"/>
                  <a:gd name="T93" fmla="*/ 1 h 81"/>
                  <a:gd name="T94" fmla="*/ 1 w 142"/>
                  <a:gd name="T95" fmla="*/ 1 h 81"/>
                  <a:gd name="T96" fmla="*/ 1 w 142"/>
                  <a:gd name="T97" fmla="*/ 1 h 81"/>
                  <a:gd name="T98" fmla="*/ 1 w 142"/>
                  <a:gd name="T99" fmla="*/ 1 h 81"/>
                  <a:gd name="T100" fmla="*/ 1 w 142"/>
                  <a:gd name="T101" fmla="*/ 1 h 81"/>
                  <a:gd name="T102" fmla="*/ 1 w 142"/>
                  <a:gd name="T103" fmla="*/ 1 h 81"/>
                  <a:gd name="T104" fmla="*/ 1 w 142"/>
                  <a:gd name="T105" fmla="*/ 1 h 81"/>
                  <a:gd name="T106" fmla="*/ 1 w 142"/>
                  <a:gd name="T107" fmla="*/ 1 h 81"/>
                  <a:gd name="T108" fmla="*/ 1 w 142"/>
                  <a:gd name="T109" fmla="*/ 1 h 81"/>
                  <a:gd name="T110" fmla="*/ 1 w 142"/>
                  <a:gd name="T111" fmla="*/ 1 h 81"/>
                  <a:gd name="T112" fmla="*/ 1 w 142"/>
                  <a:gd name="T113" fmla="*/ 1 h 81"/>
                  <a:gd name="T114" fmla="*/ 1 w 142"/>
                  <a:gd name="T115" fmla="*/ 1 h 81"/>
                  <a:gd name="T116" fmla="*/ 1 w 142"/>
                  <a:gd name="T117" fmla="*/ 1 h 81"/>
                  <a:gd name="T118" fmla="*/ 1 w 142"/>
                  <a:gd name="T119" fmla="*/ 1 h 81"/>
                  <a:gd name="T120" fmla="*/ 1 w 142"/>
                  <a:gd name="T121" fmla="*/ 0 h 81"/>
                  <a:gd name="T122" fmla="*/ 1 w 142"/>
                  <a:gd name="T123" fmla="*/ 0 h 81"/>
                  <a:gd name="T124" fmla="*/ 1 w 142"/>
                  <a:gd name="T125" fmla="*/ 0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2" h="81">
                    <a:moveTo>
                      <a:pt x="80" y="0"/>
                    </a:moveTo>
                    <a:lnTo>
                      <a:pt x="93" y="0"/>
                    </a:lnTo>
                    <a:lnTo>
                      <a:pt x="104" y="3"/>
                    </a:lnTo>
                    <a:lnTo>
                      <a:pt x="107" y="3"/>
                    </a:lnTo>
                    <a:lnTo>
                      <a:pt x="111" y="4"/>
                    </a:lnTo>
                    <a:lnTo>
                      <a:pt x="119" y="7"/>
                    </a:lnTo>
                    <a:lnTo>
                      <a:pt x="133" y="14"/>
                    </a:lnTo>
                    <a:lnTo>
                      <a:pt x="141" y="25"/>
                    </a:lnTo>
                    <a:lnTo>
                      <a:pt x="142" y="28"/>
                    </a:lnTo>
                    <a:lnTo>
                      <a:pt x="135" y="50"/>
                    </a:lnTo>
                    <a:lnTo>
                      <a:pt x="126" y="56"/>
                    </a:lnTo>
                    <a:lnTo>
                      <a:pt x="119" y="62"/>
                    </a:lnTo>
                    <a:lnTo>
                      <a:pt x="99" y="71"/>
                    </a:lnTo>
                    <a:lnTo>
                      <a:pt x="79" y="75"/>
                    </a:lnTo>
                    <a:lnTo>
                      <a:pt x="58" y="78"/>
                    </a:lnTo>
                    <a:lnTo>
                      <a:pt x="36" y="81"/>
                    </a:lnTo>
                    <a:lnTo>
                      <a:pt x="15" y="75"/>
                    </a:lnTo>
                    <a:lnTo>
                      <a:pt x="2" y="63"/>
                    </a:lnTo>
                    <a:lnTo>
                      <a:pt x="0" y="59"/>
                    </a:lnTo>
                    <a:lnTo>
                      <a:pt x="2" y="54"/>
                    </a:lnTo>
                    <a:lnTo>
                      <a:pt x="2" y="44"/>
                    </a:lnTo>
                    <a:lnTo>
                      <a:pt x="6" y="34"/>
                    </a:lnTo>
                    <a:lnTo>
                      <a:pt x="11" y="28"/>
                    </a:lnTo>
                    <a:lnTo>
                      <a:pt x="22" y="20"/>
                    </a:lnTo>
                    <a:lnTo>
                      <a:pt x="34" y="14"/>
                    </a:lnTo>
                    <a:lnTo>
                      <a:pt x="48" y="12"/>
                    </a:lnTo>
                    <a:lnTo>
                      <a:pt x="61" y="12"/>
                    </a:lnTo>
                    <a:lnTo>
                      <a:pt x="68" y="12"/>
                    </a:lnTo>
                    <a:lnTo>
                      <a:pt x="71" y="13"/>
                    </a:lnTo>
                    <a:lnTo>
                      <a:pt x="74" y="16"/>
                    </a:lnTo>
                    <a:lnTo>
                      <a:pt x="70" y="19"/>
                    </a:lnTo>
                    <a:lnTo>
                      <a:pt x="58" y="13"/>
                    </a:lnTo>
                    <a:lnTo>
                      <a:pt x="46" y="16"/>
                    </a:lnTo>
                    <a:lnTo>
                      <a:pt x="43" y="16"/>
                    </a:lnTo>
                    <a:lnTo>
                      <a:pt x="27" y="25"/>
                    </a:lnTo>
                    <a:lnTo>
                      <a:pt x="17" y="35"/>
                    </a:lnTo>
                    <a:lnTo>
                      <a:pt x="15" y="38"/>
                    </a:lnTo>
                    <a:lnTo>
                      <a:pt x="14" y="51"/>
                    </a:lnTo>
                    <a:lnTo>
                      <a:pt x="15" y="60"/>
                    </a:lnTo>
                    <a:lnTo>
                      <a:pt x="17" y="63"/>
                    </a:lnTo>
                    <a:lnTo>
                      <a:pt x="25" y="59"/>
                    </a:lnTo>
                    <a:lnTo>
                      <a:pt x="36" y="59"/>
                    </a:lnTo>
                    <a:lnTo>
                      <a:pt x="37" y="68"/>
                    </a:lnTo>
                    <a:lnTo>
                      <a:pt x="40" y="77"/>
                    </a:lnTo>
                    <a:lnTo>
                      <a:pt x="51" y="77"/>
                    </a:lnTo>
                    <a:lnTo>
                      <a:pt x="70" y="74"/>
                    </a:lnTo>
                    <a:lnTo>
                      <a:pt x="89" y="71"/>
                    </a:lnTo>
                    <a:lnTo>
                      <a:pt x="105" y="63"/>
                    </a:lnTo>
                    <a:lnTo>
                      <a:pt x="120" y="53"/>
                    </a:lnTo>
                    <a:lnTo>
                      <a:pt x="126" y="46"/>
                    </a:lnTo>
                    <a:lnTo>
                      <a:pt x="127" y="35"/>
                    </a:lnTo>
                    <a:lnTo>
                      <a:pt x="127" y="23"/>
                    </a:lnTo>
                    <a:lnTo>
                      <a:pt x="120" y="14"/>
                    </a:lnTo>
                    <a:lnTo>
                      <a:pt x="99" y="4"/>
                    </a:lnTo>
                    <a:lnTo>
                      <a:pt x="77" y="3"/>
                    </a:lnTo>
                    <a:lnTo>
                      <a:pt x="54" y="4"/>
                    </a:lnTo>
                    <a:lnTo>
                      <a:pt x="31" y="9"/>
                    </a:lnTo>
                    <a:lnTo>
                      <a:pt x="21" y="9"/>
                    </a:lnTo>
                    <a:lnTo>
                      <a:pt x="31" y="6"/>
                    </a:lnTo>
                    <a:lnTo>
                      <a:pt x="43" y="3"/>
                    </a:lnTo>
                    <a:lnTo>
                      <a:pt x="62" y="0"/>
                    </a:lnTo>
                    <a:lnTo>
                      <a:pt x="77" y="0"/>
                    </a:lnTo>
                    <a:lnTo>
                      <a:pt x="8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1" name="Freeform 74">
                <a:extLst>
                  <a:ext uri="{FF2B5EF4-FFF2-40B4-BE49-F238E27FC236}">
                    <a16:creationId xmlns:a16="http://schemas.microsoft.com/office/drawing/2014/main" id="{752891AC-E0D1-764B-A688-16E256795778}"/>
                  </a:ext>
                </a:extLst>
              </p:cNvPr>
              <p:cNvSpPr>
                <a:spLocks/>
              </p:cNvSpPr>
              <p:nvPr/>
            </p:nvSpPr>
            <p:spPr bwMode="auto">
              <a:xfrm>
                <a:off x="2691" y="3623"/>
                <a:ext cx="9" cy="18"/>
              </a:xfrm>
              <a:custGeom>
                <a:avLst/>
                <a:gdLst>
                  <a:gd name="T0" fmla="*/ 0 w 19"/>
                  <a:gd name="T1" fmla="*/ 1 h 35"/>
                  <a:gd name="T2" fmla="*/ 0 w 19"/>
                  <a:gd name="T3" fmla="*/ 1 h 35"/>
                  <a:gd name="T4" fmla="*/ 0 w 19"/>
                  <a:gd name="T5" fmla="*/ 1 h 35"/>
                  <a:gd name="T6" fmla="*/ 0 w 19"/>
                  <a:gd name="T7" fmla="*/ 1 h 35"/>
                  <a:gd name="T8" fmla="*/ 0 w 19"/>
                  <a:gd name="T9" fmla="*/ 1 h 35"/>
                  <a:gd name="T10" fmla="*/ 0 w 19"/>
                  <a:gd name="T11" fmla="*/ 1 h 35"/>
                  <a:gd name="T12" fmla="*/ 0 w 19"/>
                  <a:gd name="T13" fmla="*/ 1 h 35"/>
                  <a:gd name="T14" fmla="*/ 0 w 19"/>
                  <a:gd name="T15" fmla="*/ 1 h 35"/>
                  <a:gd name="T16" fmla="*/ 0 w 19"/>
                  <a:gd name="T17" fmla="*/ 1 h 35"/>
                  <a:gd name="T18" fmla="*/ 0 w 19"/>
                  <a:gd name="T19" fmla="*/ 0 h 35"/>
                  <a:gd name="T20" fmla="*/ 0 w 19"/>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35">
                    <a:moveTo>
                      <a:pt x="19" y="4"/>
                    </a:moveTo>
                    <a:lnTo>
                      <a:pt x="19" y="19"/>
                    </a:lnTo>
                    <a:lnTo>
                      <a:pt x="14" y="29"/>
                    </a:lnTo>
                    <a:lnTo>
                      <a:pt x="13" y="32"/>
                    </a:lnTo>
                    <a:lnTo>
                      <a:pt x="7" y="35"/>
                    </a:lnTo>
                    <a:lnTo>
                      <a:pt x="0" y="34"/>
                    </a:lnTo>
                    <a:lnTo>
                      <a:pt x="1" y="23"/>
                    </a:lnTo>
                    <a:lnTo>
                      <a:pt x="4" y="13"/>
                    </a:lnTo>
                    <a:lnTo>
                      <a:pt x="6" y="4"/>
                    </a:lnTo>
                    <a:lnTo>
                      <a:pt x="13" y="0"/>
                    </a:lnTo>
                    <a:lnTo>
                      <a:pt x="19"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2" name="Freeform 75">
                <a:extLst>
                  <a:ext uri="{FF2B5EF4-FFF2-40B4-BE49-F238E27FC236}">
                    <a16:creationId xmlns:a16="http://schemas.microsoft.com/office/drawing/2014/main" id="{5DFE7F54-0338-A24D-BA20-48C8DDE1B1DA}"/>
                  </a:ext>
                </a:extLst>
              </p:cNvPr>
              <p:cNvSpPr>
                <a:spLocks/>
              </p:cNvSpPr>
              <p:nvPr/>
            </p:nvSpPr>
            <p:spPr bwMode="auto">
              <a:xfrm>
                <a:off x="2997" y="3636"/>
                <a:ext cx="20" cy="34"/>
              </a:xfrm>
              <a:custGeom>
                <a:avLst/>
                <a:gdLst>
                  <a:gd name="T0" fmla="*/ 1 w 40"/>
                  <a:gd name="T1" fmla="*/ 1 h 68"/>
                  <a:gd name="T2" fmla="*/ 1 w 40"/>
                  <a:gd name="T3" fmla="*/ 1 h 68"/>
                  <a:gd name="T4" fmla="*/ 1 w 40"/>
                  <a:gd name="T5" fmla="*/ 1 h 68"/>
                  <a:gd name="T6" fmla="*/ 1 w 40"/>
                  <a:gd name="T7" fmla="*/ 1 h 68"/>
                  <a:gd name="T8" fmla="*/ 1 w 40"/>
                  <a:gd name="T9" fmla="*/ 1 h 68"/>
                  <a:gd name="T10" fmla="*/ 1 w 40"/>
                  <a:gd name="T11" fmla="*/ 1 h 68"/>
                  <a:gd name="T12" fmla="*/ 1 w 40"/>
                  <a:gd name="T13" fmla="*/ 1 h 68"/>
                  <a:gd name="T14" fmla="*/ 1 w 40"/>
                  <a:gd name="T15" fmla="*/ 1 h 68"/>
                  <a:gd name="T16" fmla="*/ 1 w 40"/>
                  <a:gd name="T17" fmla="*/ 1 h 68"/>
                  <a:gd name="T18" fmla="*/ 0 w 40"/>
                  <a:gd name="T19" fmla="*/ 1 h 68"/>
                  <a:gd name="T20" fmla="*/ 1 w 40"/>
                  <a:gd name="T21" fmla="*/ 0 h 68"/>
                  <a:gd name="T22" fmla="*/ 1 w 40"/>
                  <a:gd name="T23" fmla="*/ 0 h 68"/>
                  <a:gd name="T24" fmla="*/ 1 w 40"/>
                  <a:gd name="T25" fmla="*/ 1 h 68"/>
                  <a:gd name="T26" fmla="*/ 1 w 40"/>
                  <a:gd name="T27" fmla="*/ 1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68">
                    <a:moveTo>
                      <a:pt x="18" y="24"/>
                    </a:moveTo>
                    <a:lnTo>
                      <a:pt x="19" y="27"/>
                    </a:lnTo>
                    <a:lnTo>
                      <a:pt x="29" y="51"/>
                    </a:lnTo>
                    <a:lnTo>
                      <a:pt x="40" y="65"/>
                    </a:lnTo>
                    <a:lnTo>
                      <a:pt x="31" y="68"/>
                    </a:lnTo>
                    <a:lnTo>
                      <a:pt x="21" y="65"/>
                    </a:lnTo>
                    <a:lnTo>
                      <a:pt x="12" y="49"/>
                    </a:lnTo>
                    <a:lnTo>
                      <a:pt x="6" y="36"/>
                    </a:lnTo>
                    <a:lnTo>
                      <a:pt x="4" y="33"/>
                    </a:lnTo>
                    <a:lnTo>
                      <a:pt x="0" y="12"/>
                    </a:lnTo>
                    <a:lnTo>
                      <a:pt x="4" y="0"/>
                    </a:lnTo>
                    <a:lnTo>
                      <a:pt x="10" y="0"/>
                    </a:lnTo>
                    <a:lnTo>
                      <a:pt x="12" y="3"/>
                    </a:lnTo>
                    <a:lnTo>
                      <a:pt x="18"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3" name="Freeform 76">
                <a:extLst>
                  <a:ext uri="{FF2B5EF4-FFF2-40B4-BE49-F238E27FC236}">
                    <a16:creationId xmlns:a16="http://schemas.microsoft.com/office/drawing/2014/main" id="{8C592F5D-702B-7F49-98D4-B5FD5516CCAC}"/>
                  </a:ext>
                </a:extLst>
              </p:cNvPr>
              <p:cNvSpPr>
                <a:spLocks/>
              </p:cNvSpPr>
              <p:nvPr/>
            </p:nvSpPr>
            <p:spPr bwMode="auto">
              <a:xfrm>
                <a:off x="2402" y="3638"/>
                <a:ext cx="207" cy="241"/>
              </a:xfrm>
              <a:custGeom>
                <a:avLst/>
                <a:gdLst>
                  <a:gd name="T0" fmla="*/ 1 w 412"/>
                  <a:gd name="T1" fmla="*/ 0 h 484"/>
                  <a:gd name="T2" fmla="*/ 1 w 412"/>
                  <a:gd name="T3" fmla="*/ 0 h 484"/>
                  <a:gd name="T4" fmla="*/ 1 w 412"/>
                  <a:gd name="T5" fmla="*/ 0 h 484"/>
                  <a:gd name="T6" fmla="*/ 1 w 412"/>
                  <a:gd name="T7" fmla="*/ 0 h 484"/>
                  <a:gd name="T8" fmla="*/ 1 w 412"/>
                  <a:gd name="T9" fmla="*/ 0 h 484"/>
                  <a:gd name="T10" fmla="*/ 1 w 412"/>
                  <a:gd name="T11" fmla="*/ 0 h 484"/>
                  <a:gd name="T12" fmla="*/ 1 w 412"/>
                  <a:gd name="T13" fmla="*/ 0 h 484"/>
                  <a:gd name="T14" fmla="*/ 1 w 412"/>
                  <a:gd name="T15" fmla="*/ 0 h 484"/>
                  <a:gd name="T16" fmla="*/ 1 w 412"/>
                  <a:gd name="T17" fmla="*/ 0 h 484"/>
                  <a:gd name="T18" fmla="*/ 1 w 412"/>
                  <a:gd name="T19" fmla="*/ 0 h 484"/>
                  <a:gd name="T20" fmla="*/ 1 w 412"/>
                  <a:gd name="T21" fmla="*/ 0 h 484"/>
                  <a:gd name="T22" fmla="*/ 1 w 412"/>
                  <a:gd name="T23" fmla="*/ 0 h 484"/>
                  <a:gd name="T24" fmla="*/ 1 w 412"/>
                  <a:gd name="T25" fmla="*/ 0 h 484"/>
                  <a:gd name="T26" fmla="*/ 1 w 412"/>
                  <a:gd name="T27" fmla="*/ 0 h 484"/>
                  <a:gd name="T28" fmla="*/ 1 w 412"/>
                  <a:gd name="T29" fmla="*/ 0 h 484"/>
                  <a:gd name="T30" fmla="*/ 1 w 412"/>
                  <a:gd name="T31" fmla="*/ 0 h 484"/>
                  <a:gd name="T32" fmla="*/ 1 w 412"/>
                  <a:gd name="T33" fmla="*/ 0 h 484"/>
                  <a:gd name="T34" fmla="*/ 1 w 412"/>
                  <a:gd name="T35" fmla="*/ 0 h 484"/>
                  <a:gd name="T36" fmla="*/ 1 w 412"/>
                  <a:gd name="T37" fmla="*/ 0 h 484"/>
                  <a:gd name="T38" fmla="*/ 1 w 412"/>
                  <a:gd name="T39" fmla="*/ 0 h 484"/>
                  <a:gd name="T40" fmla="*/ 1 w 412"/>
                  <a:gd name="T41" fmla="*/ 0 h 484"/>
                  <a:gd name="T42" fmla="*/ 1 w 412"/>
                  <a:gd name="T43" fmla="*/ 0 h 484"/>
                  <a:gd name="T44" fmla="*/ 1 w 412"/>
                  <a:gd name="T45" fmla="*/ 0 h 484"/>
                  <a:gd name="T46" fmla="*/ 1 w 412"/>
                  <a:gd name="T47" fmla="*/ 0 h 484"/>
                  <a:gd name="T48" fmla="*/ 1 w 412"/>
                  <a:gd name="T49" fmla="*/ 0 h 484"/>
                  <a:gd name="T50" fmla="*/ 1 w 412"/>
                  <a:gd name="T51" fmla="*/ 0 h 484"/>
                  <a:gd name="T52" fmla="*/ 1 w 412"/>
                  <a:gd name="T53" fmla="*/ 0 h 484"/>
                  <a:gd name="T54" fmla="*/ 1 w 412"/>
                  <a:gd name="T55" fmla="*/ 0 h 484"/>
                  <a:gd name="T56" fmla="*/ 1 w 412"/>
                  <a:gd name="T57" fmla="*/ 0 h 484"/>
                  <a:gd name="T58" fmla="*/ 1 w 412"/>
                  <a:gd name="T59" fmla="*/ 0 h 484"/>
                  <a:gd name="T60" fmla="*/ 1 w 412"/>
                  <a:gd name="T61" fmla="*/ 0 h 484"/>
                  <a:gd name="T62" fmla="*/ 1 w 412"/>
                  <a:gd name="T63" fmla="*/ 0 h 484"/>
                  <a:gd name="T64" fmla="*/ 1 w 412"/>
                  <a:gd name="T65" fmla="*/ 0 h 484"/>
                  <a:gd name="T66" fmla="*/ 1 w 412"/>
                  <a:gd name="T67" fmla="*/ 0 h 484"/>
                  <a:gd name="T68" fmla="*/ 1 w 412"/>
                  <a:gd name="T69" fmla="*/ 0 h 484"/>
                  <a:gd name="T70" fmla="*/ 1 w 412"/>
                  <a:gd name="T71" fmla="*/ 0 h 484"/>
                  <a:gd name="T72" fmla="*/ 1 w 412"/>
                  <a:gd name="T73" fmla="*/ 0 h 484"/>
                  <a:gd name="T74" fmla="*/ 1 w 412"/>
                  <a:gd name="T75" fmla="*/ 0 h 484"/>
                  <a:gd name="T76" fmla="*/ 1 w 412"/>
                  <a:gd name="T77" fmla="*/ 0 h 484"/>
                  <a:gd name="T78" fmla="*/ 1 w 412"/>
                  <a:gd name="T79" fmla="*/ 0 h 484"/>
                  <a:gd name="T80" fmla="*/ 1 w 412"/>
                  <a:gd name="T81" fmla="*/ 0 h 484"/>
                  <a:gd name="T82" fmla="*/ 1 w 412"/>
                  <a:gd name="T83" fmla="*/ 0 h 484"/>
                  <a:gd name="T84" fmla="*/ 1 w 412"/>
                  <a:gd name="T85" fmla="*/ 0 h 484"/>
                  <a:gd name="T86" fmla="*/ 1 w 412"/>
                  <a:gd name="T87" fmla="*/ 0 h 484"/>
                  <a:gd name="T88" fmla="*/ 1 w 412"/>
                  <a:gd name="T89" fmla="*/ 0 h 484"/>
                  <a:gd name="T90" fmla="*/ 1 w 412"/>
                  <a:gd name="T91" fmla="*/ 0 h 484"/>
                  <a:gd name="T92" fmla="*/ 1 w 412"/>
                  <a:gd name="T93" fmla="*/ 0 h 484"/>
                  <a:gd name="T94" fmla="*/ 1 w 412"/>
                  <a:gd name="T95" fmla="*/ 0 h 4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2" h="484">
                    <a:moveTo>
                      <a:pt x="402" y="40"/>
                    </a:moveTo>
                    <a:lnTo>
                      <a:pt x="404" y="46"/>
                    </a:lnTo>
                    <a:lnTo>
                      <a:pt x="407" y="52"/>
                    </a:lnTo>
                    <a:lnTo>
                      <a:pt x="408" y="58"/>
                    </a:lnTo>
                    <a:lnTo>
                      <a:pt x="411" y="65"/>
                    </a:lnTo>
                    <a:lnTo>
                      <a:pt x="411" y="70"/>
                    </a:lnTo>
                    <a:lnTo>
                      <a:pt x="412" y="76"/>
                    </a:lnTo>
                    <a:lnTo>
                      <a:pt x="412" y="84"/>
                    </a:lnTo>
                    <a:lnTo>
                      <a:pt x="411" y="102"/>
                    </a:lnTo>
                    <a:lnTo>
                      <a:pt x="404" y="117"/>
                    </a:lnTo>
                    <a:lnTo>
                      <a:pt x="393" y="130"/>
                    </a:lnTo>
                    <a:lnTo>
                      <a:pt x="381" y="142"/>
                    </a:lnTo>
                    <a:lnTo>
                      <a:pt x="374" y="147"/>
                    </a:lnTo>
                    <a:lnTo>
                      <a:pt x="368" y="150"/>
                    </a:lnTo>
                    <a:lnTo>
                      <a:pt x="356" y="155"/>
                    </a:lnTo>
                    <a:lnTo>
                      <a:pt x="344" y="158"/>
                    </a:lnTo>
                    <a:lnTo>
                      <a:pt x="331" y="161"/>
                    </a:lnTo>
                    <a:lnTo>
                      <a:pt x="318" y="163"/>
                    </a:lnTo>
                    <a:lnTo>
                      <a:pt x="312" y="163"/>
                    </a:lnTo>
                    <a:lnTo>
                      <a:pt x="310" y="164"/>
                    </a:lnTo>
                    <a:lnTo>
                      <a:pt x="304" y="163"/>
                    </a:lnTo>
                    <a:lnTo>
                      <a:pt x="303" y="164"/>
                    </a:lnTo>
                    <a:lnTo>
                      <a:pt x="297" y="163"/>
                    </a:lnTo>
                    <a:lnTo>
                      <a:pt x="296" y="164"/>
                    </a:lnTo>
                    <a:lnTo>
                      <a:pt x="293" y="163"/>
                    </a:lnTo>
                    <a:lnTo>
                      <a:pt x="282" y="163"/>
                    </a:lnTo>
                    <a:lnTo>
                      <a:pt x="270" y="160"/>
                    </a:lnTo>
                    <a:lnTo>
                      <a:pt x="260" y="155"/>
                    </a:lnTo>
                    <a:lnTo>
                      <a:pt x="250" y="150"/>
                    </a:lnTo>
                    <a:lnTo>
                      <a:pt x="238" y="160"/>
                    </a:lnTo>
                    <a:lnTo>
                      <a:pt x="232" y="172"/>
                    </a:lnTo>
                    <a:lnTo>
                      <a:pt x="231" y="175"/>
                    </a:lnTo>
                    <a:lnTo>
                      <a:pt x="228" y="182"/>
                    </a:lnTo>
                    <a:lnTo>
                      <a:pt x="228" y="191"/>
                    </a:lnTo>
                    <a:lnTo>
                      <a:pt x="225" y="192"/>
                    </a:lnTo>
                    <a:lnTo>
                      <a:pt x="226" y="195"/>
                    </a:lnTo>
                    <a:lnTo>
                      <a:pt x="234" y="219"/>
                    </a:lnTo>
                    <a:lnTo>
                      <a:pt x="235" y="228"/>
                    </a:lnTo>
                    <a:lnTo>
                      <a:pt x="238" y="247"/>
                    </a:lnTo>
                    <a:lnTo>
                      <a:pt x="238" y="266"/>
                    </a:lnTo>
                    <a:lnTo>
                      <a:pt x="234" y="286"/>
                    </a:lnTo>
                    <a:lnTo>
                      <a:pt x="225" y="302"/>
                    </a:lnTo>
                    <a:lnTo>
                      <a:pt x="217" y="309"/>
                    </a:lnTo>
                    <a:lnTo>
                      <a:pt x="197" y="328"/>
                    </a:lnTo>
                    <a:lnTo>
                      <a:pt x="198" y="333"/>
                    </a:lnTo>
                    <a:lnTo>
                      <a:pt x="201" y="340"/>
                    </a:lnTo>
                    <a:lnTo>
                      <a:pt x="207" y="357"/>
                    </a:lnTo>
                    <a:lnTo>
                      <a:pt x="213" y="368"/>
                    </a:lnTo>
                    <a:lnTo>
                      <a:pt x="214" y="371"/>
                    </a:lnTo>
                    <a:lnTo>
                      <a:pt x="225" y="391"/>
                    </a:lnTo>
                    <a:lnTo>
                      <a:pt x="228" y="398"/>
                    </a:lnTo>
                    <a:lnTo>
                      <a:pt x="235" y="414"/>
                    </a:lnTo>
                    <a:lnTo>
                      <a:pt x="242" y="429"/>
                    </a:lnTo>
                    <a:lnTo>
                      <a:pt x="251" y="442"/>
                    </a:lnTo>
                    <a:lnTo>
                      <a:pt x="259" y="459"/>
                    </a:lnTo>
                    <a:lnTo>
                      <a:pt x="262" y="466"/>
                    </a:lnTo>
                    <a:lnTo>
                      <a:pt x="268" y="469"/>
                    </a:lnTo>
                    <a:lnTo>
                      <a:pt x="263" y="475"/>
                    </a:lnTo>
                    <a:lnTo>
                      <a:pt x="257" y="481"/>
                    </a:lnTo>
                    <a:lnTo>
                      <a:pt x="251" y="482"/>
                    </a:lnTo>
                    <a:lnTo>
                      <a:pt x="245" y="484"/>
                    </a:lnTo>
                    <a:lnTo>
                      <a:pt x="241" y="472"/>
                    </a:lnTo>
                    <a:lnTo>
                      <a:pt x="236" y="460"/>
                    </a:lnTo>
                    <a:lnTo>
                      <a:pt x="232" y="453"/>
                    </a:lnTo>
                    <a:lnTo>
                      <a:pt x="225" y="436"/>
                    </a:lnTo>
                    <a:lnTo>
                      <a:pt x="216" y="420"/>
                    </a:lnTo>
                    <a:lnTo>
                      <a:pt x="208" y="404"/>
                    </a:lnTo>
                    <a:lnTo>
                      <a:pt x="201" y="388"/>
                    </a:lnTo>
                    <a:lnTo>
                      <a:pt x="197" y="380"/>
                    </a:lnTo>
                    <a:lnTo>
                      <a:pt x="192" y="367"/>
                    </a:lnTo>
                    <a:lnTo>
                      <a:pt x="183" y="351"/>
                    </a:lnTo>
                    <a:lnTo>
                      <a:pt x="174" y="342"/>
                    </a:lnTo>
                    <a:lnTo>
                      <a:pt x="170" y="343"/>
                    </a:lnTo>
                    <a:lnTo>
                      <a:pt x="163" y="348"/>
                    </a:lnTo>
                    <a:lnTo>
                      <a:pt x="146" y="357"/>
                    </a:lnTo>
                    <a:lnTo>
                      <a:pt x="130" y="364"/>
                    </a:lnTo>
                    <a:lnTo>
                      <a:pt x="112" y="368"/>
                    </a:lnTo>
                    <a:lnTo>
                      <a:pt x="93" y="370"/>
                    </a:lnTo>
                    <a:lnTo>
                      <a:pt x="84" y="370"/>
                    </a:lnTo>
                    <a:lnTo>
                      <a:pt x="66" y="355"/>
                    </a:lnTo>
                    <a:lnTo>
                      <a:pt x="53" y="340"/>
                    </a:lnTo>
                    <a:lnTo>
                      <a:pt x="50" y="337"/>
                    </a:lnTo>
                    <a:lnTo>
                      <a:pt x="44" y="345"/>
                    </a:lnTo>
                    <a:lnTo>
                      <a:pt x="35" y="360"/>
                    </a:lnTo>
                    <a:lnTo>
                      <a:pt x="28" y="376"/>
                    </a:lnTo>
                    <a:lnTo>
                      <a:pt x="24" y="392"/>
                    </a:lnTo>
                    <a:lnTo>
                      <a:pt x="19" y="410"/>
                    </a:lnTo>
                    <a:lnTo>
                      <a:pt x="16" y="419"/>
                    </a:lnTo>
                    <a:lnTo>
                      <a:pt x="18" y="422"/>
                    </a:lnTo>
                    <a:lnTo>
                      <a:pt x="6" y="435"/>
                    </a:lnTo>
                    <a:lnTo>
                      <a:pt x="0" y="435"/>
                    </a:lnTo>
                    <a:lnTo>
                      <a:pt x="3" y="425"/>
                    </a:lnTo>
                    <a:lnTo>
                      <a:pt x="9" y="405"/>
                    </a:lnTo>
                    <a:lnTo>
                      <a:pt x="15" y="386"/>
                    </a:lnTo>
                    <a:lnTo>
                      <a:pt x="24" y="367"/>
                    </a:lnTo>
                    <a:lnTo>
                      <a:pt x="31" y="348"/>
                    </a:lnTo>
                    <a:lnTo>
                      <a:pt x="35" y="339"/>
                    </a:lnTo>
                    <a:lnTo>
                      <a:pt x="38" y="334"/>
                    </a:lnTo>
                    <a:lnTo>
                      <a:pt x="40" y="324"/>
                    </a:lnTo>
                    <a:lnTo>
                      <a:pt x="35" y="305"/>
                    </a:lnTo>
                    <a:lnTo>
                      <a:pt x="31" y="290"/>
                    </a:lnTo>
                    <a:lnTo>
                      <a:pt x="32" y="284"/>
                    </a:lnTo>
                    <a:lnTo>
                      <a:pt x="34" y="272"/>
                    </a:lnTo>
                    <a:lnTo>
                      <a:pt x="35" y="250"/>
                    </a:lnTo>
                    <a:lnTo>
                      <a:pt x="40" y="234"/>
                    </a:lnTo>
                    <a:lnTo>
                      <a:pt x="41" y="226"/>
                    </a:lnTo>
                    <a:lnTo>
                      <a:pt x="46" y="213"/>
                    </a:lnTo>
                    <a:lnTo>
                      <a:pt x="53" y="200"/>
                    </a:lnTo>
                    <a:lnTo>
                      <a:pt x="63" y="189"/>
                    </a:lnTo>
                    <a:lnTo>
                      <a:pt x="75" y="181"/>
                    </a:lnTo>
                    <a:lnTo>
                      <a:pt x="81" y="176"/>
                    </a:lnTo>
                    <a:lnTo>
                      <a:pt x="87" y="176"/>
                    </a:lnTo>
                    <a:lnTo>
                      <a:pt x="100" y="175"/>
                    </a:lnTo>
                    <a:lnTo>
                      <a:pt x="112" y="170"/>
                    </a:lnTo>
                    <a:lnTo>
                      <a:pt x="126" y="167"/>
                    </a:lnTo>
                    <a:lnTo>
                      <a:pt x="137" y="163"/>
                    </a:lnTo>
                    <a:lnTo>
                      <a:pt x="145" y="163"/>
                    </a:lnTo>
                    <a:lnTo>
                      <a:pt x="151" y="163"/>
                    </a:lnTo>
                    <a:lnTo>
                      <a:pt x="158" y="163"/>
                    </a:lnTo>
                    <a:lnTo>
                      <a:pt x="164" y="164"/>
                    </a:lnTo>
                    <a:lnTo>
                      <a:pt x="176" y="166"/>
                    </a:lnTo>
                    <a:lnTo>
                      <a:pt x="199" y="170"/>
                    </a:lnTo>
                    <a:lnTo>
                      <a:pt x="216" y="181"/>
                    </a:lnTo>
                    <a:lnTo>
                      <a:pt x="219" y="176"/>
                    </a:lnTo>
                    <a:lnTo>
                      <a:pt x="223" y="167"/>
                    </a:lnTo>
                    <a:lnTo>
                      <a:pt x="234" y="150"/>
                    </a:lnTo>
                    <a:lnTo>
                      <a:pt x="241" y="136"/>
                    </a:lnTo>
                    <a:lnTo>
                      <a:pt x="241" y="107"/>
                    </a:lnTo>
                    <a:lnTo>
                      <a:pt x="248" y="84"/>
                    </a:lnTo>
                    <a:lnTo>
                      <a:pt x="250" y="79"/>
                    </a:lnTo>
                    <a:lnTo>
                      <a:pt x="253" y="70"/>
                    </a:lnTo>
                    <a:lnTo>
                      <a:pt x="263" y="56"/>
                    </a:lnTo>
                    <a:lnTo>
                      <a:pt x="276" y="46"/>
                    </a:lnTo>
                    <a:lnTo>
                      <a:pt x="290" y="36"/>
                    </a:lnTo>
                    <a:lnTo>
                      <a:pt x="303" y="25"/>
                    </a:lnTo>
                    <a:lnTo>
                      <a:pt x="309" y="18"/>
                    </a:lnTo>
                    <a:lnTo>
                      <a:pt x="315" y="14"/>
                    </a:lnTo>
                    <a:lnTo>
                      <a:pt x="330" y="6"/>
                    </a:lnTo>
                    <a:lnTo>
                      <a:pt x="344" y="2"/>
                    </a:lnTo>
                    <a:lnTo>
                      <a:pt x="359" y="0"/>
                    </a:lnTo>
                    <a:lnTo>
                      <a:pt x="374" y="5"/>
                    </a:lnTo>
                    <a:lnTo>
                      <a:pt x="381" y="9"/>
                    </a:lnTo>
                    <a:lnTo>
                      <a:pt x="384" y="12"/>
                    </a:lnTo>
                    <a:lnTo>
                      <a:pt x="389" y="18"/>
                    </a:lnTo>
                    <a:lnTo>
                      <a:pt x="396" y="30"/>
                    </a:lnTo>
                    <a:lnTo>
                      <a:pt x="402"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4" name="Freeform 77">
                <a:extLst>
                  <a:ext uri="{FF2B5EF4-FFF2-40B4-BE49-F238E27FC236}">
                    <a16:creationId xmlns:a16="http://schemas.microsoft.com/office/drawing/2014/main" id="{CC0D7101-BEC7-7C4D-9DFA-BB54AC70C4DA}"/>
                  </a:ext>
                </a:extLst>
              </p:cNvPr>
              <p:cNvSpPr>
                <a:spLocks/>
              </p:cNvSpPr>
              <p:nvPr/>
            </p:nvSpPr>
            <p:spPr bwMode="auto">
              <a:xfrm>
                <a:off x="2907" y="3639"/>
                <a:ext cx="83" cy="94"/>
              </a:xfrm>
              <a:custGeom>
                <a:avLst/>
                <a:gdLst>
                  <a:gd name="T0" fmla="*/ 1 w 166"/>
                  <a:gd name="T1" fmla="*/ 1 h 188"/>
                  <a:gd name="T2" fmla="*/ 1 w 166"/>
                  <a:gd name="T3" fmla="*/ 0 h 188"/>
                  <a:gd name="T4" fmla="*/ 1 w 166"/>
                  <a:gd name="T5" fmla="*/ 1 h 188"/>
                  <a:gd name="T6" fmla="*/ 1 w 166"/>
                  <a:gd name="T7" fmla="*/ 1 h 188"/>
                  <a:gd name="T8" fmla="*/ 1 w 166"/>
                  <a:gd name="T9" fmla="*/ 1 h 188"/>
                  <a:gd name="T10" fmla="*/ 1 w 166"/>
                  <a:gd name="T11" fmla="*/ 1 h 188"/>
                  <a:gd name="T12" fmla="*/ 1 w 166"/>
                  <a:gd name="T13" fmla="*/ 1 h 188"/>
                  <a:gd name="T14" fmla="*/ 1 w 166"/>
                  <a:gd name="T15" fmla="*/ 1 h 188"/>
                  <a:gd name="T16" fmla="*/ 1 w 166"/>
                  <a:gd name="T17" fmla="*/ 1 h 188"/>
                  <a:gd name="T18" fmla="*/ 1 w 166"/>
                  <a:gd name="T19" fmla="*/ 1 h 188"/>
                  <a:gd name="T20" fmla="*/ 1 w 166"/>
                  <a:gd name="T21" fmla="*/ 1 h 188"/>
                  <a:gd name="T22" fmla="*/ 1 w 166"/>
                  <a:gd name="T23" fmla="*/ 1 h 188"/>
                  <a:gd name="T24" fmla="*/ 1 w 166"/>
                  <a:gd name="T25" fmla="*/ 1 h 188"/>
                  <a:gd name="T26" fmla="*/ 1 w 166"/>
                  <a:gd name="T27" fmla="*/ 1 h 188"/>
                  <a:gd name="T28" fmla="*/ 1 w 166"/>
                  <a:gd name="T29" fmla="*/ 1 h 188"/>
                  <a:gd name="T30" fmla="*/ 1 w 166"/>
                  <a:gd name="T31" fmla="*/ 1 h 188"/>
                  <a:gd name="T32" fmla="*/ 1 w 166"/>
                  <a:gd name="T33" fmla="*/ 1 h 188"/>
                  <a:gd name="T34" fmla="*/ 1 w 166"/>
                  <a:gd name="T35" fmla="*/ 1 h 188"/>
                  <a:gd name="T36" fmla="*/ 1 w 166"/>
                  <a:gd name="T37" fmla="*/ 1 h 188"/>
                  <a:gd name="T38" fmla="*/ 1 w 166"/>
                  <a:gd name="T39" fmla="*/ 1 h 188"/>
                  <a:gd name="T40" fmla="*/ 1 w 166"/>
                  <a:gd name="T41" fmla="*/ 1 h 188"/>
                  <a:gd name="T42" fmla="*/ 1 w 166"/>
                  <a:gd name="T43" fmla="*/ 1 h 188"/>
                  <a:gd name="T44" fmla="*/ 1 w 166"/>
                  <a:gd name="T45" fmla="*/ 1 h 188"/>
                  <a:gd name="T46" fmla="*/ 1 w 166"/>
                  <a:gd name="T47" fmla="*/ 1 h 188"/>
                  <a:gd name="T48" fmla="*/ 1 w 166"/>
                  <a:gd name="T49" fmla="*/ 1 h 188"/>
                  <a:gd name="T50" fmla="*/ 1 w 166"/>
                  <a:gd name="T51" fmla="*/ 1 h 188"/>
                  <a:gd name="T52" fmla="*/ 1 w 166"/>
                  <a:gd name="T53" fmla="*/ 1 h 188"/>
                  <a:gd name="T54" fmla="*/ 1 w 166"/>
                  <a:gd name="T55" fmla="*/ 1 h 188"/>
                  <a:gd name="T56" fmla="*/ 1 w 166"/>
                  <a:gd name="T57" fmla="*/ 1 h 188"/>
                  <a:gd name="T58" fmla="*/ 1 w 166"/>
                  <a:gd name="T59" fmla="*/ 1 h 188"/>
                  <a:gd name="T60" fmla="*/ 1 w 166"/>
                  <a:gd name="T61" fmla="*/ 1 h 188"/>
                  <a:gd name="T62" fmla="*/ 1 w 166"/>
                  <a:gd name="T63" fmla="*/ 1 h 188"/>
                  <a:gd name="T64" fmla="*/ 1 w 166"/>
                  <a:gd name="T65" fmla="*/ 1 h 188"/>
                  <a:gd name="T66" fmla="*/ 1 w 166"/>
                  <a:gd name="T67" fmla="*/ 1 h 188"/>
                  <a:gd name="T68" fmla="*/ 1 w 166"/>
                  <a:gd name="T69" fmla="*/ 1 h 188"/>
                  <a:gd name="T70" fmla="*/ 1 w 166"/>
                  <a:gd name="T71" fmla="*/ 1 h 188"/>
                  <a:gd name="T72" fmla="*/ 1 w 166"/>
                  <a:gd name="T73" fmla="*/ 1 h 188"/>
                  <a:gd name="T74" fmla="*/ 1 w 166"/>
                  <a:gd name="T75" fmla="*/ 1 h 188"/>
                  <a:gd name="T76" fmla="*/ 1 w 166"/>
                  <a:gd name="T77" fmla="*/ 1 h 188"/>
                  <a:gd name="T78" fmla="*/ 1 w 166"/>
                  <a:gd name="T79" fmla="*/ 1 h 188"/>
                  <a:gd name="T80" fmla="*/ 1 w 166"/>
                  <a:gd name="T81" fmla="*/ 1 h 188"/>
                  <a:gd name="T82" fmla="*/ 1 w 166"/>
                  <a:gd name="T83" fmla="*/ 1 h 188"/>
                  <a:gd name="T84" fmla="*/ 1 w 166"/>
                  <a:gd name="T85" fmla="*/ 1 h 188"/>
                  <a:gd name="T86" fmla="*/ 1 w 166"/>
                  <a:gd name="T87" fmla="*/ 1 h 188"/>
                  <a:gd name="T88" fmla="*/ 1 w 166"/>
                  <a:gd name="T89" fmla="*/ 1 h 188"/>
                  <a:gd name="T90" fmla="*/ 1 w 166"/>
                  <a:gd name="T91" fmla="*/ 1 h 188"/>
                  <a:gd name="T92" fmla="*/ 1 w 166"/>
                  <a:gd name="T93" fmla="*/ 1 h 188"/>
                  <a:gd name="T94" fmla="*/ 1 w 166"/>
                  <a:gd name="T95" fmla="*/ 1 h 188"/>
                  <a:gd name="T96" fmla="*/ 1 w 166"/>
                  <a:gd name="T97" fmla="*/ 1 h 188"/>
                  <a:gd name="T98" fmla="*/ 1 w 166"/>
                  <a:gd name="T99" fmla="*/ 1 h 188"/>
                  <a:gd name="T100" fmla="*/ 1 w 166"/>
                  <a:gd name="T101" fmla="*/ 1 h 188"/>
                  <a:gd name="T102" fmla="*/ 1 w 166"/>
                  <a:gd name="T103" fmla="*/ 1 h 188"/>
                  <a:gd name="T104" fmla="*/ 1 w 166"/>
                  <a:gd name="T105" fmla="*/ 1 h 188"/>
                  <a:gd name="T106" fmla="*/ 0 w 166"/>
                  <a:gd name="T107" fmla="*/ 1 h 188"/>
                  <a:gd name="T108" fmla="*/ 0 w 166"/>
                  <a:gd name="T109" fmla="*/ 1 h 188"/>
                  <a:gd name="T110" fmla="*/ 1 w 166"/>
                  <a:gd name="T111" fmla="*/ 1 h 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188">
                    <a:moveTo>
                      <a:pt x="7" y="2"/>
                    </a:moveTo>
                    <a:lnTo>
                      <a:pt x="9" y="0"/>
                    </a:lnTo>
                    <a:lnTo>
                      <a:pt x="16" y="6"/>
                    </a:lnTo>
                    <a:lnTo>
                      <a:pt x="19" y="12"/>
                    </a:lnTo>
                    <a:lnTo>
                      <a:pt x="19" y="13"/>
                    </a:lnTo>
                    <a:lnTo>
                      <a:pt x="22" y="16"/>
                    </a:lnTo>
                    <a:lnTo>
                      <a:pt x="28" y="24"/>
                    </a:lnTo>
                    <a:lnTo>
                      <a:pt x="34" y="40"/>
                    </a:lnTo>
                    <a:lnTo>
                      <a:pt x="40" y="53"/>
                    </a:lnTo>
                    <a:lnTo>
                      <a:pt x="41" y="62"/>
                    </a:lnTo>
                    <a:lnTo>
                      <a:pt x="55" y="49"/>
                    </a:lnTo>
                    <a:lnTo>
                      <a:pt x="66" y="43"/>
                    </a:lnTo>
                    <a:lnTo>
                      <a:pt x="71" y="43"/>
                    </a:lnTo>
                    <a:lnTo>
                      <a:pt x="74" y="45"/>
                    </a:lnTo>
                    <a:lnTo>
                      <a:pt x="81" y="45"/>
                    </a:lnTo>
                    <a:lnTo>
                      <a:pt x="93" y="42"/>
                    </a:lnTo>
                    <a:lnTo>
                      <a:pt x="102" y="39"/>
                    </a:lnTo>
                    <a:lnTo>
                      <a:pt x="108" y="39"/>
                    </a:lnTo>
                    <a:lnTo>
                      <a:pt x="118" y="39"/>
                    </a:lnTo>
                    <a:lnTo>
                      <a:pt x="140" y="42"/>
                    </a:lnTo>
                    <a:lnTo>
                      <a:pt x="154" y="49"/>
                    </a:lnTo>
                    <a:lnTo>
                      <a:pt x="157" y="52"/>
                    </a:lnTo>
                    <a:lnTo>
                      <a:pt x="161" y="61"/>
                    </a:lnTo>
                    <a:lnTo>
                      <a:pt x="166" y="79"/>
                    </a:lnTo>
                    <a:lnTo>
                      <a:pt x="163" y="92"/>
                    </a:lnTo>
                    <a:lnTo>
                      <a:pt x="155" y="101"/>
                    </a:lnTo>
                    <a:lnTo>
                      <a:pt x="146" y="108"/>
                    </a:lnTo>
                    <a:lnTo>
                      <a:pt x="137" y="117"/>
                    </a:lnTo>
                    <a:lnTo>
                      <a:pt x="127" y="124"/>
                    </a:lnTo>
                    <a:lnTo>
                      <a:pt x="117" y="130"/>
                    </a:lnTo>
                    <a:lnTo>
                      <a:pt x="106" y="136"/>
                    </a:lnTo>
                    <a:lnTo>
                      <a:pt x="96" y="141"/>
                    </a:lnTo>
                    <a:lnTo>
                      <a:pt x="84" y="144"/>
                    </a:lnTo>
                    <a:lnTo>
                      <a:pt x="72" y="145"/>
                    </a:lnTo>
                    <a:lnTo>
                      <a:pt x="61" y="145"/>
                    </a:lnTo>
                    <a:lnTo>
                      <a:pt x="52" y="151"/>
                    </a:lnTo>
                    <a:lnTo>
                      <a:pt x="47" y="160"/>
                    </a:lnTo>
                    <a:lnTo>
                      <a:pt x="46" y="161"/>
                    </a:lnTo>
                    <a:lnTo>
                      <a:pt x="43" y="170"/>
                    </a:lnTo>
                    <a:lnTo>
                      <a:pt x="43" y="179"/>
                    </a:lnTo>
                    <a:lnTo>
                      <a:pt x="41" y="185"/>
                    </a:lnTo>
                    <a:lnTo>
                      <a:pt x="34" y="188"/>
                    </a:lnTo>
                    <a:lnTo>
                      <a:pt x="27" y="184"/>
                    </a:lnTo>
                    <a:lnTo>
                      <a:pt x="34" y="157"/>
                    </a:lnTo>
                    <a:lnTo>
                      <a:pt x="35" y="139"/>
                    </a:lnTo>
                    <a:lnTo>
                      <a:pt x="31" y="135"/>
                    </a:lnTo>
                    <a:lnTo>
                      <a:pt x="25" y="110"/>
                    </a:lnTo>
                    <a:lnTo>
                      <a:pt x="27" y="90"/>
                    </a:lnTo>
                    <a:lnTo>
                      <a:pt x="29" y="86"/>
                    </a:lnTo>
                    <a:lnTo>
                      <a:pt x="24" y="62"/>
                    </a:lnTo>
                    <a:lnTo>
                      <a:pt x="19" y="45"/>
                    </a:lnTo>
                    <a:lnTo>
                      <a:pt x="19" y="40"/>
                    </a:lnTo>
                    <a:lnTo>
                      <a:pt x="9" y="22"/>
                    </a:lnTo>
                    <a:lnTo>
                      <a:pt x="0" y="9"/>
                    </a:lnTo>
                    <a:lnTo>
                      <a:pt x="0" y="5"/>
                    </a:lnTo>
                    <a:lnTo>
                      <a:pt x="7"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5" name="Freeform 78">
                <a:extLst>
                  <a:ext uri="{FF2B5EF4-FFF2-40B4-BE49-F238E27FC236}">
                    <a16:creationId xmlns:a16="http://schemas.microsoft.com/office/drawing/2014/main" id="{15F18059-ADD7-BA4F-8C75-426632ACCFB8}"/>
                  </a:ext>
                </a:extLst>
              </p:cNvPr>
              <p:cNvSpPr>
                <a:spLocks/>
              </p:cNvSpPr>
              <p:nvPr/>
            </p:nvSpPr>
            <p:spPr bwMode="auto">
              <a:xfrm>
                <a:off x="2530" y="3641"/>
                <a:ext cx="71" cy="74"/>
              </a:xfrm>
              <a:custGeom>
                <a:avLst/>
                <a:gdLst>
                  <a:gd name="T0" fmla="*/ 0 w 144"/>
                  <a:gd name="T1" fmla="*/ 1 h 147"/>
                  <a:gd name="T2" fmla="*/ 0 w 144"/>
                  <a:gd name="T3" fmla="*/ 1 h 147"/>
                  <a:gd name="T4" fmla="*/ 0 w 144"/>
                  <a:gd name="T5" fmla="*/ 1 h 147"/>
                  <a:gd name="T6" fmla="*/ 0 w 144"/>
                  <a:gd name="T7" fmla="*/ 1 h 147"/>
                  <a:gd name="T8" fmla="*/ 0 w 144"/>
                  <a:gd name="T9" fmla="*/ 1 h 147"/>
                  <a:gd name="T10" fmla="*/ 0 w 144"/>
                  <a:gd name="T11" fmla="*/ 1 h 147"/>
                  <a:gd name="T12" fmla="*/ 0 w 144"/>
                  <a:gd name="T13" fmla="*/ 1 h 147"/>
                  <a:gd name="T14" fmla="*/ 0 w 144"/>
                  <a:gd name="T15" fmla="*/ 1 h 147"/>
                  <a:gd name="T16" fmla="*/ 0 w 144"/>
                  <a:gd name="T17" fmla="*/ 1 h 147"/>
                  <a:gd name="T18" fmla="*/ 0 w 144"/>
                  <a:gd name="T19" fmla="*/ 1 h 147"/>
                  <a:gd name="T20" fmla="*/ 0 w 144"/>
                  <a:gd name="T21" fmla="*/ 1 h 147"/>
                  <a:gd name="T22" fmla="*/ 0 w 144"/>
                  <a:gd name="T23" fmla="*/ 1 h 147"/>
                  <a:gd name="T24" fmla="*/ 0 w 144"/>
                  <a:gd name="T25" fmla="*/ 1 h 147"/>
                  <a:gd name="T26" fmla="*/ 0 w 144"/>
                  <a:gd name="T27" fmla="*/ 1 h 147"/>
                  <a:gd name="T28" fmla="*/ 0 w 144"/>
                  <a:gd name="T29" fmla="*/ 1 h 147"/>
                  <a:gd name="T30" fmla="*/ 0 w 144"/>
                  <a:gd name="T31" fmla="*/ 1 h 147"/>
                  <a:gd name="T32" fmla="*/ 0 w 144"/>
                  <a:gd name="T33" fmla="*/ 1 h 147"/>
                  <a:gd name="T34" fmla="*/ 0 w 144"/>
                  <a:gd name="T35" fmla="*/ 1 h 147"/>
                  <a:gd name="T36" fmla="*/ 0 w 144"/>
                  <a:gd name="T37" fmla="*/ 1 h 147"/>
                  <a:gd name="T38" fmla="*/ 0 w 144"/>
                  <a:gd name="T39" fmla="*/ 1 h 147"/>
                  <a:gd name="T40" fmla="*/ 0 w 144"/>
                  <a:gd name="T41" fmla="*/ 1 h 147"/>
                  <a:gd name="T42" fmla="*/ 0 w 144"/>
                  <a:gd name="T43" fmla="*/ 1 h 147"/>
                  <a:gd name="T44" fmla="*/ 0 w 144"/>
                  <a:gd name="T45" fmla="*/ 1 h 147"/>
                  <a:gd name="T46" fmla="*/ 0 w 144"/>
                  <a:gd name="T47" fmla="*/ 1 h 147"/>
                  <a:gd name="T48" fmla="*/ 0 w 144"/>
                  <a:gd name="T49" fmla="*/ 1 h 147"/>
                  <a:gd name="T50" fmla="*/ 0 w 144"/>
                  <a:gd name="T51" fmla="*/ 1 h 147"/>
                  <a:gd name="T52" fmla="*/ 0 w 144"/>
                  <a:gd name="T53" fmla="*/ 1 h 147"/>
                  <a:gd name="T54" fmla="*/ 0 w 144"/>
                  <a:gd name="T55" fmla="*/ 1 h 147"/>
                  <a:gd name="T56" fmla="*/ 0 w 144"/>
                  <a:gd name="T57" fmla="*/ 1 h 147"/>
                  <a:gd name="T58" fmla="*/ 0 w 144"/>
                  <a:gd name="T59" fmla="*/ 1 h 147"/>
                  <a:gd name="T60" fmla="*/ 0 w 144"/>
                  <a:gd name="T61" fmla="*/ 1 h 147"/>
                  <a:gd name="T62" fmla="*/ 0 w 144"/>
                  <a:gd name="T63" fmla="*/ 1 h 147"/>
                  <a:gd name="T64" fmla="*/ 0 w 144"/>
                  <a:gd name="T65" fmla="*/ 1 h 147"/>
                  <a:gd name="T66" fmla="*/ 0 w 144"/>
                  <a:gd name="T67" fmla="*/ 1 h 147"/>
                  <a:gd name="T68" fmla="*/ 0 w 144"/>
                  <a:gd name="T69" fmla="*/ 1 h 147"/>
                  <a:gd name="T70" fmla="*/ 0 w 144"/>
                  <a:gd name="T71" fmla="*/ 1 h 147"/>
                  <a:gd name="T72" fmla="*/ 0 w 144"/>
                  <a:gd name="T73" fmla="*/ 1 h 147"/>
                  <a:gd name="T74" fmla="*/ 0 w 144"/>
                  <a:gd name="T75" fmla="*/ 0 h 147"/>
                  <a:gd name="T76" fmla="*/ 0 w 144"/>
                  <a:gd name="T77" fmla="*/ 1 h 147"/>
                  <a:gd name="T78" fmla="*/ 0 w 144"/>
                  <a:gd name="T79" fmla="*/ 1 h 147"/>
                  <a:gd name="T80" fmla="*/ 0 w 144"/>
                  <a:gd name="T81" fmla="*/ 1 h 147"/>
                  <a:gd name="T82" fmla="*/ 0 w 144"/>
                  <a:gd name="T83" fmla="*/ 1 h 147"/>
                  <a:gd name="T84" fmla="*/ 0 w 144"/>
                  <a:gd name="T85" fmla="*/ 1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 h="147">
                    <a:moveTo>
                      <a:pt x="130" y="35"/>
                    </a:moveTo>
                    <a:lnTo>
                      <a:pt x="133" y="40"/>
                    </a:lnTo>
                    <a:lnTo>
                      <a:pt x="136" y="51"/>
                    </a:lnTo>
                    <a:lnTo>
                      <a:pt x="141" y="62"/>
                    </a:lnTo>
                    <a:lnTo>
                      <a:pt x="142" y="74"/>
                    </a:lnTo>
                    <a:lnTo>
                      <a:pt x="144" y="91"/>
                    </a:lnTo>
                    <a:lnTo>
                      <a:pt x="142" y="99"/>
                    </a:lnTo>
                    <a:lnTo>
                      <a:pt x="136" y="111"/>
                    </a:lnTo>
                    <a:lnTo>
                      <a:pt x="129" y="122"/>
                    </a:lnTo>
                    <a:lnTo>
                      <a:pt x="120" y="131"/>
                    </a:lnTo>
                    <a:lnTo>
                      <a:pt x="108" y="139"/>
                    </a:lnTo>
                    <a:lnTo>
                      <a:pt x="102" y="142"/>
                    </a:lnTo>
                    <a:lnTo>
                      <a:pt x="85" y="145"/>
                    </a:lnTo>
                    <a:lnTo>
                      <a:pt x="71" y="146"/>
                    </a:lnTo>
                    <a:lnTo>
                      <a:pt x="68" y="146"/>
                    </a:lnTo>
                    <a:lnTo>
                      <a:pt x="61" y="147"/>
                    </a:lnTo>
                    <a:lnTo>
                      <a:pt x="46" y="146"/>
                    </a:lnTo>
                    <a:lnTo>
                      <a:pt x="31" y="143"/>
                    </a:lnTo>
                    <a:lnTo>
                      <a:pt x="18" y="137"/>
                    </a:lnTo>
                    <a:lnTo>
                      <a:pt x="6" y="128"/>
                    </a:lnTo>
                    <a:lnTo>
                      <a:pt x="2" y="122"/>
                    </a:lnTo>
                    <a:lnTo>
                      <a:pt x="0" y="94"/>
                    </a:lnTo>
                    <a:lnTo>
                      <a:pt x="8" y="72"/>
                    </a:lnTo>
                    <a:lnTo>
                      <a:pt x="9" y="68"/>
                    </a:lnTo>
                    <a:lnTo>
                      <a:pt x="11" y="78"/>
                    </a:lnTo>
                    <a:lnTo>
                      <a:pt x="14" y="84"/>
                    </a:lnTo>
                    <a:lnTo>
                      <a:pt x="15" y="85"/>
                    </a:lnTo>
                    <a:lnTo>
                      <a:pt x="22" y="82"/>
                    </a:lnTo>
                    <a:lnTo>
                      <a:pt x="27" y="76"/>
                    </a:lnTo>
                    <a:lnTo>
                      <a:pt x="33" y="50"/>
                    </a:lnTo>
                    <a:lnTo>
                      <a:pt x="46" y="32"/>
                    </a:lnTo>
                    <a:lnTo>
                      <a:pt x="50" y="28"/>
                    </a:lnTo>
                    <a:lnTo>
                      <a:pt x="49" y="26"/>
                    </a:lnTo>
                    <a:lnTo>
                      <a:pt x="53" y="22"/>
                    </a:lnTo>
                    <a:lnTo>
                      <a:pt x="61" y="14"/>
                    </a:lnTo>
                    <a:lnTo>
                      <a:pt x="71" y="7"/>
                    </a:lnTo>
                    <a:lnTo>
                      <a:pt x="82" y="3"/>
                    </a:lnTo>
                    <a:lnTo>
                      <a:pt x="93" y="0"/>
                    </a:lnTo>
                    <a:lnTo>
                      <a:pt x="99" y="1"/>
                    </a:lnTo>
                    <a:lnTo>
                      <a:pt x="104" y="3"/>
                    </a:lnTo>
                    <a:lnTo>
                      <a:pt x="111" y="8"/>
                    </a:lnTo>
                    <a:lnTo>
                      <a:pt x="123" y="23"/>
                    </a:lnTo>
                    <a:lnTo>
                      <a:pt x="130"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6" name="Freeform 79">
                <a:extLst>
                  <a:ext uri="{FF2B5EF4-FFF2-40B4-BE49-F238E27FC236}">
                    <a16:creationId xmlns:a16="http://schemas.microsoft.com/office/drawing/2014/main" id="{1707710F-C7AD-404D-ADD8-9EFFCB2BB229}"/>
                  </a:ext>
                </a:extLst>
              </p:cNvPr>
              <p:cNvSpPr>
                <a:spLocks/>
              </p:cNvSpPr>
              <p:nvPr/>
            </p:nvSpPr>
            <p:spPr bwMode="auto">
              <a:xfrm>
                <a:off x="2668" y="3644"/>
                <a:ext cx="78" cy="97"/>
              </a:xfrm>
              <a:custGeom>
                <a:avLst/>
                <a:gdLst>
                  <a:gd name="T0" fmla="*/ 1 w 155"/>
                  <a:gd name="T1" fmla="*/ 0 h 195"/>
                  <a:gd name="T2" fmla="*/ 1 w 155"/>
                  <a:gd name="T3" fmla="*/ 0 h 195"/>
                  <a:gd name="T4" fmla="*/ 1 w 155"/>
                  <a:gd name="T5" fmla="*/ 0 h 195"/>
                  <a:gd name="T6" fmla="*/ 1 w 155"/>
                  <a:gd name="T7" fmla="*/ 0 h 195"/>
                  <a:gd name="T8" fmla="*/ 1 w 155"/>
                  <a:gd name="T9" fmla="*/ 0 h 195"/>
                  <a:gd name="T10" fmla="*/ 1 w 155"/>
                  <a:gd name="T11" fmla="*/ 0 h 195"/>
                  <a:gd name="T12" fmla="*/ 1 w 155"/>
                  <a:gd name="T13" fmla="*/ 0 h 195"/>
                  <a:gd name="T14" fmla="*/ 1 w 155"/>
                  <a:gd name="T15" fmla="*/ 0 h 195"/>
                  <a:gd name="T16" fmla="*/ 1 w 155"/>
                  <a:gd name="T17" fmla="*/ 0 h 195"/>
                  <a:gd name="T18" fmla="*/ 1 w 155"/>
                  <a:gd name="T19" fmla="*/ 0 h 195"/>
                  <a:gd name="T20" fmla="*/ 1 w 155"/>
                  <a:gd name="T21" fmla="*/ 0 h 195"/>
                  <a:gd name="T22" fmla="*/ 1 w 155"/>
                  <a:gd name="T23" fmla="*/ 0 h 195"/>
                  <a:gd name="T24" fmla="*/ 1 w 155"/>
                  <a:gd name="T25" fmla="*/ 0 h 195"/>
                  <a:gd name="T26" fmla="*/ 1 w 155"/>
                  <a:gd name="T27" fmla="*/ 0 h 195"/>
                  <a:gd name="T28" fmla="*/ 1 w 155"/>
                  <a:gd name="T29" fmla="*/ 0 h 195"/>
                  <a:gd name="T30" fmla="*/ 1 w 155"/>
                  <a:gd name="T31" fmla="*/ 0 h 195"/>
                  <a:gd name="T32" fmla="*/ 1 w 155"/>
                  <a:gd name="T33" fmla="*/ 0 h 195"/>
                  <a:gd name="T34" fmla="*/ 1 w 155"/>
                  <a:gd name="T35" fmla="*/ 0 h 195"/>
                  <a:gd name="T36" fmla="*/ 1 w 155"/>
                  <a:gd name="T37" fmla="*/ 0 h 195"/>
                  <a:gd name="T38" fmla="*/ 1 w 155"/>
                  <a:gd name="T39" fmla="*/ 0 h 195"/>
                  <a:gd name="T40" fmla="*/ 1 w 155"/>
                  <a:gd name="T41" fmla="*/ 0 h 195"/>
                  <a:gd name="T42" fmla="*/ 1 w 155"/>
                  <a:gd name="T43" fmla="*/ 0 h 195"/>
                  <a:gd name="T44" fmla="*/ 1 w 155"/>
                  <a:gd name="T45" fmla="*/ 0 h 195"/>
                  <a:gd name="T46" fmla="*/ 1 w 155"/>
                  <a:gd name="T47" fmla="*/ 0 h 195"/>
                  <a:gd name="T48" fmla="*/ 1 w 155"/>
                  <a:gd name="T49" fmla="*/ 0 h 195"/>
                  <a:gd name="T50" fmla="*/ 1 w 155"/>
                  <a:gd name="T51" fmla="*/ 0 h 195"/>
                  <a:gd name="T52" fmla="*/ 1 w 155"/>
                  <a:gd name="T53" fmla="*/ 0 h 195"/>
                  <a:gd name="T54" fmla="*/ 1 w 155"/>
                  <a:gd name="T55" fmla="*/ 0 h 195"/>
                  <a:gd name="T56" fmla="*/ 1 w 155"/>
                  <a:gd name="T57" fmla="*/ 0 h 195"/>
                  <a:gd name="T58" fmla="*/ 1 w 155"/>
                  <a:gd name="T59" fmla="*/ 0 h 195"/>
                  <a:gd name="T60" fmla="*/ 1 w 155"/>
                  <a:gd name="T61" fmla="*/ 0 h 195"/>
                  <a:gd name="T62" fmla="*/ 1 w 155"/>
                  <a:gd name="T63" fmla="*/ 0 h 195"/>
                  <a:gd name="T64" fmla="*/ 1 w 155"/>
                  <a:gd name="T65" fmla="*/ 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5" h="195">
                    <a:moveTo>
                      <a:pt x="149" y="18"/>
                    </a:moveTo>
                    <a:lnTo>
                      <a:pt x="152" y="24"/>
                    </a:lnTo>
                    <a:lnTo>
                      <a:pt x="155" y="36"/>
                    </a:lnTo>
                    <a:lnTo>
                      <a:pt x="155" y="49"/>
                    </a:lnTo>
                    <a:lnTo>
                      <a:pt x="148" y="72"/>
                    </a:lnTo>
                    <a:lnTo>
                      <a:pt x="145" y="78"/>
                    </a:lnTo>
                    <a:lnTo>
                      <a:pt x="139" y="92"/>
                    </a:lnTo>
                    <a:lnTo>
                      <a:pt x="130" y="101"/>
                    </a:lnTo>
                    <a:lnTo>
                      <a:pt x="127" y="102"/>
                    </a:lnTo>
                    <a:lnTo>
                      <a:pt x="117" y="114"/>
                    </a:lnTo>
                    <a:lnTo>
                      <a:pt x="106" y="123"/>
                    </a:lnTo>
                    <a:lnTo>
                      <a:pt x="103" y="126"/>
                    </a:lnTo>
                    <a:lnTo>
                      <a:pt x="97" y="129"/>
                    </a:lnTo>
                    <a:lnTo>
                      <a:pt x="87" y="135"/>
                    </a:lnTo>
                    <a:lnTo>
                      <a:pt x="77" y="141"/>
                    </a:lnTo>
                    <a:lnTo>
                      <a:pt x="66" y="145"/>
                    </a:lnTo>
                    <a:lnTo>
                      <a:pt x="54" y="148"/>
                    </a:lnTo>
                    <a:lnTo>
                      <a:pt x="49" y="148"/>
                    </a:lnTo>
                    <a:lnTo>
                      <a:pt x="41" y="148"/>
                    </a:lnTo>
                    <a:lnTo>
                      <a:pt x="32" y="148"/>
                    </a:lnTo>
                    <a:lnTo>
                      <a:pt x="29" y="152"/>
                    </a:lnTo>
                    <a:lnTo>
                      <a:pt x="23" y="160"/>
                    </a:lnTo>
                    <a:lnTo>
                      <a:pt x="13" y="177"/>
                    </a:lnTo>
                    <a:lnTo>
                      <a:pt x="13" y="192"/>
                    </a:lnTo>
                    <a:lnTo>
                      <a:pt x="9" y="195"/>
                    </a:lnTo>
                    <a:lnTo>
                      <a:pt x="1" y="195"/>
                    </a:lnTo>
                    <a:lnTo>
                      <a:pt x="0" y="180"/>
                    </a:lnTo>
                    <a:lnTo>
                      <a:pt x="7" y="167"/>
                    </a:lnTo>
                    <a:lnTo>
                      <a:pt x="17" y="154"/>
                    </a:lnTo>
                    <a:lnTo>
                      <a:pt x="25" y="145"/>
                    </a:lnTo>
                    <a:lnTo>
                      <a:pt x="28" y="142"/>
                    </a:lnTo>
                    <a:lnTo>
                      <a:pt x="23" y="136"/>
                    </a:lnTo>
                    <a:lnTo>
                      <a:pt x="15" y="124"/>
                    </a:lnTo>
                    <a:lnTo>
                      <a:pt x="10" y="111"/>
                    </a:lnTo>
                    <a:lnTo>
                      <a:pt x="9" y="98"/>
                    </a:lnTo>
                    <a:lnTo>
                      <a:pt x="10" y="83"/>
                    </a:lnTo>
                    <a:lnTo>
                      <a:pt x="12" y="75"/>
                    </a:lnTo>
                    <a:lnTo>
                      <a:pt x="13" y="68"/>
                    </a:lnTo>
                    <a:lnTo>
                      <a:pt x="19" y="55"/>
                    </a:lnTo>
                    <a:lnTo>
                      <a:pt x="28" y="40"/>
                    </a:lnTo>
                    <a:lnTo>
                      <a:pt x="38" y="28"/>
                    </a:lnTo>
                    <a:lnTo>
                      <a:pt x="52" y="21"/>
                    </a:lnTo>
                    <a:lnTo>
                      <a:pt x="59" y="19"/>
                    </a:lnTo>
                    <a:lnTo>
                      <a:pt x="54" y="24"/>
                    </a:lnTo>
                    <a:lnTo>
                      <a:pt x="47" y="31"/>
                    </a:lnTo>
                    <a:lnTo>
                      <a:pt x="40" y="38"/>
                    </a:lnTo>
                    <a:lnTo>
                      <a:pt x="34" y="47"/>
                    </a:lnTo>
                    <a:lnTo>
                      <a:pt x="29" y="58"/>
                    </a:lnTo>
                    <a:lnTo>
                      <a:pt x="28" y="64"/>
                    </a:lnTo>
                    <a:lnTo>
                      <a:pt x="26" y="72"/>
                    </a:lnTo>
                    <a:lnTo>
                      <a:pt x="28" y="80"/>
                    </a:lnTo>
                    <a:lnTo>
                      <a:pt x="31" y="74"/>
                    </a:lnTo>
                    <a:lnTo>
                      <a:pt x="32" y="67"/>
                    </a:lnTo>
                    <a:lnTo>
                      <a:pt x="35" y="62"/>
                    </a:lnTo>
                    <a:lnTo>
                      <a:pt x="41" y="52"/>
                    </a:lnTo>
                    <a:lnTo>
                      <a:pt x="49" y="41"/>
                    </a:lnTo>
                    <a:lnTo>
                      <a:pt x="56" y="33"/>
                    </a:lnTo>
                    <a:lnTo>
                      <a:pt x="63" y="24"/>
                    </a:lnTo>
                    <a:lnTo>
                      <a:pt x="68" y="19"/>
                    </a:lnTo>
                    <a:lnTo>
                      <a:pt x="66" y="18"/>
                    </a:lnTo>
                    <a:lnTo>
                      <a:pt x="71" y="19"/>
                    </a:lnTo>
                    <a:lnTo>
                      <a:pt x="78" y="15"/>
                    </a:lnTo>
                    <a:lnTo>
                      <a:pt x="93" y="6"/>
                    </a:lnTo>
                    <a:lnTo>
                      <a:pt x="111" y="0"/>
                    </a:lnTo>
                    <a:lnTo>
                      <a:pt x="128" y="0"/>
                    </a:lnTo>
                    <a:lnTo>
                      <a:pt x="143" y="9"/>
                    </a:lnTo>
                    <a:lnTo>
                      <a:pt x="149"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7" name="Freeform 80">
                <a:extLst>
                  <a:ext uri="{FF2B5EF4-FFF2-40B4-BE49-F238E27FC236}">
                    <a16:creationId xmlns:a16="http://schemas.microsoft.com/office/drawing/2014/main" id="{EB22BAD5-1229-5F4B-B91A-F00D573158B3}"/>
                  </a:ext>
                </a:extLst>
              </p:cNvPr>
              <p:cNvSpPr>
                <a:spLocks/>
              </p:cNvSpPr>
              <p:nvPr/>
            </p:nvSpPr>
            <p:spPr bwMode="auto">
              <a:xfrm>
                <a:off x="3337" y="3646"/>
                <a:ext cx="11" cy="12"/>
              </a:xfrm>
              <a:custGeom>
                <a:avLst/>
                <a:gdLst>
                  <a:gd name="T0" fmla="*/ 1 w 22"/>
                  <a:gd name="T1" fmla="*/ 1 h 22"/>
                  <a:gd name="T2" fmla="*/ 1 w 22"/>
                  <a:gd name="T3" fmla="*/ 1 h 22"/>
                  <a:gd name="T4" fmla="*/ 1 w 22"/>
                  <a:gd name="T5" fmla="*/ 1 h 22"/>
                  <a:gd name="T6" fmla="*/ 1 w 22"/>
                  <a:gd name="T7" fmla="*/ 1 h 22"/>
                  <a:gd name="T8" fmla="*/ 0 w 22"/>
                  <a:gd name="T9" fmla="*/ 1 h 22"/>
                  <a:gd name="T10" fmla="*/ 1 w 22"/>
                  <a:gd name="T11" fmla="*/ 0 h 22"/>
                  <a:gd name="T12" fmla="*/ 1 w 22"/>
                  <a:gd name="T13" fmla="*/ 0 h 22"/>
                  <a:gd name="T14" fmla="*/ 1 w 22"/>
                  <a:gd name="T15" fmla="*/ 1 h 22"/>
                  <a:gd name="T16" fmla="*/ 1 w 22"/>
                  <a:gd name="T17" fmla="*/ 1 h 22"/>
                  <a:gd name="T18" fmla="*/ 1 w 22"/>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22" y="15"/>
                    </a:moveTo>
                    <a:lnTo>
                      <a:pt x="19" y="21"/>
                    </a:lnTo>
                    <a:lnTo>
                      <a:pt x="13" y="22"/>
                    </a:lnTo>
                    <a:lnTo>
                      <a:pt x="5" y="16"/>
                    </a:lnTo>
                    <a:lnTo>
                      <a:pt x="0" y="3"/>
                    </a:lnTo>
                    <a:lnTo>
                      <a:pt x="6" y="0"/>
                    </a:lnTo>
                    <a:lnTo>
                      <a:pt x="13" y="0"/>
                    </a:lnTo>
                    <a:lnTo>
                      <a:pt x="18" y="7"/>
                    </a:lnTo>
                    <a:lnTo>
                      <a:pt x="21" y="13"/>
                    </a:lnTo>
                    <a:lnTo>
                      <a:pt x="22"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8" name="Freeform 81">
                <a:extLst>
                  <a:ext uri="{FF2B5EF4-FFF2-40B4-BE49-F238E27FC236}">
                    <a16:creationId xmlns:a16="http://schemas.microsoft.com/office/drawing/2014/main" id="{45A14461-707F-A243-A6EC-F0977EA783FB}"/>
                  </a:ext>
                </a:extLst>
              </p:cNvPr>
              <p:cNvSpPr>
                <a:spLocks/>
              </p:cNvSpPr>
              <p:nvPr/>
            </p:nvSpPr>
            <p:spPr bwMode="auto">
              <a:xfrm>
                <a:off x="2681" y="3647"/>
                <a:ext cx="54" cy="65"/>
              </a:xfrm>
              <a:custGeom>
                <a:avLst/>
                <a:gdLst>
                  <a:gd name="T0" fmla="*/ 1 w 108"/>
                  <a:gd name="T1" fmla="*/ 0 h 131"/>
                  <a:gd name="T2" fmla="*/ 1 w 108"/>
                  <a:gd name="T3" fmla="*/ 0 h 131"/>
                  <a:gd name="T4" fmla="*/ 1 w 108"/>
                  <a:gd name="T5" fmla="*/ 0 h 131"/>
                  <a:gd name="T6" fmla="*/ 1 w 108"/>
                  <a:gd name="T7" fmla="*/ 0 h 131"/>
                  <a:gd name="T8" fmla="*/ 1 w 108"/>
                  <a:gd name="T9" fmla="*/ 0 h 131"/>
                  <a:gd name="T10" fmla="*/ 1 w 108"/>
                  <a:gd name="T11" fmla="*/ 0 h 131"/>
                  <a:gd name="T12" fmla="*/ 1 w 108"/>
                  <a:gd name="T13" fmla="*/ 0 h 131"/>
                  <a:gd name="T14" fmla="*/ 1 w 108"/>
                  <a:gd name="T15" fmla="*/ 0 h 131"/>
                  <a:gd name="T16" fmla="*/ 1 w 108"/>
                  <a:gd name="T17" fmla="*/ 0 h 131"/>
                  <a:gd name="T18" fmla="*/ 1 w 108"/>
                  <a:gd name="T19" fmla="*/ 0 h 131"/>
                  <a:gd name="T20" fmla="*/ 1 w 108"/>
                  <a:gd name="T21" fmla="*/ 0 h 131"/>
                  <a:gd name="T22" fmla="*/ 1 w 108"/>
                  <a:gd name="T23" fmla="*/ 0 h 131"/>
                  <a:gd name="T24" fmla="*/ 1 w 108"/>
                  <a:gd name="T25" fmla="*/ 0 h 131"/>
                  <a:gd name="T26" fmla="*/ 1 w 108"/>
                  <a:gd name="T27" fmla="*/ 0 h 131"/>
                  <a:gd name="T28" fmla="*/ 1 w 108"/>
                  <a:gd name="T29" fmla="*/ 0 h 131"/>
                  <a:gd name="T30" fmla="*/ 1 w 108"/>
                  <a:gd name="T31" fmla="*/ 0 h 131"/>
                  <a:gd name="T32" fmla="*/ 0 w 108"/>
                  <a:gd name="T33" fmla="*/ 0 h 131"/>
                  <a:gd name="T34" fmla="*/ 0 w 108"/>
                  <a:gd name="T35" fmla="*/ 0 h 131"/>
                  <a:gd name="T36" fmla="*/ 1 w 108"/>
                  <a:gd name="T37" fmla="*/ 0 h 131"/>
                  <a:gd name="T38" fmla="*/ 1 w 108"/>
                  <a:gd name="T39" fmla="*/ 0 h 131"/>
                  <a:gd name="T40" fmla="*/ 1 w 108"/>
                  <a:gd name="T41" fmla="*/ 0 h 131"/>
                  <a:gd name="T42" fmla="*/ 1 w 108"/>
                  <a:gd name="T43" fmla="*/ 0 h 131"/>
                  <a:gd name="T44" fmla="*/ 1 w 108"/>
                  <a:gd name="T45" fmla="*/ 0 h 131"/>
                  <a:gd name="T46" fmla="*/ 1 w 108"/>
                  <a:gd name="T47" fmla="*/ 0 h 131"/>
                  <a:gd name="T48" fmla="*/ 1 w 108"/>
                  <a:gd name="T49" fmla="*/ 0 h 131"/>
                  <a:gd name="T50" fmla="*/ 1 w 108"/>
                  <a:gd name="T51" fmla="*/ 0 h 131"/>
                  <a:gd name="T52" fmla="*/ 1 w 108"/>
                  <a:gd name="T53" fmla="*/ 0 h 131"/>
                  <a:gd name="T54" fmla="*/ 1 w 108"/>
                  <a:gd name="T55" fmla="*/ 0 h 131"/>
                  <a:gd name="T56" fmla="*/ 1 w 108"/>
                  <a:gd name="T57" fmla="*/ 0 h 131"/>
                  <a:gd name="T58" fmla="*/ 1 w 108"/>
                  <a:gd name="T59" fmla="*/ 0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131">
                    <a:moveTo>
                      <a:pt x="104" y="17"/>
                    </a:moveTo>
                    <a:lnTo>
                      <a:pt x="107" y="31"/>
                    </a:lnTo>
                    <a:lnTo>
                      <a:pt x="108" y="42"/>
                    </a:lnTo>
                    <a:lnTo>
                      <a:pt x="108" y="45"/>
                    </a:lnTo>
                    <a:lnTo>
                      <a:pt x="108" y="54"/>
                    </a:lnTo>
                    <a:lnTo>
                      <a:pt x="105" y="61"/>
                    </a:lnTo>
                    <a:lnTo>
                      <a:pt x="94" y="85"/>
                    </a:lnTo>
                    <a:lnTo>
                      <a:pt x="82" y="101"/>
                    </a:lnTo>
                    <a:lnTo>
                      <a:pt x="79" y="105"/>
                    </a:lnTo>
                    <a:lnTo>
                      <a:pt x="68" y="113"/>
                    </a:lnTo>
                    <a:lnTo>
                      <a:pt x="61" y="120"/>
                    </a:lnTo>
                    <a:lnTo>
                      <a:pt x="60" y="122"/>
                    </a:lnTo>
                    <a:lnTo>
                      <a:pt x="42" y="131"/>
                    </a:lnTo>
                    <a:lnTo>
                      <a:pt x="26" y="131"/>
                    </a:lnTo>
                    <a:lnTo>
                      <a:pt x="21" y="129"/>
                    </a:lnTo>
                    <a:lnTo>
                      <a:pt x="6" y="108"/>
                    </a:lnTo>
                    <a:lnTo>
                      <a:pt x="0" y="88"/>
                    </a:lnTo>
                    <a:lnTo>
                      <a:pt x="0" y="82"/>
                    </a:lnTo>
                    <a:lnTo>
                      <a:pt x="6" y="80"/>
                    </a:lnTo>
                    <a:lnTo>
                      <a:pt x="21" y="54"/>
                    </a:lnTo>
                    <a:lnTo>
                      <a:pt x="21" y="49"/>
                    </a:lnTo>
                    <a:lnTo>
                      <a:pt x="26" y="42"/>
                    </a:lnTo>
                    <a:lnTo>
                      <a:pt x="36" y="30"/>
                    </a:lnTo>
                    <a:lnTo>
                      <a:pt x="48" y="18"/>
                    </a:lnTo>
                    <a:lnTo>
                      <a:pt x="61" y="9"/>
                    </a:lnTo>
                    <a:lnTo>
                      <a:pt x="76" y="3"/>
                    </a:lnTo>
                    <a:lnTo>
                      <a:pt x="83" y="0"/>
                    </a:lnTo>
                    <a:lnTo>
                      <a:pt x="95" y="6"/>
                    </a:lnTo>
                    <a:lnTo>
                      <a:pt x="101" y="15"/>
                    </a:lnTo>
                    <a:lnTo>
                      <a:pt x="104"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9" name="Freeform 82">
                <a:extLst>
                  <a:ext uri="{FF2B5EF4-FFF2-40B4-BE49-F238E27FC236}">
                    <a16:creationId xmlns:a16="http://schemas.microsoft.com/office/drawing/2014/main" id="{67D89F7E-E369-AF45-AA89-06202AB8C59B}"/>
                  </a:ext>
                </a:extLst>
              </p:cNvPr>
              <p:cNvSpPr>
                <a:spLocks/>
              </p:cNvSpPr>
              <p:nvPr/>
            </p:nvSpPr>
            <p:spPr bwMode="auto">
              <a:xfrm>
                <a:off x="3228" y="3652"/>
                <a:ext cx="11" cy="9"/>
              </a:xfrm>
              <a:custGeom>
                <a:avLst/>
                <a:gdLst>
                  <a:gd name="T0" fmla="*/ 0 w 24"/>
                  <a:gd name="T1" fmla="*/ 1 h 16"/>
                  <a:gd name="T2" fmla="*/ 0 w 24"/>
                  <a:gd name="T3" fmla="*/ 1 h 16"/>
                  <a:gd name="T4" fmla="*/ 0 w 24"/>
                  <a:gd name="T5" fmla="*/ 1 h 16"/>
                  <a:gd name="T6" fmla="*/ 0 w 24"/>
                  <a:gd name="T7" fmla="*/ 1 h 16"/>
                  <a:gd name="T8" fmla="*/ 0 w 24"/>
                  <a:gd name="T9" fmla="*/ 1 h 16"/>
                  <a:gd name="T10" fmla="*/ 0 w 24"/>
                  <a:gd name="T11" fmla="*/ 1 h 16"/>
                  <a:gd name="T12" fmla="*/ 0 w 24"/>
                  <a:gd name="T13" fmla="*/ 0 h 16"/>
                  <a:gd name="T14" fmla="*/ 0 w 24"/>
                  <a:gd name="T15" fmla="*/ 1 h 16"/>
                  <a:gd name="T16" fmla="*/ 0 w 24"/>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6">
                    <a:moveTo>
                      <a:pt x="24" y="12"/>
                    </a:moveTo>
                    <a:lnTo>
                      <a:pt x="19" y="16"/>
                    </a:lnTo>
                    <a:lnTo>
                      <a:pt x="12" y="15"/>
                    </a:lnTo>
                    <a:lnTo>
                      <a:pt x="6" y="15"/>
                    </a:lnTo>
                    <a:lnTo>
                      <a:pt x="0" y="9"/>
                    </a:lnTo>
                    <a:lnTo>
                      <a:pt x="0" y="3"/>
                    </a:lnTo>
                    <a:lnTo>
                      <a:pt x="14" y="0"/>
                    </a:lnTo>
                    <a:lnTo>
                      <a:pt x="22" y="9"/>
                    </a:lnTo>
                    <a:lnTo>
                      <a:pt x="2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0" name="Freeform 83">
                <a:extLst>
                  <a:ext uri="{FF2B5EF4-FFF2-40B4-BE49-F238E27FC236}">
                    <a16:creationId xmlns:a16="http://schemas.microsoft.com/office/drawing/2014/main" id="{5D50A5BE-DBC7-E646-A514-F9AF80EC3DBB}"/>
                  </a:ext>
                </a:extLst>
              </p:cNvPr>
              <p:cNvSpPr>
                <a:spLocks/>
              </p:cNvSpPr>
              <p:nvPr/>
            </p:nvSpPr>
            <p:spPr bwMode="auto">
              <a:xfrm>
                <a:off x="2695" y="3655"/>
                <a:ext cx="181" cy="218"/>
              </a:xfrm>
              <a:custGeom>
                <a:avLst/>
                <a:gdLst>
                  <a:gd name="T0" fmla="*/ 0 w 363"/>
                  <a:gd name="T1" fmla="*/ 1 h 436"/>
                  <a:gd name="T2" fmla="*/ 0 w 363"/>
                  <a:gd name="T3" fmla="*/ 1 h 436"/>
                  <a:gd name="T4" fmla="*/ 0 w 363"/>
                  <a:gd name="T5" fmla="*/ 1 h 436"/>
                  <a:gd name="T6" fmla="*/ 0 w 363"/>
                  <a:gd name="T7" fmla="*/ 1 h 436"/>
                  <a:gd name="T8" fmla="*/ 0 w 363"/>
                  <a:gd name="T9" fmla="*/ 1 h 436"/>
                  <a:gd name="T10" fmla="*/ 0 w 363"/>
                  <a:gd name="T11" fmla="*/ 1 h 436"/>
                  <a:gd name="T12" fmla="*/ 0 w 363"/>
                  <a:gd name="T13" fmla="*/ 1 h 436"/>
                  <a:gd name="T14" fmla="*/ 0 w 363"/>
                  <a:gd name="T15" fmla="*/ 1 h 436"/>
                  <a:gd name="T16" fmla="*/ 0 w 363"/>
                  <a:gd name="T17" fmla="*/ 1 h 436"/>
                  <a:gd name="T18" fmla="*/ 0 w 363"/>
                  <a:gd name="T19" fmla="*/ 1 h 436"/>
                  <a:gd name="T20" fmla="*/ 0 w 363"/>
                  <a:gd name="T21" fmla="*/ 1 h 436"/>
                  <a:gd name="T22" fmla="*/ 0 w 363"/>
                  <a:gd name="T23" fmla="*/ 1 h 436"/>
                  <a:gd name="T24" fmla="*/ 0 w 363"/>
                  <a:gd name="T25" fmla="*/ 1 h 436"/>
                  <a:gd name="T26" fmla="*/ 0 w 363"/>
                  <a:gd name="T27" fmla="*/ 1 h 436"/>
                  <a:gd name="T28" fmla="*/ 0 w 363"/>
                  <a:gd name="T29" fmla="*/ 1 h 436"/>
                  <a:gd name="T30" fmla="*/ 0 w 363"/>
                  <a:gd name="T31" fmla="*/ 1 h 436"/>
                  <a:gd name="T32" fmla="*/ 0 w 363"/>
                  <a:gd name="T33" fmla="*/ 1 h 436"/>
                  <a:gd name="T34" fmla="*/ 0 w 363"/>
                  <a:gd name="T35" fmla="*/ 1 h 436"/>
                  <a:gd name="T36" fmla="*/ 0 w 363"/>
                  <a:gd name="T37" fmla="*/ 1 h 436"/>
                  <a:gd name="T38" fmla="*/ 0 w 363"/>
                  <a:gd name="T39" fmla="*/ 1 h 436"/>
                  <a:gd name="T40" fmla="*/ 0 w 363"/>
                  <a:gd name="T41" fmla="*/ 1 h 436"/>
                  <a:gd name="T42" fmla="*/ 0 w 363"/>
                  <a:gd name="T43" fmla="*/ 1 h 436"/>
                  <a:gd name="T44" fmla="*/ 0 w 363"/>
                  <a:gd name="T45" fmla="*/ 1 h 436"/>
                  <a:gd name="T46" fmla="*/ 0 w 363"/>
                  <a:gd name="T47" fmla="*/ 1 h 436"/>
                  <a:gd name="T48" fmla="*/ 0 w 363"/>
                  <a:gd name="T49" fmla="*/ 1 h 436"/>
                  <a:gd name="T50" fmla="*/ 0 w 363"/>
                  <a:gd name="T51" fmla="*/ 1 h 436"/>
                  <a:gd name="T52" fmla="*/ 0 w 363"/>
                  <a:gd name="T53" fmla="*/ 1 h 436"/>
                  <a:gd name="T54" fmla="*/ 0 w 363"/>
                  <a:gd name="T55" fmla="*/ 1 h 436"/>
                  <a:gd name="T56" fmla="*/ 0 w 363"/>
                  <a:gd name="T57" fmla="*/ 1 h 436"/>
                  <a:gd name="T58" fmla="*/ 0 w 363"/>
                  <a:gd name="T59" fmla="*/ 1 h 436"/>
                  <a:gd name="T60" fmla="*/ 0 w 363"/>
                  <a:gd name="T61" fmla="*/ 1 h 436"/>
                  <a:gd name="T62" fmla="*/ 0 w 363"/>
                  <a:gd name="T63" fmla="*/ 1 h 436"/>
                  <a:gd name="T64" fmla="*/ 0 w 363"/>
                  <a:gd name="T65" fmla="*/ 1 h 436"/>
                  <a:gd name="T66" fmla="*/ 0 w 363"/>
                  <a:gd name="T67" fmla="*/ 1 h 436"/>
                  <a:gd name="T68" fmla="*/ 0 w 363"/>
                  <a:gd name="T69" fmla="*/ 1 h 436"/>
                  <a:gd name="T70" fmla="*/ 0 w 363"/>
                  <a:gd name="T71" fmla="*/ 1 h 436"/>
                  <a:gd name="T72" fmla="*/ 0 w 363"/>
                  <a:gd name="T73" fmla="*/ 1 h 436"/>
                  <a:gd name="T74" fmla="*/ 0 w 363"/>
                  <a:gd name="T75" fmla="*/ 1 h 436"/>
                  <a:gd name="T76" fmla="*/ 0 w 363"/>
                  <a:gd name="T77" fmla="*/ 1 h 436"/>
                  <a:gd name="T78" fmla="*/ 0 w 363"/>
                  <a:gd name="T79" fmla="*/ 1 h 436"/>
                  <a:gd name="T80" fmla="*/ 0 w 363"/>
                  <a:gd name="T81" fmla="*/ 1 h 436"/>
                  <a:gd name="T82" fmla="*/ 0 w 363"/>
                  <a:gd name="T83" fmla="*/ 1 h 436"/>
                  <a:gd name="T84" fmla="*/ 0 w 363"/>
                  <a:gd name="T85" fmla="*/ 1 h 436"/>
                  <a:gd name="T86" fmla="*/ 0 w 363"/>
                  <a:gd name="T87" fmla="*/ 1 h 436"/>
                  <a:gd name="T88" fmla="*/ 0 w 363"/>
                  <a:gd name="T89" fmla="*/ 1 h 436"/>
                  <a:gd name="T90" fmla="*/ 0 w 363"/>
                  <a:gd name="T91" fmla="*/ 1 h 436"/>
                  <a:gd name="T92" fmla="*/ 0 w 363"/>
                  <a:gd name="T93" fmla="*/ 1 h 436"/>
                  <a:gd name="T94" fmla="*/ 0 w 363"/>
                  <a:gd name="T95" fmla="*/ 1 h 436"/>
                  <a:gd name="T96" fmla="*/ 0 w 363"/>
                  <a:gd name="T97" fmla="*/ 1 h 436"/>
                  <a:gd name="T98" fmla="*/ 0 w 363"/>
                  <a:gd name="T99" fmla="*/ 1 h 436"/>
                  <a:gd name="T100" fmla="*/ 0 w 363"/>
                  <a:gd name="T101" fmla="*/ 1 h 436"/>
                  <a:gd name="T102" fmla="*/ 0 w 363"/>
                  <a:gd name="T103" fmla="*/ 1 h 436"/>
                  <a:gd name="T104" fmla="*/ 0 w 363"/>
                  <a:gd name="T105" fmla="*/ 1 h 436"/>
                  <a:gd name="T106" fmla="*/ 0 w 363"/>
                  <a:gd name="T107" fmla="*/ 1 h 436"/>
                  <a:gd name="T108" fmla="*/ 0 w 363"/>
                  <a:gd name="T109" fmla="*/ 1 h 436"/>
                  <a:gd name="T110" fmla="*/ 0 w 363"/>
                  <a:gd name="T111" fmla="*/ 1 h 436"/>
                  <a:gd name="T112" fmla="*/ 0 w 363"/>
                  <a:gd name="T113" fmla="*/ 1 h 436"/>
                  <a:gd name="T114" fmla="*/ 0 w 363"/>
                  <a:gd name="T115" fmla="*/ 1 h 436"/>
                  <a:gd name="T116" fmla="*/ 0 w 363"/>
                  <a:gd name="T117" fmla="*/ 1 h 436"/>
                  <a:gd name="T118" fmla="*/ 0 w 363"/>
                  <a:gd name="T119" fmla="*/ 1 h 436"/>
                  <a:gd name="T120" fmla="*/ 0 w 363"/>
                  <a:gd name="T121" fmla="*/ 1 h 436"/>
                  <a:gd name="T122" fmla="*/ 0 w 363"/>
                  <a:gd name="T123" fmla="*/ 0 h 436"/>
                  <a:gd name="T124" fmla="*/ 0 w 363"/>
                  <a:gd name="T125" fmla="*/ 1 h 4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3" h="436">
                    <a:moveTo>
                      <a:pt x="354" y="22"/>
                    </a:moveTo>
                    <a:lnTo>
                      <a:pt x="357" y="30"/>
                    </a:lnTo>
                    <a:lnTo>
                      <a:pt x="361" y="48"/>
                    </a:lnTo>
                    <a:lnTo>
                      <a:pt x="363" y="65"/>
                    </a:lnTo>
                    <a:lnTo>
                      <a:pt x="361" y="83"/>
                    </a:lnTo>
                    <a:lnTo>
                      <a:pt x="355" y="101"/>
                    </a:lnTo>
                    <a:lnTo>
                      <a:pt x="351" y="108"/>
                    </a:lnTo>
                    <a:lnTo>
                      <a:pt x="338" y="121"/>
                    </a:lnTo>
                    <a:lnTo>
                      <a:pt x="329" y="129"/>
                    </a:lnTo>
                    <a:lnTo>
                      <a:pt x="326" y="132"/>
                    </a:lnTo>
                    <a:lnTo>
                      <a:pt x="327" y="138"/>
                    </a:lnTo>
                    <a:lnTo>
                      <a:pt x="332" y="148"/>
                    </a:lnTo>
                    <a:lnTo>
                      <a:pt x="339" y="157"/>
                    </a:lnTo>
                    <a:lnTo>
                      <a:pt x="347" y="166"/>
                    </a:lnTo>
                    <a:lnTo>
                      <a:pt x="354" y="176"/>
                    </a:lnTo>
                    <a:lnTo>
                      <a:pt x="357" y="181"/>
                    </a:lnTo>
                    <a:lnTo>
                      <a:pt x="357" y="185"/>
                    </a:lnTo>
                    <a:lnTo>
                      <a:pt x="354" y="188"/>
                    </a:lnTo>
                    <a:lnTo>
                      <a:pt x="345" y="187"/>
                    </a:lnTo>
                    <a:lnTo>
                      <a:pt x="330" y="175"/>
                    </a:lnTo>
                    <a:lnTo>
                      <a:pt x="320" y="157"/>
                    </a:lnTo>
                    <a:lnTo>
                      <a:pt x="308" y="144"/>
                    </a:lnTo>
                    <a:lnTo>
                      <a:pt x="292" y="144"/>
                    </a:lnTo>
                    <a:lnTo>
                      <a:pt x="281" y="153"/>
                    </a:lnTo>
                    <a:lnTo>
                      <a:pt x="274" y="153"/>
                    </a:lnTo>
                    <a:lnTo>
                      <a:pt x="264" y="158"/>
                    </a:lnTo>
                    <a:lnTo>
                      <a:pt x="256" y="169"/>
                    </a:lnTo>
                    <a:lnTo>
                      <a:pt x="252" y="181"/>
                    </a:lnTo>
                    <a:lnTo>
                      <a:pt x="247" y="192"/>
                    </a:lnTo>
                    <a:lnTo>
                      <a:pt x="244" y="198"/>
                    </a:lnTo>
                    <a:lnTo>
                      <a:pt x="243" y="206"/>
                    </a:lnTo>
                    <a:lnTo>
                      <a:pt x="243" y="212"/>
                    </a:lnTo>
                    <a:lnTo>
                      <a:pt x="242" y="219"/>
                    </a:lnTo>
                    <a:lnTo>
                      <a:pt x="234" y="222"/>
                    </a:lnTo>
                    <a:lnTo>
                      <a:pt x="225" y="213"/>
                    </a:lnTo>
                    <a:lnTo>
                      <a:pt x="224" y="223"/>
                    </a:lnTo>
                    <a:lnTo>
                      <a:pt x="219" y="244"/>
                    </a:lnTo>
                    <a:lnTo>
                      <a:pt x="212" y="263"/>
                    </a:lnTo>
                    <a:lnTo>
                      <a:pt x="203" y="283"/>
                    </a:lnTo>
                    <a:lnTo>
                      <a:pt x="190" y="299"/>
                    </a:lnTo>
                    <a:lnTo>
                      <a:pt x="181" y="306"/>
                    </a:lnTo>
                    <a:lnTo>
                      <a:pt x="184" y="314"/>
                    </a:lnTo>
                    <a:lnTo>
                      <a:pt x="194" y="326"/>
                    </a:lnTo>
                    <a:lnTo>
                      <a:pt x="203" y="337"/>
                    </a:lnTo>
                    <a:lnTo>
                      <a:pt x="213" y="349"/>
                    </a:lnTo>
                    <a:lnTo>
                      <a:pt x="222" y="362"/>
                    </a:lnTo>
                    <a:lnTo>
                      <a:pt x="225" y="370"/>
                    </a:lnTo>
                    <a:lnTo>
                      <a:pt x="228" y="376"/>
                    </a:lnTo>
                    <a:lnTo>
                      <a:pt x="236" y="389"/>
                    </a:lnTo>
                    <a:lnTo>
                      <a:pt x="244" y="401"/>
                    </a:lnTo>
                    <a:lnTo>
                      <a:pt x="253" y="414"/>
                    </a:lnTo>
                    <a:lnTo>
                      <a:pt x="262" y="426"/>
                    </a:lnTo>
                    <a:lnTo>
                      <a:pt x="267" y="432"/>
                    </a:lnTo>
                    <a:lnTo>
                      <a:pt x="258" y="436"/>
                    </a:lnTo>
                    <a:lnTo>
                      <a:pt x="249" y="435"/>
                    </a:lnTo>
                    <a:lnTo>
                      <a:pt x="231" y="417"/>
                    </a:lnTo>
                    <a:lnTo>
                      <a:pt x="221" y="399"/>
                    </a:lnTo>
                    <a:lnTo>
                      <a:pt x="218" y="395"/>
                    </a:lnTo>
                    <a:lnTo>
                      <a:pt x="213" y="388"/>
                    </a:lnTo>
                    <a:lnTo>
                      <a:pt x="203" y="373"/>
                    </a:lnTo>
                    <a:lnTo>
                      <a:pt x="194" y="357"/>
                    </a:lnTo>
                    <a:lnTo>
                      <a:pt x="184" y="342"/>
                    </a:lnTo>
                    <a:lnTo>
                      <a:pt x="173" y="328"/>
                    </a:lnTo>
                    <a:lnTo>
                      <a:pt x="168" y="321"/>
                    </a:lnTo>
                    <a:lnTo>
                      <a:pt x="150" y="320"/>
                    </a:lnTo>
                    <a:lnTo>
                      <a:pt x="134" y="323"/>
                    </a:lnTo>
                    <a:lnTo>
                      <a:pt x="131" y="323"/>
                    </a:lnTo>
                    <a:lnTo>
                      <a:pt x="122" y="326"/>
                    </a:lnTo>
                    <a:lnTo>
                      <a:pt x="113" y="326"/>
                    </a:lnTo>
                    <a:lnTo>
                      <a:pt x="111" y="327"/>
                    </a:lnTo>
                    <a:lnTo>
                      <a:pt x="98" y="327"/>
                    </a:lnTo>
                    <a:lnTo>
                      <a:pt x="77" y="324"/>
                    </a:lnTo>
                    <a:lnTo>
                      <a:pt x="63" y="320"/>
                    </a:lnTo>
                    <a:lnTo>
                      <a:pt x="58" y="318"/>
                    </a:lnTo>
                    <a:lnTo>
                      <a:pt x="52" y="324"/>
                    </a:lnTo>
                    <a:lnTo>
                      <a:pt x="49" y="333"/>
                    </a:lnTo>
                    <a:lnTo>
                      <a:pt x="46" y="337"/>
                    </a:lnTo>
                    <a:lnTo>
                      <a:pt x="40" y="349"/>
                    </a:lnTo>
                    <a:lnTo>
                      <a:pt x="34" y="360"/>
                    </a:lnTo>
                    <a:lnTo>
                      <a:pt x="29" y="370"/>
                    </a:lnTo>
                    <a:lnTo>
                      <a:pt x="23" y="380"/>
                    </a:lnTo>
                    <a:lnTo>
                      <a:pt x="20" y="386"/>
                    </a:lnTo>
                    <a:lnTo>
                      <a:pt x="14" y="404"/>
                    </a:lnTo>
                    <a:lnTo>
                      <a:pt x="15" y="417"/>
                    </a:lnTo>
                    <a:lnTo>
                      <a:pt x="18" y="420"/>
                    </a:lnTo>
                    <a:lnTo>
                      <a:pt x="30" y="419"/>
                    </a:lnTo>
                    <a:lnTo>
                      <a:pt x="17" y="426"/>
                    </a:lnTo>
                    <a:lnTo>
                      <a:pt x="3" y="425"/>
                    </a:lnTo>
                    <a:lnTo>
                      <a:pt x="0" y="425"/>
                    </a:lnTo>
                    <a:lnTo>
                      <a:pt x="2" y="408"/>
                    </a:lnTo>
                    <a:lnTo>
                      <a:pt x="8" y="395"/>
                    </a:lnTo>
                    <a:lnTo>
                      <a:pt x="8" y="392"/>
                    </a:lnTo>
                    <a:lnTo>
                      <a:pt x="12" y="385"/>
                    </a:lnTo>
                    <a:lnTo>
                      <a:pt x="21" y="368"/>
                    </a:lnTo>
                    <a:lnTo>
                      <a:pt x="29" y="352"/>
                    </a:lnTo>
                    <a:lnTo>
                      <a:pt x="36" y="336"/>
                    </a:lnTo>
                    <a:lnTo>
                      <a:pt x="42" y="318"/>
                    </a:lnTo>
                    <a:lnTo>
                      <a:pt x="45" y="309"/>
                    </a:lnTo>
                    <a:lnTo>
                      <a:pt x="37" y="300"/>
                    </a:lnTo>
                    <a:lnTo>
                      <a:pt x="29" y="283"/>
                    </a:lnTo>
                    <a:lnTo>
                      <a:pt x="29" y="260"/>
                    </a:lnTo>
                    <a:lnTo>
                      <a:pt x="34" y="240"/>
                    </a:lnTo>
                    <a:lnTo>
                      <a:pt x="40" y="219"/>
                    </a:lnTo>
                    <a:lnTo>
                      <a:pt x="43" y="210"/>
                    </a:lnTo>
                    <a:lnTo>
                      <a:pt x="46" y="204"/>
                    </a:lnTo>
                    <a:lnTo>
                      <a:pt x="55" y="191"/>
                    </a:lnTo>
                    <a:lnTo>
                      <a:pt x="66" y="179"/>
                    </a:lnTo>
                    <a:lnTo>
                      <a:pt x="77" y="170"/>
                    </a:lnTo>
                    <a:lnTo>
                      <a:pt x="92" y="166"/>
                    </a:lnTo>
                    <a:lnTo>
                      <a:pt x="100" y="166"/>
                    </a:lnTo>
                    <a:lnTo>
                      <a:pt x="103" y="169"/>
                    </a:lnTo>
                    <a:lnTo>
                      <a:pt x="92" y="172"/>
                    </a:lnTo>
                    <a:lnTo>
                      <a:pt x="82" y="173"/>
                    </a:lnTo>
                    <a:lnTo>
                      <a:pt x="73" y="181"/>
                    </a:lnTo>
                    <a:lnTo>
                      <a:pt x="66" y="191"/>
                    </a:lnTo>
                    <a:lnTo>
                      <a:pt x="60" y="200"/>
                    </a:lnTo>
                    <a:lnTo>
                      <a:pt x="54" y="210"/>
                    </a:lnTo>
                    <a:lnTo>
                      <a:pt x="49" y="222"/>
                    </a:lnTo>
                    <a:lnTo>
                      <a:pt x="46" y="232"/>
                    </a:lnTo>
                    <a:lnTo>
                      <a:pt x="45" y="256"/>
                    </a:lnTo>
                    <a:lnTo>
                      <a:pt x="46" y="278"/>
                    </a:lnTo>
                    <a:lnTo>
                      <a:pt x="51" y="289"/>
                    </a:lnTo>
                    <a:lnTo>
                      <a:pt x="58" y="294"/>
                    </a:lnTo>
                    <a:lnTo>
                      <a:pt x="60" y="296"/>
                    </a:lnTo>
                    <a:lnTo>
                      <a:pt x="67" y="294"/>
                    </a:lnTo>
                    <a:lnTo>
                      <a:pt x="73" y="299"/>
                    </a:lnTo>
                    <a:lnTo>
                      <a:pt x="70" y="302"/>
                    </a:lnTo>
                    <a:lnTo>
                      <a:pt x="77" y="306"/>
                    </a:lnTo>
                    <a:lnTo>
                      <a:pt x="85" y="311"/>
                    </a:lnTo>
                    <a:lnTo>
                      <a:pt x="101" y="315"/>
                    </a:lnTo>
                    <a:lnTo>
                      <a:pt x="119" y="317"/>
                    </a:lnTo>
                    <a:lnTo>
                      <a:pt x="138" y="315"/>
                    </a:lnTo>
                    <a:lnTo>
                      <a:pt x="154" y="311"/>
                    </a:lnTo>
                    <a:lnTo>
                      <a:pt x="153" y="303"/>
                    </a:lnTo>
                    <a:lnTo>
                      <a:pt x="163" y="299"/>
                    </a:lnTo>
                    <a:lnTo>
                      <a:pt x="172" y="299"/>
                    </a:lnTo>
                    <a:lnTo>
                      <a:pt x="173" y="302"/>
                    </a:lnTo>
                    <a:lnTo>
                      <a:pt x="184" y="292"/>
                    </a:lnTo>
                    <a:lnTo>
                      <a:pt x="191" y="283"/>
                    </a:lnTo>
                    <a:lnTo>
                      <a:pt x="193" y="280"/>
                    </a:lnTo>
                    <a:lnTo>
                      <a:pt x="196" y="271"/>
                    </a:lnTo>
                    <a:lnTo>
                      <a:pt x="202" y="253"/>
                    </a:lnTo>
                    <a:lnTo>
                      <a:pt x="208" y="234"/>
                    </a:lnTo>
                    <a:lnTo>
                      <a:pt x="209" y="215"/>
                    </a:lnTo>
                    <a:lnTo>
                      <a:pt x="206" y="195"/>
                    </a:lnTo>
                    <a:lnTo>
                      <a:pt x="202" y="187"/>
                    </a:lnTo>
                    <a:lnTo>
                      <a:pt x="172" y="169"/>
                    </a:lnTo>
                    <a:lnTo>
                      <a:pt x="144" y="166"/>
                    </a:lnTo>
                    <a:lnTo>
                      <a:pt x="137" y="166"/>
                    </a:lnTo>
                    <a:lnTo>
                      <a:pt x="131" y="169"/>
                    </a:lnTo>
                    <a:lnTo>
                      <a:pt x="120" y="176"/>
                    </a:lnTo>
                    <a:lnTo>
                      <a:pt x="114" y="187"/>
                    </a:lnTo>
                    <a:lnTo>
                      <a:pt x="111" y="198"/>
                    </a:lnTo>
                    <a:lnTo>
                      <a:pt x="108" y="212"/>
                    </a:lnTo>
                    <a:lnTo>
                      <a:pt x="108" y="218"/>
                    </a:lnTo>
                    <a:lnTo>
                      <a:pt x="100" y="222"/>
                    </a:lnTo>
                    <a:lnTo>
                      <a:pt x="97" y="215"/>
                    </a:lnTo>
                    <a:lnTo>
                      <a:pt x="97" y="209"/>
                    </a:lnTo>
                    <a:lnTo>
                      <a:pt x="105" y="185"/>
                    </a:lnTo>
                    <a:lnTo>
                      <a:pt x="119" y="169"/>
                    </a:lnTo>
                    <a:lnTo>
                      <a:pt x="123" y="166"/>
                    </a:lnTo>
                    <a:lnTo>
                      <a:pt x="131" y="161"/>
                    </a:lnTo>
                    <a:lnTo>
                      <a:pt x="148" y="157"/>
                    </a:lnTo>
                    <a:lnTo>
                      <a:pt x="165" y="157"/>
                    </a:lnTo>
                    <a:lnTo>
                      <a:pt x="182" y="158"/>
                    </a:lnTo>
                    <a:lnTo>
                      <a:pt x="200" y="164"/>
                    </a:lnTo>
                    <a:lnTo>
                      <a:pt x="208" y="167"/>
                    </a:lnTo>
                    <a:lnTo>
                      <a:pt x="210" y="172"/>
                    </a:lnTo>
                    <a:lnTo>
                      <a:pt x="216" y="179"/>
                    </a:lnTo>
                    <a:lnTo>
                      <a:pt x="222" y="198"/>
                    </a:lnTo>
                    <a:lnTo>
                      <a:pt x="225" y="213"/>
                    </a:lnTo>
                    <a:lnTo>
                      <a:pt x="230" y="209"/>
                    </a:lnTo>
                    <a:lnTo>
                      <a:pt x="231" y="203"/>
                    </a:lnTo>
                    <a:lnTo>
                      <a:pt x="230" y="201"/>
                    </a:lnTo>
                    <a:lnTo>
                      <a:pt x="239" y="184"/>
                    </a:lnTo>
                    <a:lnTo>
                      <a:pt x="244" y="170"/>
                    </a:lnTo>
                    <a:lnTo>
                      <a:pt x="247" y="167"/>
                    </a:lnTo>
                    <a:lnTo>
                      <a:pt x="250" y="157"/>
                    </a:lnTo>
                    <a:lnTo>
                      <a:pt x="233" y="151"/>
                    </a:lnTo>
                    <a:lnTo>
                      <a:pt x="221" y="144"/>
                    </a:lnTo>
                    <a:lnTo>
                      <a:pt x="218" y="141"/>
                    </a:lnTo>
                    <a:lnTo>
                      <a:pt x="213" y="130"/>
                    </a:lnTo>
                    <a:lnTo>
                      <a:pt x="208" y="107"/>
                    </a:lnTo>
                    <a:lnTo>
                      <a:pt x="208" y="83"/>
                    </a:lnTo>
                    <a:lnTo>
                      <a:pt x="212" y="61"/>
                    </a:lnTo>
                    <a:lnTo>
                      <a:pt x="221" y="39"/>
                    </a:lnTo>
                    <a:lnTo>
                      <a:pt x="228" y="30"/>
                    </a:lnTo>
                    <a:lnTo>
                      <a:pt x="233" y="25"/>
                    </a:lnTo>
                    <a:lnTo>
                      <a:pt x="242" y="18"/>
                    </a:lnTo>
                    <a:lnTo>
                      <a:pt x="252" y="9"/>
                    </a:lnTo>
                    <a:lnTo>
                      <a:pt x="262" y="3"/>
                    </a:lnTo>
                    <a:lnTo>
                      <a:pt x="274" y="2"/>
                    </a:lnTo>
                    <a:lnTo>
                      <a:pt x="280" y="3"/>
                    </a:lnTo>
                    <a:lnTo>
                      <a:pt x="280" y="5"/>
                    </a:lnTo>
                    <a:lnTo>
                      <a:pt x="267" y="6"/>
                    </a:lnTo>
                    <a:lnTo>
                      <a:pt x="258" y="12"/>
                    </a:lnTo>
                    <a:lnTo>
                      <a:pt x="255" y="14"/>
                    </a:lnTo>
                    <a:lnTo>
                      <a:pt x="247" y="21"/>
                    </a:lnTo>
                    <a:lnTo>
                      <a:pt x="240" y="28"/>
                    </a:lnTo>
                    <a:lnTo>
                      <a:pt x="234" y="36"/>
                    </a:lnTo>
                    <a:lnTo>
                      <a:pt x="225" y="52"/>
                    </a:lnTo>
                    <a:lnTo>
                      <a:pt x="221" y="70"/>
                    </a:lnTo>
                    <a:lnTo>
                      <a:pt x="219" y="89"/>
                    </a:lnTo>
                    <a:lnTo>
                      <a:pt x="221" y="99"/>
                    </a:lnTo>
                    <a:lnTo>
                      <a:pt x="224" y="105"/>
                    </a:lnTo>
                    <a:lnTo>
                      <a:pt x="222" y="111"/>
                    </a:lnTo>
                    <a:lnTo>
                      <a:pt x="224" y="117"/>
                    </a:lnTo>
                    <a:lnTo>
                      <a:pt x="230" y="127"/>
                    </a:lnTo>
                    <a:lnTo>
                      <a:pt x="239" y="136"/>
                    </a:lnTo>
                    <a:lnTo>
                      <a:pt x="249" y="144"/>
                    </a:lnTo>
                    <a:lnTo>
                      <a:pt x="261" y="147"/>
                    </a:lnTo>
                    <a:lnTo>
                      <a:pt x="267" y="148"/>
                    </a:lnTo>
                    <a:lnTo>
                      <a:pt x="271" y="147"/>
                    </a:lnTo>
                    <a:lnTo>
                      <a:pt x="273" y="148"/>
                    </a:lnTo>
                    <a:lnTo>
                      <a:pt x="286" y="145"/>
                    </a:lnTo>
                    <a:lnTo>
                      <a:pt x="298" y="142"/>
                    </a:lnTo>
                    <a:lnTo>
                      <a:pt x="301" y="141"/>
                    </a:lnTo>
                    <a:lnTo>
                      <a:pt x="305" y="138"/>
                    </a:lnTo>
                    <a:lnTo>
                      <a:pt x="314" y="130"/>
                    </a:lnTo>
                    <a:lnTo>
                      <a:pt x="323" y="123"/>
                    </a:lnTo>
                    <a:lnTo>
                      <a:pt x="332" y="116"/>
                    </a:lnTo>
                    <a:lnTo>
                      <a:pt x="339" y="107"/>
                    </a:lnTo>
                    <a:lnTo>
                      <a:pt x="342" y="102"/>
                    </a:lnTo>
                    <a:lnTo>
                      <a:pt x="345" y="92"/>
                    </a:lnTo>
                    <a:lnTo>
                      <a:pt x="348" y="73"/>
                    </a:lnTo>
                    <a:lnTo>
                      <a:pt x="347" y="52"/>
                    </a:lnTo>
                    <a:lnTo>
                      <a:pt x="341" y="31"/>
                    </a:lnTo>
                    <a:lnTo>
                      <a:pt x="330" y="15"/>
                    </a:lnTo>
                    <a:lnTo>
                      <a:pt x="323" y="8"/>
                    </a:lnTo>
                    <a:lnTo>
                      <a:pt x="305" y="5"/>
                    </a:lnTo>
                    <a:lnTo>
                      <a:pt x="299" y="8"/>
                    </a:lnTo>
                    <a:lnTo>
                      <a:pt x="293" y="9"/>
                    </a:lnTo>
                    <a:lnTo>
                      <a:pt x="271" y="25"/>
                    </a:lnTo>
                    <a:lnTo>
                      <a:pt x="258" y="42"/>
                    </a:lnTo>
                    <a:lnTo>
                      <a:pt x="255" y="46"/>
                    </a:lnTo>
                    <a:lnTo>
                      <a:pt x="253" y="58"/>
                    </a:lnTo>
                    <a:lnTo>
                      <a:pt x="249" y="68"/>
                    </a:lnTo>
                    <a:lnTo>
                      <a:pt x="250" y="71"/>
                    </a:lnTo>
                    <a:lnTo>
                      <a:pt x="250" y="76"/>
                    </a:lnTo>
                    <a:lnTo>
                      <a:pt x="244" y="79"/>
                    </a:lnTo>
                    <a:lnTo>
                      <a:pt x="244" y="58"/>
                    </a:lnTo>
                    <a:lnTo>
                      <a:pt x="249" y="43"/>
                    </a:lnTo>
                    <a:lnTo>
                      <a:pt x="250" y="39"/>
                    </a:lnTo>
                    <a:lnTo>
                      <a:pt x="256" y="31"/>
                    </a:lnTo>
                    <a:lnTo>
                      <a:pt x="270" y="18"/>
                    </a:lnTo>
                    <a:lnTo>
                      <a:pt x="284" y="8"/>
                    </a:lnTo>
                    <a:lnTo>
                      <a:pt x="302" y="2"/>
                    </a:lnTo>
                    <a:lnTo>
                      <a:pt x="320" y="0"/>
                    </a:lnTo>
                    <a:lnTo>
                      <a:pt x="329" y="2"/>
                    </a:lnTo>
                    <a:lnTo>
                      <a:pt x="344" y="9"/>
                    </a:lnTo>
                    <a:lnTo>
                      <a:pt x="351" y="19"/>
                    </a:lnTo>
                    <a:lnTo>
                      <a:pt x="354"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1" name="Freeform 84">
                <a:extLst>
                  <a:ext uri="{FF2B5EF4-FFF2-40B4-BE49-F238E27FC236}">
                    <a16:creationId xmlns:a16="http://schemas.microsoft.com/office/drawing/2014/main" id="{606A0471-4D6F-8E43-BB56-D37C3EACC995}"/>
                  </a:ext>
                </a:extLst>
              </p:cNvPr>
              <p:cNvSpPr>
                <a:spLocks/>
              </p:cNvSpPr>
              <p:nvPr/>
            </p:nvSpPr>
            <p:spPr bwMode="auto">
              <a:xfrm>
                <a:off x="3513" y="3655"/>
                <a:ext cx="13" cy="13"/>
              </a:xfrm>
              <a:custGeom>
                <a:avLst/>
                <a:gdLst>
                  <a:gd name="T0" fmla="*/ 1 w 25"/>
                  <a:gd name="T1" fmla="*/ 0 h 25"/>
                  <a:gd name="T2" fmla="*/ 1 w 25"/>
                  <a:gd name="T3" fmla="*/ 1 h 25"/>
                  <a:gd name="T4" fmla="*/ 1 w 25"/>
                  <a:gd name="T5" fmla="*/ 1 h 25"/>
                  <a:gd name="T6" fmla="*/ 1 w 25"/>
                  <a:gd name="T7" fmla="*/ 1 h 25"/>
                  <a:gd name="T8" fmla="*/ 1 w 25"/>
                  <a:gd name="T9" fmla="*/ 1 h 25"/>
                  <a:gd name="T10" fmla="*/ 1 w 25"/>
                  <a:gd name="T11" fmla="*/ 1 h 25"/>
                  <a:gd name="T12" fmla="*/ 1 w 25"/>
                  <a:gd name="T13" fmla="*/ 1 h 25"/>
                  <a:gd name="T14" fmla="*/ 1 w 25"/>
                  <a:gd name="T15" fmla="*/ 1 h 25"/>
                  <a:gd name="T16" fmla="*/ 0 w 25"/>
                  <a:gd name="T17" fmla="*/ 1 h 25"/>
                  <a:gd name="T18" fmla="*/ 1 w 25"/>
                  <a:gd name="T19" fmla="*/ 1 h 25"/>
                  <a:gd name="T20" fmla="*/ 1 w 25"/>
                  <a:gd name="T21" fmla="*/ 0 h 25"/>
                  <a:gd name="T22" fmla="*/ 1 w 25"/>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19" y="0"/>
                    </a:moveTo>
                    <a:lnTo>
                      <a:pt x="16" y="6"/>
                    </a:lnTo>
                    <a:lnTo>
                      <a:pt x="18" y="14"/>
                    </a:lnTo>
                    <a:lnTo>
                      <a:pt x="25" y="22"/>
                    </a:lnTo>
                    <a:lnTo>
                      <a:pt x="21" y="25"/>
                    </a:lnTo>
                    <a:lnTo>
                      <a:pt x="16" y="23"/>
                    </a:lnTo>
                    <a:lnTo>
                      <a:pt x="6" y="19"/>
                    </a:lnTo>
                    <a:lnTo>
                      <a:pt x="3" y="20"/>
                    </a:lnTo>
                    <a:lnTo>
                      <a:pt x="0" y="12"/>
                    </a:lnTo>
                    <a:lnTo>
                      <a:pt x="2" y="3"/>
                    </a:lnTo>
                    <a:lnTo>
                      <a:pt x="10" y="0"/>
                    </a:lnTo>
                    <a:lnTo>
                      <a:pt x="1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2" name="Freeform 85">
                <a:extLst>
                  <a:ext uri="{FF2B5EF4-FFF2-40B4-BE49-F238E27FC236}">
                    <a16:creationId xmlns:a16="http://schemas.microsoft.com/office/drawing/2014/main" id="{6AC3DB40-721E-9140-A66F-2D4F4F588E0A}"/>
                  </a:ext>
                </a:extLst>
              </p:cNvPr>
              <p:cNvSpPr>
                <a:spLocks/>
              </p:cNvSpPr>
              <p:nvPr/>
            </p:nvSpPr>
            <p:spPr bwMode="auto">
              <a:xfrm>
                <a:off x="3278" y="3659"/>
                <a:ext cx="10" cy="13"/>
              </a:xfrm>
              <a:custGeom>
                <a:avLst/>
                <a:gdLst>
                  <a:gd name="T0" fmla="*/ 1 w 20"/>
                  <a:gd name="T1" fmla="*/ 0 h 27"/>
                  <a:gd name="T2" fmla="*/ 1 w 20"/>
                  <a:gd name="T3" fmla="*/ 0 h 27"/>
                  <a:gd name="T4" fmla="*/ 1 w 20"/>
                  <a:gd name="T5" fmla="*/ 0 h 27"/>
                  <a:gd name="T6" fmla="*/ 1 w 20"/>
                  <a:gd name="T7" fmla="*/ 0 h 27"/>
                  <a:gd name="T8" fmla="*/ 1 w 20"/>
                  <a:gd name="T9" fmla="*/ 0 h 27"/>
                  <a:gd name="T10" fmla="*/ 0 w 20"/>
                  <a:gd name="T11" fmla="*/ 0 h 27"/>
                  <a:gd name="T12" fmla="*/ 1 w 20"/>
                  <a:gd name="T13" fmla="*/ 0 h 27"/>
                  <a:gd name="T14" fmla="*/ 1 w 20"/>
                  <a:gd name="T15" fmla="*/ 0 h 27"/>
                  <a:gd name="T16" fmla="*/ 1 w 20"/>
                  <a:gd name="T17" fmla="*/ 0 h 27"/>
                  <a:gd name="T18" fmla="*/ 1 w 20"/>
                  <a:gd name="T19" fmla="*/ 0 h 27"/>
                  <a:gd name="T20" fmla="*/ 1 w 20"/>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7">
                    <a:moveTo>
                      <a:pt x="20" y="2"/>
                    </a:moveTo>
                    <a:lnTo>
                      <a:pt x="18" y="10"/>
                    </a:lnTo>
                    <a:lnTo>
                      <a:pt x="18" y="21"/>
                    </a:lnTo>
                    <a:lnTo>
                      <a:pt x="12" y="24"/>
                    </a:lnTo>
                    <a:lnTo>
                      <a:pt x="6" y="27"/>
                    </a:lnTo>
                    <a:lnTo>
                      <a:pt x="0" y="18"/>
                    </a:lnTo>
                    <a:lnTo>
                      <a:pt x="3" y="6"/>
                    </a:lnTo>
                    <a:lnTo>
                      <a:pt x="6" y="5"/>
                    </a:lnTo>
                    <a:lnTo>
                      <a:pt x="10" y="0"/>
                    </a:lnTo>
                    <a:lnTo>
                      <a:pt x="15" y="2"/>
                    </a:lnTo>
                    <a:lnTo>
                      <a:pt x="2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3" name="Freeform 86">
                <a:extLst>
                  <a:ext uri="{FF2B5EF4-FFF2-40B4-BE49-F238E27FC236}">
                    <a16:creationId xmlns:a16="http://schemas.microsoft.com/office/drawing/2014/main" id="{C47BC10E-AAE7-2C4D-BDE1-5FB6E6BBC66D}"/>
                  </a:ext>
                </a:extLst>
              </p:cNvPr>
              <p:cNvSpPr>
                <a:spLocks/>
              </p:cNvSpPr>
              <p:nvPr/>
            </p:nvSpPr>
            <p:spPr bwMode="auto">
              <a:xfrm>
                <a:off x="2928" y="3661"/>
                <a:ext cx="56" cy="48"/>
              </a:xfrm>
              <a:custGeom>
                <a:avLst/>
                <a:gdLst>
                  <a:gd name="T0" fmla="*/ 1 w 111"/>
                  <a:gd name="T1" fmla="*/ 1 h 96"/>
                  <a:gd name="T2" fmla="*/ 1 w 111"/>
                  <a:gd name="T3" fmla="*/ 1 h 96"/>
                  <a:gd name="T4" fmla="*/ 1 w 111"/>
                  <a:gd name="T5" fmla="*/ 1 h 96"/>
                  <a:gd name="T6" fmla="*/ 1 w 111"/>
                  <a:gd name="T7" fmla="*/ 1 h 96"/>
                  <a:gd name="T8" fmla="*/ 1 w 111"/>
                  <a:gd name="T9" fmla="*/ 1 h 96"/>
                  <a:gd name="T10" fmla="*/ 1 w 111"/>
                  <a:gd name="T11" fmla="*/ 1 h 96"/>
                  <a:gd name="T12" fmla="*/ 1 w 111"/>
                  <a:gd name="T13" fmla="*/ 1 h 96"/>
                  <a:gd name="T14" fmla="*/ 1 w 111"/>
                  <a:gd name="T15" fmla="*/ 1 h 96"/>
                  <a:gd name="T16" fmla="*/ 1 w 111"/>
                  <a:gd name="T17" fmla="*/ 1 h 96"/>
                  <a:gd name="T18" fmla="*/ 1 w 111"/>
                  <a:gd name="T19" fmla="*/ 1 h 96"/>
                  <a:gd name="T20" fmla="*/ 1 w 111"/>
                  <a:gd name="T21" fmla="*/ 1 h 96"/>
                  <a:gd name="T22" fmla="*/ 1 w 111"/>
                  <a:gd name="T23" fmla="*/ 1 h 96"/>
                  <a:gd name="T24" fmla="*/ 1 w 111"/>
                  <a:gd name="T25" fmla="*/ 1 h 96"/>
                  <a:gd name="T26" fmla="*/ 1 w 111"/>
                  <a:gd name="T27" fmla="*/ 1 h 96"/>
                  <a:gd name="T28" fmla="*/ 1 w 111"/>
                  <a:gd name="T29" fmla="*/ 1 h 96"/>
                  <a:gd name="T30" fmla="*/ 1 w 111"/>
                  <a:gd name="T31" fmla="*/ 1 h 96"/>
                  <a:gd name="T32" fmla="*/ 1 w 111"/>
                  <a:gd name="T33" fmla="*/ 1 h 96"/>
                  <a:gd name="T34" fmla="*/ 1 w 111"/>
                  <a:gd name="T35" fmla="*/ 1 h 96"/>
                  <a:gd name="T36" fmla="*/ 1 w 111"/>
                  <a:gd name="T37" fmla="*/ 1 h 96"/>
                  <a:gd name="T38" fmla="*/ 1 w 111"/>
                  <a:gd name="T39" fmla="*/ 1 h 96"/>
                  <a:gd name="T40" fmla="*/ 0 w 111"/>
                  <a:gd name="T41" fmla="*/ 1 h 96"/>
                  <a:gd name="T42" fmla="*/ 0 w 111"/>
                  <a:gd name="T43" fmla="*/ 1 h 96"/>
                  <a:gd name="T44" fmla="*/ 1 w 111"/>
                  <a:gd name="T45" fmla="*/ 1 h 96"/>
                  <a:gd name="T46" fmla="*/ 1 w 111"/>
                  <a:gd name="T47" fmla="*/ 1 h 96"/>
                  <a:gd name="T48" fmla="*/ 1 w 111"/>
                  <a:gd name="T49" fmla="*/ 1 h 96"/>
                  <a:gd name="T50" fmla="*/ 1 w 111"/>
                  <a:gd name="T51" fmla="*/ 1 h 96"/>
                  <a:gd name="T52" fmla="*/ 1 w 111"/>
                  <a:gd name="T53" fmla="*/ 1 h 96"/>
                  <a:gd name="T54" fmla="*/ 1 w 111"/>
                  <a:gd name="T55" fmla="*/ 1 h 96"/>
                  <a:gd name="T56" fmla="*/ 1 w 111"/>
                  <a:gd name="T57" fmla="*/ 0 h 96"/>
                  <a:gd name="T58" fmla="*/ 1 w 111"/>
                  <a:gd name="T59" fmla="*/ 0 h 96"/>
                  <a:gd name="T60" fmla="*/ 1 w 111"/>
                  <a:gd name="T61" fmla="*/ 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 h="96">
                    <a:moveTo>
                      <a:pt x="79" y="1"/>
                    </a:moveTo>
                    <a:lnTo>
                      <a:pt x="83" y="1"/>
                    </a:lnTo>
                    <a:lnTo>
                      <a:pt x="88" y="4"/>
                    </a:lnTo>
                    <a:lnTo>
                      <a:pt x="96" y="8"/>
                    </a:lnTo>
                    <a:lnTo>
                      <a:pt x="101" y="13"/>
                    </a:lnTo>
                    <a:lnTo>
                      <a:pt x="102" y="14"/>
                    </a:lnTo>
                    <a:lnTo>
                      <a:pt x="104" y="17"/>
                    </a:lnTo>
                    <a:lnTo>
                      <a:pt x="111" y="41"/>
                    </a:lnTo>
                    <a:lnTo>
                      <a:pt x="108" y="47"/>
                    </a:lnTo>
                    <a:lnTo>
                      <a:pt x="107" y="53"/>
                    </a:lnTo>
                    <a:lnTo>
                      <a:pt x="101" y="59"/>
                    </a:lnTo>
                    <a:lnTo>
                      <a:pt x="89" y="71"/>
                    </a:lnTo>
                    <a:lnTo>
                      <a:pt x="76" y="79"/>
                    </a:lnTo>
                    <a:lnTo>
                      <a:pt x="61" y="87"/>
                    </a:lnTo>
                    <a:lnTo>
                      <a:pt x="46" y="93"/>
                    </a:lnTo>
                    <a:lnTo>
                      <a:pt x="39" y="96"/>
                    </a:lnTo>
                    <a:lnTo>
                      <a:pt x="30" y="94"/>
                    </a:lnTo>
                    <a:lnTo>
                      <a:pt x="21" y="93"/>
                    </a:lnTo>
                    <a:lnTo>
                      <a:pt x="18" y="88"/>
                    </a:lnTo>
                    <a:lnTo>
                      <a:pt x="8" y="85"/>
                    </a:lnTo>
                    <a:lnTo>
                      <a:pt x="0" y="76"/>
                    </a:lnTo>
                    <a:lnTo>
                      <a:pt x="0" y="50"/>
                    </a:lnTo>
                    <a:lnTo>
                      <a:pt x="9" y="29"/>
                    </a:lnTo>
                    <a:lnTo>
                      <a:pt x="11" y="25"/>
                    </a:lnTo>
                    <a:lnTo>
                      <a:pt x="17" y="20"/>
                    </a:lnTo>
                    <a:lnTo>
                      <a:pt x="28" y="13"/>
                    </a:lnTo>
                    <a:lnTo>
                      <a:pt x="42" y="5"/>
                    </a:lnTo>
                    <a:lnTo>
                      <a:pt x="55" y="1"/>
                    </a:lnTo>
                    <a:lnTo>
                      <a:pt x="70" y="0"/>
                    </a:lnTo>
                    <a:lnTo>
                      <a:pt x="77" y="0"/>
                    </a:lnTo>
                    <a:lnTo>
                      <a:pt x="79"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4" name="Freeform 87">
                <a:extLst>
                  <a:ext uri="{FF2B5EF4-FFF2-40B4-BE49-F238E27FC236}">
                    <a16:creationId xmlns:a16="http://schemas.microsoft.com/office/drawing/2014/main" id="{D150D0D1-1572-9A42-A241-6479F2C52C7B}"/>
                  </a:ext>
                </a:extLst>
              </p:cNvPr>
              <p:cNvSpPr>
                <a:spLocks/>
              </p:cNvSpPr>
              <p:nvPr/>
            </p:nvSpPr>
            <p:spPr bwMode="auto">
              <a:xfrm>
                <a:off x="3625" y="3661"/>
                <a:ext cx="10" cy="11"/>
              </a:xfrm>
              <a:custGeom>
                <a:avLst/>
                <a:gdLst>
                  <a:gd name="T0" fmla="*/ 1 w 19"/>
                  <a:gd name="T1" fmla="*/ 1 h 22"/>
                  <a:gd name="T2" fmla="*/ 1 w 19"/>
                  <a:gd name="T3" fmla="*/ 1 h 22"/>
                  <a:gd name="T4" fmla="*/ 1 w 19"/>
                  <a:gd name="T5" fmla="*/ 1 h 22"/>
                  <a:gd name="T6" fmla="*/ 1 w 19"/>
                  <a:gd name="T7" fmla="*/ 1 h 22"/>
                  <a:gd name="T8" fmla="*/ 0 w 19"/>
                  <a:gd name="T9" fmla="*/ 1 h 22"/>
                  <a:gd name="T10" fmla="*/ 0 w 19"/>
                  <a:gd name="T11" fmla="*/ 1 h 22"/>
                  <a:gd name="T12" fmla="*/ 1 w 19"/>
                  <a:gd name="T13" fmla="*/ 0 h 22"/>
                  <a:gd name="T14" fmla="*/ 1 w 19"/>
                  <a:gd name="T15" fmla="*/ 1 h 22"/>
                  <a:gd name="T16" fmla="*/ 1 w 19"/>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19" y="13"/>
                    </a:moveTo>
                    <a:lnTo>
                      <a:pt x="16" y="19"/>
                    </a:lnTo>
                    <a:lnTo>
                      <a:pt x="12" y="22"/>
                    </a:lnTo>
                    <a:lnTo>
                      <a:pt x="3" y="13"/>
                    </a:lnTo>
                    <a:lnTo>
                      <a:pt x="0" y="4"/>
                    </a:lnTo>
                    <a:lnTo>
                      <a:pt x="0" y="1"/>
                    </a:lnTo>
                    <a:lnTo>
                      <a:pt x="9" y="0"/>
                    </a:lnTo>
                    <a:lnTo>
                      <a:pt x="16" y="1"/>
                    </a:lnTo>
                    <a:lnTo>
                      <a:pt x="19"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5" name="Freeform 88">
                <a:extLst>
                  <a:ext uri="{FF2B5EF4-FFF2-40B4-BE49-F238E27FC236}">
                    <a16:creationId xmlns:a16="http://schemas.microsoft.com/office/drawing/2014/main" id="{D80EDEC9-9CA8-A74F-AC11-4D806D11A086}"/>
                  </a:ext>
                </a:extLst>
              </p:cNvPr>
              <p:cNvSpPr>
                <a:spLocks/>
              </p:cNvSpPr>
              <p:nvPr/>
            </p:nvSpPr>
            <p:spPr bwMode="auto">
              <a:xfrm>
                <a:off x="3174" y="3663"/>
                <a:ext cx="99" cy="81"/>
              </a:xfrm>
              <a:custGeom>
                <a:avLst/>
                <a:gdLst>
                  <a:gd name="T0" fmla="*/ 1 w 198"/>
                  <a:gd name="T1" fmla="*/ 1 h 161"/>
                  <a:gd name="T2" fmla="*/ 1 w 198"/>
                  <a:gd name="T3" fmla="*/ 1 h 161"/>
                  <a:gd name="T4" fmla="*/ 1 w 198"/>
                  <a:gd name="T5" fmla="*/ 1 h 161"/>
                  <a:gd name="T6" fmla="*/ 1 w 198"/>
                  <a:gd name="T7" fmla="*/ 1 h 161"/>
                  <a:gd name="T8" fmla="*/ 1 w 198"/>
                  <a:gd name="T9" fmla="*/ 1 h 161"/>
                  <a:gd name="T10" fmla="*/ 1 w 198"/>
                  <a:gd name="T11" fmla="*/ 1 h 161"/>
                  <a:gd name="T12" fmla="*/ 1 w 198"/>
                  <a:gd name="T13" fmla="*/ 1 h 161"/>
                  <a:gd name="T14" fmla="*/ 1 w 198"/>
                  <a:gd name="T15" fmla="*/ 1 h 161"/>
                  <a:gd name="T16" fmla="*/ 1 w 198"/>
                  <a:gd name="T17" fmla="*/ 1 h 161"/>
                  <a:gd name="T18" fmla="*/ 1 w 198"/>
                  <a:gd name="T19" fmla="*/ 1 h 161"/>
                  <a:gd name="T20" fmla="*/ 1 w 198"/>
                  <a:gd name="T21" fmla="*/ 1 h 161"/>
                  <a:gd name="T22" fmla="*/ 1 w 198"/>
                  <a:gd name="T23" fmla="*/ 1 h 161"/>
                  <a:gd name="T24" fmla="*/ 1 w 198"/>
                  <a:gd name="T25" fmla="*/ 1 h 161"/>
                  <a:gd name="T26" fmla="*/ 1 w 198"/>
                  <a:gd name="T27" fmla="*/ 1 h 161"/>
                  <a:gd name="T28" fmla="*/ 1 w 198"/>
                  <a:gd name="T29" fmla="*/ 1 h 161"/>
                  <a:gd name="T30" fmla="*/ 1 w 198"/>
                  <a:gd name="T31" fmla="*/ 1 h 161"/>
                  <a:gd name="T32" fmla="*/ 1 w 198"/>
                  <a:gd name="T33" fmla="*/ 1 h 161"/>
                  <a:gd name="T34" fmla="*/ 1 w 198"/>
                  <a:gd name="T35" fmla="*/ 1 h 161"/>
                  <a:gd name="T36" fmla="*/ 1 w 198"/>
                  <a:gd name="T37" fmla="*/ 1 h 161"/>
                  <a:gd name="T38" fmla="*/ 1 w 198"/>
                  <a:gd name="T39" fmla="*/ 1 h 161"/>
                  <a:gd name="T40" fmla="*/ 1 w 198"/>
                  <a:gd name="T41" fmla="*/ 1 h 161"/>
                  <a:gd name="T42" fmla="*/ 1 w 198"/>
                  <a:gd name="T43" fmla="*/ 1 h 161"/>
                  <a:gd name="T44" fmla="*/ 1 w 198"/>
                  <a:gd name="T45" fmla="*/ 1 h 161"/>
                  <a:gd name="T46" fmla="*/ 1 w 198"/>
                  <a:gd name="T47" fmla="*/ 1 h 161"/>
                  <a:gd name="T48" fmla="*/ 1 w 198"/>
                  <a:gd name="T49" fmla="*/ 1 h 161"/>
                  <a:gd name="T50" fmla="*/ 1 w 198"/>
                  <a:gd name="T51" fmla="*/ 1 h 161"/>
                  <a:gd name="T52" fmla="*/ 1 w 198"/>
                  <a:gd name="T53" fmla="*/ 1 h 161"/>
                  <a:gd name="T54" fmla="*/ 1 w 198"/>
                  <a:gd name="T55" fmla="*/ 1 h 161"/>
                  <a:gd name="T56" fmla="*/ 1 w 198"/>
                  <a:gd name="T57" fmla="*/ 1 h 161"/>
                  <a:gd name="T58" fmla="*/ 1 w 198"/>
                  <a:gd name="T59" fmla="*/ 1 h 161"/>
                  <a:gd name="T60" fmla="*/ 1 w 198"/>
                  <a:gd name="T61" fmla="*/ 1 h 161"/>
                  <a:gd name="T62" fmla="*/ 1 w 198"/>
                  <a:gd name="T63" fmla="*/ 1 h 161"/>
                  <a:gd name="T64" fmla="*/ 1 w 198"/>
                  <a:gd name="T65" fmla="*/ 1 h 161"/>
                  <a:gd name="T66" fmla="*/ 1 w 198"/>
                  <a:gd name="T67" fmla="*/ 1 h 161"/>
                  <a:gd name="T68" fmla="*/ 1 w 198"/>
                  <a:gd name="T69" fmla="*/ 1 h 161"/>
                  <a:gd name="T70" fmla="*/ 1 w 198"/>
                  <a:gd name="T71" fmla="*/ 1 h 161"/>
                  <a:gd name="T72" fmla="*/ 1 w 198"/>
                  <a:gd name="T73" fmla="*/ 1 h 161"/>
                  <a:gd name="T74" fmla="*/ 1 w 198"/>
                  <a:gd name="T75" fmla="*/ 1 h 161"/>
                  <a:gd name="T76" fmla="*/ 1 w 198"/>
                  <a:gd name="T77" fmla="*/ 1 h 161"/>
                  <a:gd name="T78" fmla="*/ 1 w 198"/>
                  <a:gd name="T79" fmla="*/ 1 h 161"/>
                  <a:gd name="T80" fmla="*/ 1 w 198"/>
                  <a:gd name="T81" fmla="*/ 1 h 161"/>
                  <a:gd name="T82" fmla="*/ 1 w 198"/>
                  <a:gd name="T83" fmla="*/ 1 h 161"/>
                  <a:gd name="T84" fmla="*/ 1 w 198"/>
                  <a:gd name="T85" fmla="*/ 1 h 161"/>
                  <a:gd name="T86" fmla="*/ 1 w 198"/>
                  <a:gd name="T87" fmla="*/ 1 h 161"/>
                  <a:gd name="T88" fmla="*/ 1 w 198"/>
                  <a:gd name="T89" fmla="*/ 1 h 161"/>
                  <a:gd name="T90" fmla="*/ 0 w 198"/>
                  <a:gd name="T91" fmla="*/ 1 h 161"/>
                  <a:gd name="T92" fmla="*/ 1 w 198"/>
                  <a:gd name="T93" fmla="*/ 1 h 161"/>
                  <a:gd name="T94" fmla="*/ 1 w 198"/>
                  <a:gd name="T95" fmla="*/ 1 h 161"/>
                  <a:gd name="T96" fmla="*/ 1 w 198"/>
                  <a:gd name="T97" fmla="*/ 1 h 161"/>
                  <a:gd name="T98" fmla="*/ 1 w 198"/>
                  <a:gd name="T99" fmla="*/ 1 h 161"/>
                  <a:gd name="T100" fmla="*/ 1 w 198"/>
                  <a:gd name="T101" fmla="*/ 1 h 161"/>
                  <a:gd name="T102" fmla="*/ 1 w 198"/>
                  <a:gd name="T103" fmla="*/ 1 h 161"/>
                  <a:gd name="T104" fmla="*/ 1 w 198"/>
                  <a:gd name="T105" fmla="*/ 1 h 161"/>
                  <a:gd name="T106" fmla="*/ 1 w 198"/>
                  <a:gd name="T107" fmla="*/ 0 h 161"/>
                  <a:gd name="T108" fmla="*/ 1 w 198"/>
                  <a:gd name="T109" fmla="*/ 0 h 161"/>
                  <a:gd name="T110" fmla="*/ 1 w 198"/>
                  <a:gd name="T111" fmla="*/ 1 h 1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8" h="161">
                    <a:moveTo>
                      <a:pt x="88" y="3"/>
                    </a:moveTo>
                    <a:lnTo>
                      <a:pt x="84" y="7"/>
                    </a:lnTo>
                    <a:lnTo>
                      <a:pt x="68" y="10"/>
                    </a:lnTo>
                    <a:lnTo>
                      <a:pt x="56" y="21"/>
                    </a:lnTo>
                    <a:lnTo>
                      <a:pt x="53" y="22"/>
                    </a:lnTo>
                    <a:lnTo>
                      <a:pt x="54" y="24"/>
                    </a:lnTo>
                    <a:lnTo>
                      <a:pt x="66" y="19"/>
                    </a:lnTo>
                    <a:lnTo>
                      <a:pt x="80" y="15"/>
                    </a:lnTo>
                    <a:lnTo>
                      <a:pt x="94" y="12"/>
                    </a:lnTo>
                    <a:lnTo>
                      <a:pt x="108" y="7"/>
                    </a:lnTo>
                    <a:lnTo>
                      <a:pt x="122" y="6"/>
                    </a:lnTo>
                    <a:lnTo>
                      <a:pt x="136" y="4"/>
                    </a:lnTo>
                    <a:lnTo>
                      <a:pt x="149" y="6"/>
                    </a:lnTo>
                    <a:lnTo>
                      <a:pt x="162" y="9"/>
                    </a:lnTo>
                    <a:lnTo>
                      <a:pt x="176" y="13"/>
                    </a:lnTo>
                    <a:lnTo>
                      <a:pt x="188" y="22"/>
                    </a:lnTo>
                    <a:lnTo>
                      <a:pt x="196" y="34"/>
                    </a:lnTo>
                    <a:lnTo>
                      <a:pt x="198" y="47"/>
                    </a:lnTo>
                    <a:lnTo>
                      <a:pt x="198" y="50"/>
                    </a:lnTo>
                    <a:lnTo>
                      <a:pt x="196" y="59"/>
                    </a:lnTo>
                    <a:lnTo>
                      <a:pt x="188" y="74"/>
                    </a:lnTo>
                    <a:lnTo>
                      <a:pt x="173" y="84"/>
                    </a:lnTo>
                    <a:lnTo>
                      <a:pt x="156" y="93"/>
                    </a:lnTo>
                    <a:lnTo>
                      <a:pt x="140" y="101"/>
                    </a:lnTo>
                    <a:lnTo>
                      <a:pt x="133" y="105"/>
                    </a:lnTo>
                    <a:lnTo>
                      <a:pt x="125" y="108"/>
                    </a:lnTo>
                    <a:lnTo>
                      <a:pt x="111" y="112"/>
                    </a:lnTo>
                    <a:lnTo>
                      <a:pt x="94" y="118"/>
                    </a:lnTo>
                    <a:lnTo>
                      <a:pt x="80" y="126"/>
                    </a:lnTo>
                    <a:lnTo>
                      <a:pt x="68" y="137"/>
                    </a:lnTo>
                    <a:lnTo>
                      <a:pt x="63" y="145"/>
                    </a:lnTo>
                    <a:lnTo>
                      <a:pt x="54" y="157"/>
                    </a:lnTo>
                    <a:lnTo>
                      <a:pt x="46" y="161"/>
                    </a:lnTo>
                    <a:lnTo>
                      <a:pt x="43" y="161"/>
                    </a:lnTo>
                    <a:lnTo>
                      <a:pt x="41" y="160"/>
                    </a:lnTo>
                    <a:lnTo>
                      <a:pt x="53" y="143"/>
                    </a:lnTo>
                    <a:lnTo>
                      <a:pt x="63" y="129"/>
                    </a:lnTo>
                    <a:lnTo>
                      <a:pt x="65" y="126"/>
                    </a:lnTo>
                    <a:lnTo>
                      <a:pt x="38" y="123"/>
                    </a:lnTo>
                    <a:lnTo>
                      <a:pt x="20" y="117"/>
                    </a:lnTo>
                    <a:lnTo>
                      <a:pt x="16" y="114"/>
                    </a:lnTo>
                    <a:lnTo>
                      <a:pt x="6" y="96"/>
                    </a:lnTo>
                    <a:lnTo>
                      <a:pt x="4" y="81"/>
                    </a:lnTo>
                    <a:lnTo>
                      <a:pt x="6" y="77"/>
                    </a:lnTo>
                    <a:lnTo>
                      <a:pt x="3" y="74"/>
                    </a:lnTo>
                    <a:lnTo>
                      <a:pt x="0" y="77"/>
                    </a:lnTo>
                    <a:lnTo>
                      <a:pt x="1" y="65"/>
                    </a:lnTo>
                    <a:lnTo>
                      <a:pt x="6" y="55"/>
                    </a:lnTo>
                    <a:lnTo>
                      <a:pt x="13" y="49"/>
                    </a:lnTo>
                    <a:lnTo>
                      <a:pt x="25" y="35"/>
                    </a:lnTo>
                    <a:lnTo>
                      <a:pt x="40" y="24"/>
                    </a:lnTo>
                    <a:lnTo>
                      <a:pt x="53" y="12"/>
                    </a:lnTo>
                    <a:lnTo>
                      <a:pt x="69" y="3"/>
                    </a:lnTo>
                    <a:lnTo>
                      <a:pt x="78" y="0"/>
                    </a:lnTo>
                    <a:lnTo>
                      <a:pt x="84" y="0"/>
                    </a:lnTo>
                    <a:lnTo>
                      <a:pt x="88"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6" name="Freeform 89">
                <a:extLst>
                  <a:ext uri="{FF2B5EF4-FFF2-40B4-BE49-F238E27FC236}">
                    <a16:creationId xmlns:a16="http://schemas.microsoft.com/office/drawing/2014/main" id="{D85C9E11-98CE-ED40-B021-AB8042B4ED8F}"/>
                  </a:ext>
                </a:extLst>
              </p:cNvPr>
              <p:cNvSpPr>
                <a:spLocks/>
              </p:cNvSpPr>
              <p:nvPr/>
            </p:nvSpPr>
            <p:spPr bwMode="auto">
              <a:xfrm>
                <a:off x="3280" y="3666"/>
                <a:ext cx="99" cy="77"/>
              </a:xfrm>
              <a:custGeom>
                <a:avLst/>
                <a:gdLst>
                  <a:gd name="T0" fmla="*/ 1 w 198"/>
                  <a:gd name="T1" fmla="*/ 0 h 156"/>
                  <a:gd name="T2" fmla="*/ 1 w 198"/>
                  <a:gd name="T3" fmla="*/ 0 h 156"/>
                  <a:gd name="T4" fmla="*/ 1 w 198"/>
                  <a:gd name="T5" fmla="*/ 0 h 156"/>
                  <a:gd name="T6" fmla="*/ 1 w 198"/>
                  <a:gd name="T7" fmla="*/ 0 h 156"/>
                  <a:gd name="T8" fmla="*/ 1 w 198"/>
                  <a:gd name="T9" fmla="*/ 0 h 156"/>
                  <a:gd name="T10" fmla="*/ 1 w 198"/>
                  <a:gd name="T11" fmla="*/ 0 h 156"/>
                  <a:gd name="T12" fmla="*/ 1 w 198"/>
                  <a:gd name="T13" fmla="*/ 0 h 156"/>
                  <a:gd name="T14" fmla="*/ 1 w 198"/>
                  <a:gd name="T15" fmla="*/ 0 h 156"/>
                  <a:gd name="T16" fmla="*/ 1 w 198"/>
                  <a:gd name="T17" fmla="*/ 0 h 156"/>
                  <a:gd name="T18" fmla="*/ 1 w 198"/>
                  <a:gd name="T19" fmla="*/ 0 h 156"/>
                  <a:gd name="T20" fmla="*/ 1 w 198"/>
                  <a:gd name="T21" fmla="*/ 0 h 156"/>
                  <a:gd name="T22" fmla="*/ 1 w 198"/>
                  <a:gd name="T23" fmla="*/ 0 h 156"/>
                  <a:gd name="T24" fmla="*/ 1 w 198"/>
                  <a:gd name="T25" fmla="*/ 0 h 156"/>
                  <a:gd name="T26" fmla="*/ 1 w 198"/>
                  <a:gd name="T27" fmla="*/ 0 h 156"/>
                  <a:gd name="T28" fmla="*/ 1 w 198"/>
                  <a:gd name="T29" fmla="*/ 0 h 156"/>
                  <a:gd name="T30" fmla="*/ 1 w 198"/>
                  <a:gd name="T31" fmla="*/ 0 h 156"/>
                  <a:gd name="T32" fmla="*/ 1 w 198"/>
                  <a:gd name="T33" fmla="*/ 0 h 156"/>
                  <a:gd name="T34" fmla="*/ 1 w 198"/>
                  <a:gd name="T35" fmla="*/ 0 h 156"/>
                  <a:gd name="T36" fmla="*/ 1 w 198"/>
                  <a:gd name="T37" fmla="*/ 0 h 156"/>
                  <a:gd name="T38" fmla="*/ 1 w 198"/>
                  <a:gd name="T39" fmla="*/ 0 h 156"/>
                  <a:gd name="T40" fmla="*/ 1 w 198"/>
                  <a:gd name="T41" fmla="*/ 0 h 156"/>
                  <a:gd name="T42" fmla="*/ 1 w 198"/>
                  <a:gd name="T43" fmla="*/ 0 h 156"/>
                  <a:gd name="T44" fmla="*/ 1 w 198"/>
                  <a:gd name="T45" fmla="*/ 0 h 156"/>
                  <a:gd name="T46" fmla="*/ 1 w 198"/>
                  <a:gd name="T47" fmla="*/ 0 h 156"/>
                  <a:gd name="T48" fmla="*/ 1 w 198"/>
                  <a:gd name="T49" fmla="*/ 0 h 156"/>
                  <a:gd name="T50" fmla="*/ 1 w 198"/>
                  <a:gd name="T51" fmla="*/ 0 h 156"/>
                  <a:gd name="T52" fmla="*/ 1 w 198"/>
                  <a:gd name="T53" fmla="*/ 0 h 156"/>
                  <a:gd name="T54" fmla="*/ 1 w 198"/>
                  <a:gd name="T55" fmla="*/ 0 h 156"/>
                  <a:gd name="T56" fmla="*/ 1 w 198"/>
                  <a:gd name="T57" fmla="*/ 0 h 156"/>
                  <a:gd name="T58" fmla="*/ 1 w 198"/>
                  <a:gd name="T59" fmla="*/ 0 h 156"/>
                  <a:gd name="T60" fmla="*/ 1 w 198"/>
                  <a:gd name="T61" fmla="*/ 0 h 156"/>
                  <a:gd name="T62" fmla="*/ 1 w 198"/>
                  <a:gd name="T63" fmla="*/ 0 h 156"/>
                  <a:gd name="T64" fmla="*/ 1 w 198"/>
                  <a:gd name="T65" fmla="*/ 0 h 156"/>
                  <a:gd name="T66" fmla="*/ 1 w 198"/>
                  <a:gd name="T67" fmla="*/ 0 h 156"/>
                  <a:gd name="T68" fmla="*/ 1 w 198"/>
                  <a:gd name="T69" fmla="*/ 0 h 156"/>
                  <a:gd name="T70" fmla="*/ 1 w 198"/>
                  <a:gd name="T71" fmla="*/ 0 h 156"/>
                  <a:gd name="T72" fmla="*/ 0 w 198"/>
                  <a:gd name="T73" fmla="*/ 0 h 156"/>
                  <a:gd name="T74" fmla="*/ 1 w 198"/>
                  <a:gd name="T75" fmla="*/ 0 h 156"/>
                  <a:gd name="T76" fmla="*/ 1 w 198"/>
                  <a:gd name="T77" fmla="*/ 0 h 156"/>
                  <a:gd name="T78" fmla="*/ 1 w 198"/>
                  <a:gd name="T79" fmla="*/ 0 h 156"/>
                  <a:gd name="T80" fmla="*/ 1 w 198"/>
                  <a:gd name="T81" fmla="*/ 0 h 156"/>
                  <a:gd name="T82" fmla="*/ 1 w 198"/>
                  <a:gd name="T83" fmla="*/ 0 h 156"/>
                  <a:gd name="T84" fmla="*/ 1 w 198"/>
                  <a:gd name="T85" fmla="*/ 0 h 156"/>
                  <a:gd name="T86" fmla="*/ 1 w 198"/>
                  <a:gd name="T87" fmla="*/ 0 h 156"/>
                  <a:gd name="T88" fmla="*/ 1 w 198"/>
                  <a:gd name="T89" fmla="*/ 0 h 156"/>
                  <a:gd name="T90" fmla="*/ 1 w 198"/>
                  <a:gd name="T91" fmla="*/ 0 h 156"/>
                  <a:gd name="T92" fmla="*/ 1 w 198"/>
                  <a:gd name="T93" fmla="*/ 0 h 156"/>
                  <a:gd name="T94" fmla="*/ 1 w 198"/>
                  <a:gd name="T95" fmla="*/ 0 h 156"/>
                  <a:gd name="T96" fmla="*/ 1 w 198"/>
                  <a:gd name="T97" fmla="*/ 0 h 156"/>
                  <a:gd name="T98" fmla="*/ 1 w 198"/>
                  <a:gd name="T99" fmla="*/ 0 h 156"/>
                  <a:gd name="T100" fmla="*/ 1 w 198"/>
                  <a:gd name="T101" fmla="*/ 0 h 156"/>
                  <a:gd name="T102" fmla="*/ 1 w 198"/>
                  <a:gd name="T103" fmla="*/ 0 h 156"/>
                  <a:gd name="T104" fmla="*/ 1 w 198"/>
                  <a:gd name="T105" fmla="*/ 0 h 156"/>
                  <a:gd name="T106" fmla="*/ 1 w 198"/>
                  <a:gd name="T107" fmla="*/ 0 h 156"/>
                  <a:gd name="T108" fmla="*/ 1 w 198"/>
                  <a:gd name="T109" fmla="*/ 0 h 1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8" h="156">
                    <a:moveTo>
                      <a:pt x="197" y="45"/>
                    </a:moveTo>
                    <a:lnTo>
                      <a:pt x="198" y="63"/>
                    </a:lnTo>
                    <a:lnTo>
                      <a:pt x="195" y="77"/>
                    </a:lnTo>
                    <a:lnTo>
                      <a:pt x="194" y="80"/>
                    </a:lnTo>
                    <a:lnTo>
                      <a:pt x="187" y="88"/>
                    </a:lnTo>
                    <a:lnTo>
                      <a:pt x="178" y="94"/>
                    </a:lnTo>
                    <a:lnTo>
                      <a:pt x="169" y="99"/>
                    </a:lnTo>
                    <a:lnTo>
                      <a:pt x="160" y="104"/>
                    </a:lnTo>
                    <a:lnTo>
                      <a:pt x="142" y="110"/>
                    </a:lnTo>
                    <a:lnTo>
                      <a:pt x="123" y="116"/>
                    </a:lnTo>
                    <a:lnTo>
                      <a:pt x="102" y="119"/>
                    </a:lnTo>
                    <a:lnTo>
                      <a:pt x="87" y="136"/>
                    </a:lnTo>
                    <a:lnTo>
                      <a:pt x="77" y="153"/>
                    </a:lnTo>
                    <a:lnTo>
                      <a:pt x="74" y="156"/>
                    </a:lnTo>
                    <a:lnTo>
                      <a:pt x="68" y="156"/>
                    </a:lnTo>
                    <a:lnTo>
                      <a:pt x="73" y="136"/>
                    </a:lnTo>
                    <a:lnTo>
                      <a:pt x="80" y="123"/>
                    </a:lnTo>
                    <a:lnTo>
                      <a:pt x="80" y="119"/>
                    </a:lnTo>
                    <a:lnTo>
                      <a:pt x="70" y="119"/>
                    </a:lnTo>
                    <a:lnTo>
                      <a:pt x="58" y="116"/>
                    </a:lnTo>
                    <a:lnTo>
                      <a:pt x="34" y="105"/>
                    </a:lnTo>
                    <a:lnTo>
                      <a:pt x="21" y="91"/>
                    </a:lnTo>
                    <a:lnTo>
                      <a:pt x="19" y="85"/>
                    </a:lnTo>
                    <a:lnTo>
                      <a:pt x="21" y="77"/>
                    </a:lnTo>
                    <a:lnTo>
                      <a:pt x="24" y="63"/>
                    </a:lnTo>
                    <a:lnTo>
                      <a:pt x="31" y="49"/>
                    </a:lnTo>
                    <a:lnTo>
                      <a:pt x="40" y="36"/>
                    </a:lnTo>
                    <a:lnTo>
                      <a:pt x="49" y="24"/>
                    </a:lnTo>
                    <a:lnTo>
                      <a:pt x="55" y="18"/>
                    </a:lnTo>
                    <a:lnTo>
                      <a:pt x="42" y="20"/>
                    </a:lnTo>
                    <a:lnTo>
                      <a:pt x="37" y="23"/>
                    </a:lnTo>
                    <a:lnTo>
                      <a:pt x="28" y="31"/>
                    </a:lnTo>
                    <a:lnTo>
                      <a:pt x="21" y="40"/>
                    </a:lnTo>
                    <a:lnTo>
                      <a:pt x="14" y="49"/>
                    </a:lnTo>
                    <a:lnTo>
                      <a:pt x="8" y="60"/>
                    </a:lnTo>
                    <a:lnTo>
                      <a:pt x="5" y="64"/>
                    </a:lnTo>
                    <a:lnTo>
                      <a:pt x="0" y="64"/>
                    </a:lnTo>
                    <a:lnTo>
                      <a:pt x="2" y="57"/>
                    </a:lnTo>
                    <a:lnTo>
                      <a:pt x="8" y="43"/>
                    </a:lnTo>
                    <a:lnTo>
                      <a:pt x="18" y="31"/>
                    </a:lnTo>
                    <a:lnTo>
                      <a:pt x="28" y="23"/>
                    </a:lnTo>
                    <a:lnTo>
                      <a:pt x="42" y="15"/>
                    </a:lnTo>
                    <a:lnTo>
                      <a:pt x="49" y="14"/>
                    </a:lnTo>
                    <a:lnTo>
                      <a:pt x="58" y="11"/>
                    </a:lnTo>
                    <a:lnTo>
                      <a:pt x="74" y="5"/>
                    </a:lnTo>
                    <a:lnTo>
                      <a:pt x="93" y="2"/>
                    </a:lnTo>
                    <a:lnTo>
                      <a:pt x="111" y="0"/>
                    </a:lnTo>
                    <a:lnTo>
                      <a:pt x="130" y="0"/>
                    </a:lnTo>
                    <a:lnTo>
                      <a:pt x="141" y="2"/>
                    </a:lnTo>
                    <a:lnTo>
                      <a:pt x="148" y="3"/>
                    </a:lnTo>
                    <a:lnTo>
                      <a:pt x="161" y="9"/>
                    </a:lnTo>
                    <a:lnTo>
                      <a:pt x="173" y="18"/>
                    </a:lnTo>
                    <a:lnTo>
                      <a:pt x="184" y="27"/>
                    </a:lnTo>
                    <a:lnTo>
                      <a:pt x="192" y="39"/>
                    </a:lnTo>
                    <a:lnTo>
                      <a:pt x="19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7" name="Freeform 90">
                <a:extLst>
                  <a:ext uri="{FF2B5EF4-FFF2-40B4-BE49-F238E27FC236}">
                    <a16:creationId xmlns:a16="http://schemas.microsoft.com/office/drawing/2014/main" id="{B4F2A770-427C-7040-8B17-79D61C672A77}"/>
                  </a:ext>
                </a:extLst>
              </p:cNvPr>
              <p:cNvSpPr>
                <a:spLocks/>
              </p:cNvSpPr>
              <p:nvPr/>
            </p:nvSpPr>
            <p:spPr bwMode="auto">
              <a:xfrm>
                <a:off x="3504" y="3666"/>
                <a:ext cx="100" cy="64"/>
              </a:xfrm>
              <a:custGeom>
                <a:avLst/>
                <a:gdLst>
                  <a:gd name="T0" fmla="*/ 1 w 200"/>
                  <a:gd name="T1" fmla="*/ 1 h 127"/>
                  <a:gd name="T2" fmla="*/ 1 w 200"/>
                  <a:gd name="T3" fmla="*/ 1 h 127"/>
                  <a:gd name="T4" fmla="*/ 1 w 200"/>
                  <a:gd name="T5" fmla="*/ 1 h 127"/>
                  <a:gd name="T6" fmla="*/ 1 w 200"/>
                  <a:gd name="T7" fmla="*/ 1 h 127"/>
                  <a:gd name="T8" fmla="*/ 1 w 200"/>
                  <a:gd name="T9" fmla="*/ 1 h 127"/>
                  <a:gd name="T10" fmla="*/ 1 w 200"/>
                  <a:gd name="T11" fmla="*/ 1 h 127"/>
                  <a:gd name="T12" fmla="*/ 1 w 200"/>
                  <a:gd name="T13" fmla="*/ 1 h 127"/>
                  <a:gd name="T14" fmla="*/ 1 w 200"/>
                  <a:gd name="T15" fmla="*/ 1 h 127"/>
                  <a:gd name="T16" fmla="*/ 1 w 200"/>
                  <a:gd name="T17" fmla="*/ 1 h 127"/>
                  <a:gd name="T18" fmla="*/ 1 w 200"/>
                  <a:gd name="T19" fmla="*/ 1 h 127"/>
                  <a:gd name="T20" fmla="*/ 1 w 200"/>
                  <a:gd name="T21" fmla="*/ 1 h 127"/>
                  <a:gd name="T22" fmla="*/ 1 w 200"/>
                  <a:gd name="T23" fmla="*/ 1 h 127"/>
                  <a:gd name="T24" fmla="*/ 1 w 200"/>
                  <a:gd name="T25" fmla="*/ 1 h 127"/>
                  <a:gd name="T26" fmla="*/ 1 w 200"/>
                  <a:gd name="T27" fmla="*/ 1 h 127"/>
                  <a:gd name="T28" fmla="*/ 1 w 200"/>
                  <a:gd name="T29" fmla="*/ 1 h 127"/>
                  <a:gd name="T30" fmla="*/ 1 w 200"/>
                  <a:gd name="T31" fmla="*/ 1 h 127"/>
                  <a:gd name="T32" fmla="*/ 1 w 200"/>
                  <a:gd name="T33" fmla="*/ 1 h 127"/>
                  <a:gd name="T34" fmla="*/ 1 w 200"/>
                  <a:gd name="T35" fmla="*/ 1 h 127"/>
                  <a:gd name="T36" fmla="*/ 1 w 200"/>
                  <a:gd name="T37" fmla="*/ 1 h 127"/>
                  <a:gd name="T38" fmla="*/ 1 w 200"/>
                  <a:gd name="T39" fmla="*/ 1 h 127"/>
                  <a:gd name="T40" fmla="*/ 1 w 200"/>
                  <a:gd name="T41" fmla="*/ 1 h 127"/>
                  <a:gd name="T42" fmla="*/ 1 w 200"/>
                  <a:gd name="T43" fmla="*/ 1 h 127"/>
                  <a:gd name="T44" fmla="*/ 1 w 200"/>
                  <a:gd name="T45" fmla="*/ 1 h 127"/>
                  <a:gd name="T46" fmla="*/ 1 w 200"/>
                  <a:gd name="T47" fmla="*/ 1 h 127"/>
                  <a:gd name="T48" fmla="*/ 1 w 200"/>
                  <a:gd name="T49" fmla="*/ 1 h 127"/>
                  <a:gd name="T50" fmla="*/ 1 w 200"/>
                  <a:gd name="T51" fmla="*/ 1 h 127"/>
                  <a:gd name="T52" fmla="*/ 1 w 200"/>
                  <a:gd name="T53" fmla="*/ 1 h 127"/>
                  <a:gd name="T54" fmla="*/ 1 w 200"/>
                  <a:gd name="T55" fmla="*/ 1 h 127"/>
                  <a:gd name="T56" fmla="*/ 1 w 200"/>
                  <a:gd name="T57" fmla="*/ 1 h 127"/>
                  <a:gd name="T58" fmla="*/ 0 w 200"/>
                  <a:gd name="T59" fmla="*/ 1 h 127"/>
                  <a:gd name="T60" fmla="*/ 1 w 200"/>
                  <a:gd name="T61" fmla="*/ 1 h 127"/>
                  <a:gd name="T62" fmla="*/ 1 w 200"/>
                  <a:gd name="T63" fmla="*/ 1 h 127"/>
                  <a:gd name="T64" fmla="*/ 1 w 200"/>
                  <a:gd name="T65" fmla="*/ 1 h 127"/>
                  <a:gd name="T66" fmla="*/ 0 w 200"/>
                  <a:gd name="T67" fmla="*/ 1 h 127"/>
                  <a:gd name="T68" fmla="*/ 1 w 200"/>
                  <a:gd name="T69" fmla="*/ 1 h 127"/>
                  <a:gd name="T70" fmla="*/ 1 w 200"/>
                  <a:gd name="T71" fmla="*/ 1 h 127"/>
                  <a:gd name="T72" fmla="*/ 1 w 200"/>
                  <a:gd name="T73" fmla="*/ 1 h 127"/>
                  <a:gd name="T74" fmla="*/ 1 w 200"/>
                  <a:gd name="T75" fmla="*/ 1 h 127"/>
                  <a:gd name="T76" fmla="*/ 1 w 200"/>
                  <a:gd name="T77" fmla="*/ 1 h 127"/>
                  <a:gd name="T78" fmla="*/ 1 w 200"/>
                  <a:gd name="T79" fmla="*/ 1 h 127"/>
                  <a:gd name="T80" fmla="*/ 1 w 200"/>
                  <a:gd name="T81" fmla="*/ 1 h 127"/>
                  <a:gd name="T82" fmla="*/ 1 w 200"/>
                  <a:gd name="T83" fmla="*/ 1 h 127"/>
                  <a:gd name="T84" fmla="*/ 1 w 200"/>
                  <a:gd name="T85" fmla="*/ 1 h 127"/>
                  <a:gd name="T86" fmla="*/ 1 w 200"/>
                  <a:gd name="T87" fmla="*/ 1 h 127"/>
                  <a:gd name="T88" fmla="*/ 1 w 200"/>
                  <a:gd name="T89" fmla="*/ 1 h 127"/>
                  <a:gd name="T90" fmla="*/ 1 w 200"/>
                  <a:gd name="T91" fmla="*/ 1 h 127"/>
                  <a:gd name="T92" fmla="*/ 1 w 200"/>
                  <a:gd name="T93" fmla="*/ 1 h 127"/>
                  <a:gd name="T94" fmla="*/ 1 w 200"/>
                  <a:gd name="T95" fmla="*/ 0 h 127"/>
                  <a:gd name="T96" fmla="*/ 1 w 200"/>
                  <a:gd name="T97" fmla="*/ 1 h 127"/>
                  <a:gd name="T98" fmla="*/ 1 w 200"/>
                  <a:gd name="T99" fmla="*/ 1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 h="127">
                    <a:moveTo>
                      <a:pt x="136" y="10"/>
                    </a:moveTo>
                    <a:lnTo>
                      <a:pt x="144" y="12"/>
                    </a:lnTo>
                    <a:lnTo>
                      <a:pt x="159" y="15"/>
                    </a:lnTo>
                    <a:lnTo>
                      <a:pt x="173" y="21"/>
                    </a:lnTo>
                    <a:lnTo>
                      <a:pt x="185" y="28"/>
                    </a:lnTo>
                    <a:lnTo>
                      <a:pt x="196" y="40"/>
                    </a:lnTo>
                    <a:lnTo>
                      <a:pt x="198" y="47"/>
                    </a:lnTo>
                    <a:lnTo>
                      <a:pt x="200" y="59"/>
                    </a:lnTo>
                    <a:lnTo>
                      <a:pt x="198" y="69"/>
                    </a:lnTo>
                    <a:lnTo>
                      <a:pt x="197" y="71"/>
                    </a:lnTo>
                    <a:lnTo>
                      <a:pt x="188" y="78"/>
                    </a:lnTo>
                    <a:lnTo>
                      <a:pt x="178" y="86"/>
                    </a:lnTo>
                    <a:lnTo>
                      <a:pt x="166" y="92"/>
                    </a:lnTo>
                    <a:lnTo>
                      <a:pt x="156" y="96"/>
                    </a:lnTo>
                    <a:lnTo>
                      <a:pt x="144" y="100"/>
                    </a:lnTo>
                    <a:lnTo>
                      <a:pt x="132" y="103"/>
                    </a:lnTo>
                    <a:lnTo>
                      <a:pt x="120" y="106"/>
                    </a:lnTo>
                    <a:lnTo>
                      <a:pt x="108" y="109"/>
                    </a:lnTo>
                    <a:lnTo>
                      <a:pt x="95" y="112"/>
                    </a:lnTo>
                    <a:lnTo>
                      <a:pt x="83" y="115"/>
                    </a:lnTo>
                    <a:lnTo>
                      <a:pt x="55" y="118"/>
                    </a:lnTo>
                    <a:lnTo>
                      <a:pt x="33" y="117"/>
                    </a:lnTo>
                    <a:lnTo>
                      <a:pt x="27" y="115"/>
                    </a:lnTo>
                    <a:lnTo>
                      <a:pt x="24" y="123"/>
                    </a:lnTo>
                    <a:lnTo>
                      <a:pt x="17" y="127"/>
                    </a:lnTo>
                    <a:lnTo>
                      <a:pt x="5" y="121"/>
                    </a:lnTo>
                    <a:lnTo>
                      <a:pt x="9" y="115"/>
                    </a:lnTo>
                    <a:lnTo>
                      <a:pt x="14" y="111"/>
                    </a:lnTo>
                    <a:lnTo>
                      <a:pt x="6" y="103"/>
                    </a:lnTo>
                    <a:lnTo>
                      <a:pt x="0" y="93"/>
                    </a:lnTo>
                    <a:lnTo>
                      <a:pt x="2" y="78"/>
                    </a:lnTo>
                    <a:lnTo>
                      <a:pt x="6" y="68"/>
                    </a:lnTo>
                    <a:lnTo>
                      <a:pt x="8" y="65"/>
                    </a:lnTo>
                    <a:lnTo>
                      <a:pt x="0" y="62"/>
                    </a:lnTo>
                    <a:lnTo>
                      <a:pt x="2" y="56"/>
                    </a:lnTo>
                    <a:lnTo>
                      <a:pt x="8" y="44"/>
                    </a:lnTo>
                    <a:lnTo>
                      <a:pt x="17" y="34"/>
                    </a:lnTo>
                    <a:lnTo>
                      <a:pt x="27" y="25"/>
                    </a:lnTo>
                    <a:lnTo>
                      <a:pt x="39" y="19"/>
                    </a:lnTo>
                    <a:lnTo>
                      <a:pt x="45" y="18"/>
                    </a:lnTo>
                    <a:lnTo>
                      <a:pt x="51" y="16"/>
                    </a:lnTo>
                    <a:lnTo>
                      <a:pt x="62" y="13"/>
                    </a:lnTo>
                    <a:lnTo>
                      <a:pt x="74" y="10"/>
                    </a:lnTo>
                    <a:lnTo>
                      <a:pt x="86" y="7"/>
                    </a:lnTo>
                    <a:lnTo>
                      <a:pt x="96" y="4"/>
                    </a:lnTo>
                    <a:lnTo>
                      <a:pt x="102" y="1"/>
                    </a:lnTo>
                    <a:lnTo>
                      <a:pt x="107" y="1"/>
                    </a:lnTo>
                    <a:lnTo>
                      <a:pt x="114" y="0"/>
                    </a:lnTo>
                    <a:lnTo>
                      <a:pt x="129" y="3"/>
                    </a:lnTo>
                    <a:lnTo>
                      <a:pt x="136"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8" name="Freeform 91">
                <a:extLst>
                  <a:ext uri="{FF2B5EF4-FFF2-40B4-BE49-F238E27FC236}">
                    <a16:creationId xmlns:a16="http://schemas.microsoft.com/office/drawing/2014/main" id="{AEA896D8-E918-CD49-873B-832DAC5B1FC9}"/>
                  </a:ext>
                </a:extLst>
              </p:cNvPr>
              <p:cNvSpPr>
                <a:spLocks/>
              </p:cNvSpPr>
              <p:nvPr/>
            </p:nvSpPr>
            <p:spPr bwMode="auto">
              <a:xfrm>
                <a:off x="3298" y="3668"/>
                <a:ext cx="73" cy="54"/>
              </a:xfrm>
              <a:custGeom>
                <a:avLst/>
                <a:gdLst>
                  <a:gd name="T0" fmla="*/ 1 w 146"/>
                  <a:gd name="T1" fmla="*/ 0 h 108"/>
                  <a:gd name="T2" fmla="*/ 1 w 146"/>
                  <a:gd name="T3" fmla="*/ 0 h 108"/>
                  <a:gd name="T4" fmla="*/ 1 w 146"/>
                  <a:gd name="T5" fmla="*/ 1 h 108"/>
                  <a:gd name="T6" fmla="*/ 1 w 146"/>
                  <a:gd name="T7" fmla="*/ 1 h 108"/>
                  <a:gd name="T8" fmla="*/ 1 w 146"/>
                  <a:gd name="T9" fmla="*/ 1 h 108"/>
                  <a:gd name="T10" fmla="*/ 1 w 146"/>
                  <a:gd name="T11" fmla="*/ 1 h 108"/>
                  <a:gd name="T12" fmla="*/ 1 w 146"/>
                  <a:gd name="T13" fmla="*/ 1 h 108"/>
                  <a:gd name="T14" fmla="*/ 1 w 146"/>
                  <a:gd name="T15" fmla="*/ 1 h 108"/>
                  <a:gd name="T16" fmla="*/ 1 w 146"/>
                  <a:gd name="T17" fmla="*/ 1 h 108"/>
                  <a:gd name="T18" fmla="*/ 1 w 146"/>
                  <a:gd name="T19" fmla="*/ 1 h 108"/>
                  <a:gd name="T20" fmla="*/ 1 w 146"/>
                  <a:gd name="T21" fmla="*/ 1 h 108"/>
                  <a:gd name="T22" fmla="*/ 1 w 146"/>
                  <a:gd name="T23" fmla="*/ 1 h 108"/>
                  <a:gd name="T24" fmla="*/ 1 w 146"/>
                  <a:gd name="T25" fmla="*/ 1 h 108"/>
                  <a:gd name="T26" fmla="*/ 1 w 146"/>
                  <a:gd name="T27" fmla="*/ 1 h 108"/>
                  <a:gd name="T28" fmla="*/ 1 w 146"/>
                  <a:gd name="T29" fmla="*/ 1 h 108"/>
                  <a:gd name="T30" fmla="*/ 1 w 146"/>
                  <a:gd name="T31" fmla="*/ 1 h 108"/>
                  <a:gd name="T32" fmla="*/ 1 w 146"/>
                  <a:gd name="T33" fmla="*/ 1 h 108"/>
                  <a:gd name="T34" fmla="*/ 1 w 146"/>
                  <a:gd name="T35" fmla="*/ 1 h 108"/>
                  <a:gd name="T36" fmla="*/ 1 w 146"/>
                  <a:gd name="T37" fmla="*/ 1 h 108"/>
                  <a:gd name="T38" fmla="*/ 1 w 146"/>
                  <a:gd name="T39" fmla="*/ 1 h 108"/>
                  <a:gd name="T40" fmla="*/ 1 w 146"/>
                  <a:gd name="T41" fmla="*/ 1 h 108"/>
                  <a:gd name="T42" fmla="*/ 1 w 146"/>
                  <a:gd name="T43" fmla="*/ 1 h 108"/>
                  <a:gd name="T44" fmla="*/ 1 w 146"/>
                  <a:gd name="T45" fmla="*/ 1 h 108"/>
                  <a:gd name="T46" fmla="*/ 1 w 146"/>
                  <a:gd name="T47" fmla="*/ 1 h 108"/>
                  <a:gd name="T48" fmla="*/ 1 w 146"/>
                  <a:gd name="T49" fmla="*/ 1 h 108"/>
                  <a:gd name="T50" fmla="*/ 1 w 146"/>
                  <a:gd name="T51" fmla="*/ 1 h 108"/>
                  <a:gd name="T52" fmla="*/ 0 w 146"/>
                  <a:gd name="T53" fmla="*/ 1 h 108"/>
                  <a:gd name="T54" fmla="*/ 0 w 146"/>
                  <a:gd name="T55" fmla="*/ 1 h 108"/>
                  <a:gd name="T56" fmla="*/ 1 w 146"/>
                  <a:gd name="T57" fmla="*/ 1 h 108"/>
                  <a:gd name="T58" fmla="*/ 1 w 146"/>
                  <a:gd name="T59" fmla="*/ 1 h 108"/>
                  <a:gd name="T60" fmla="*/ 1 w 146"/>
                  <a:gd name="T61" fmla="*/ 1 h 108"/>
                  <a:gd name="T62" fmla="*/ 1 w 146"/>
                  <a:gd name="T63" fmla="*/ 1 h 108"/>
                  <a:gd name="T64" fmla="*/ 1 w 146"/>
                  <a:gd name="T65" fmla="*/ 1 h 108"/>
                  <a:gd name="T66" fmla="*/ 1 w 146"/>
                  <a:gd name="T67" fmla="*/ 1 h 108"/>
                  <a:gd name="T68" fmla="*/ 1 w 146"/>
                  <a:gd name="T69" fmla="*/ 1 h 108"/>
                  <a:gd name="T70" fmla="*/ 1 w 146"/>
                  <a:gd name="T71" fmla="*/ 1 h 108"/>
                  <a:gd name="T72" fmla="*/ 1 w 146"/>
                  <a:gd name="T73" fmla="*/ 1 h 108"/>
                  <a:gd name="T74" fmla="*/ 1 w 146"/>
                  <a:gd name="T75" fmla="*/ 1 h 108"/>
                  <a:gd name="T76" fmla="*/ 1 w 146"/>
                  <a:gd name="T77" fmla="*/ 1 h 108"/>
                  <a:gd name="T78" fmla="*/ 1 w 146"/>
                  <a:gd name="T79" fmla="*/ 1 h 108"/>
                  <a:gd name="T80" fmla="*/ 1 w 146"/>
                  <a:gd name="T81" fmla="*/ 0 h 108"/>
                  <a:gd name="T82" fmla="*/ 1 w 146"/>
                  <a:gd name="T83" fmla="*/ 0 h 108"/>
                  <a:gd name="T84" fmla="*/ 1 w 146"/>
                  <a:gd name="T85" fmla="*/ 0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6" h="108">
                    <a:moveTo>
                      <a:pt x="77" y="0"/>
                    </a:moveTo>
                    <a:lnTo>
                      <a:pt x="83" y="0"/>
                    </a:lnTo>
                    <a:lnTo>
                      <a:pt x="93" y="1"/>
                    </a:lnTo>
                    <a:lnTo>
                      <a:pt x="112" y="7"/>
                    </a:lnTo>
                    <a:lnTo>
                      <a:pt x="124" y="18"/>
                    </a:lnTo>
                    <a:lnTo>
                      <a:pt x="128" y="19"/>
                    </a:lnTo>
                    <a:lnTo>
                      <a:pt x="130" y="23"/>
                    </a:lnTo>
                    <a:lnTo>
                      <a:pt x="133" y="26"/>
                    </a:lnTo>
                    <a:lnTo>
                      <a:pt x="137" y="34"/>
                    </a:lnTo>
                    <a:lnTo>
                      <a:pt x="145" y="49"/>
                    </a:lnTo>
                    <a:lnTo>
                      <a:pt x="146" y="60"/>
                    </a:lnTo>
                    <a:lnTo>
                      <a:pt x="145" y="72"/>
                    </a:lnTo>
                    <a:lnTo>
                      <a:pt x="136" y="83"/>
                    </a:lnTo>
                    <a:lnTo>
                      <a:pt x="130" y="87"/>
                    </a:lnTo>
                    <a:lnTo>
                      <a:pt x="118" y="93"/>
                    </a:lnTo>
                    <a:lnTo>
                      <a:pt x="106" y="99"/>
                    </a:lnTo>
                    <a:lnTo>
                      <a:pt x="91" y="103"/>
                    </a:lnTo>
                    <a:lnTo>
                      <a:pt x="78" y="106"/>
                    </a:lnTo>
                    <a:lnTo>
                      <a:pt x="71" y="108"/>
                    </a:lnTo>
                    <a:lnTo>
                      <a:pt x="69" y="105"/>
                    </a:lnTo>
                    <a:lnTo>
                      <a:pt x="63" y="106"/>
                    </a:lnTo>
                    <a:lnTo>
                      <a:pt x="50" y="108"/>
                    </a:lnTo>
                    <a:lnTo>
                      <a:pt x="38" y="106"/>
                    </a:lnTo>
                    <a:lnTo>
                      <a:pt x="16" y="96"/>
                    </a:lnTo>
                    <a:lnTo>
                      <a:pt x="10" y="93"/>
                    </a:lnTo>
                    <a:lnTo>
                      <a:pt x="3" y="84"/>
                    </a:lnTo>
                    <a:lnTo>
                      <a:pt x="0" y="74"/>
                    </a:lnTo>
                    <a:lnTo>
                      <a:pt x="0" y="63"/>
                    </a:lnTo>
                    <a:lnTo>
                      <a:pt x="3" y="53"/>
                    </a:lnTo>
                    <a:lnTo>
                      <a:pt x="4" y="47"/>
                    </a:lnTo>
                    <a:lnTo>
                      <a:pt x="10" y="37"/>
                    </a:lnTo>
                    <a:lnTo>
                      <a:pt x="17" y="28"/>
                    </a:lnTo>
                    <a:lnTo>
                      <a:pt x="26" y="19"/>
                    </a:lnTo>
                    <a:lnTo>
                      <a:pt x="37" y="12"/>
                    </a:lnTo>
                    <a:lnTo>
                      <a:pt x="41" y="9"/>
                    </a:lnTo>
                    <a:lnTo>
                      <a:pt x="41" y="13"/>
                    </a:lnTo>
                    <a:lnTo>
                      <a:pt x="43" y="16"/>
                    </a:lnTo>
                    <a:lnTo>
                      <a:pt x="47" y="16"/>
                    </a:lnTo>
                    <a:lnTo>
                      <a:pt x="50" y="13"/>
                    </a:lnTo>
                    <a:lnTo>
                      <a:pt x="49" y="4"/>
                    </a:lnTo>
                    <a:lnTo>
                      <a:pt x="62" y="0"/>
                    </a:lnTo>
                    <a:lnTo>
                      <a:pt x="74" y="0"/>
                    </a:lnTo>
                    <a:lnTo>
                      <a:pt x="7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9" name="Freeform 92">
                <a:extLst>
                  <a:ext uri="{FF2B5EF4-FFF2-40B4-BE49-F238E27FC236}">
                    <a16:creationId xmlns:a16="http://schemas.microsoft.com/office/drawing/2014/main" id="{7E12B6E8-994D-9049-B613-A1DC3D6EFCED}"/>
                  </a:ext>
                </a:extLst>
              </p:cNvPr>
              <p:cNvSpPr>
                <a:spLocks/>
              </p:cNvSpPr>
              <p:nvPr/>
            </p:nvSpPr>
            <p:spPr bwMode="auto">
              <a:xfrm>
                <a:off x="3016" y="3669"/>
                <a:ext cx="62" cy="65"/>
              </a:xfrm>
              <a:custGeom>
                <a:avLst/>
                <a:gdLst>
                  <a:gd name="T0" fmla="*/ 1 w 124"/>
                  <a:gd name="T1" fmla="*/ 1 h 130"/>
                  <a:gd name="T2" fmla="*/ 1 w 124"/>
                  <a:gd name="T3" fmla="*/ 1 h 130"/>
                  <a:gd name="T4" fmla="*/ 1 w 124"/>
                  <a:gd name="T5" fmla="*/ 1 h 130"/>
                  <a:gd name="T6" fmla="*/ 1 w 124"/>
                  <a:gd name="T7" fmla="*/ 1 h 130"/>
                  <a:gd name="T8" fmla="*/ 1 w 124"/>
                  <a:gd name="T9" fmla="*/ 1 h 130"/>
                  <a:gd name="T10" fmla="*/ 1 w 124"/>
                  <a:gd name="T11" fmla="*/ 1 h 130"/>
                  <a:gd name="T12" fmla="*/ 1 w 124"/>
                  <a:gd name="T13" fmla="*/ 1 h 130"/>
                  <a:gd name="T14" fmla="*/ 1 w 124"/>
                  <a:gd name="T15" fmla="*/ 1 h 130"/>
                  <a:gd name="T16" fmla="*/ 1 w 124"/>
                  <a:gd name="T17" fmla="*/ 1 h 130"/>
                  <a:gd name="T18" fmla="*/ 1 w 124"/>
                  <a:gd name="T19" fmla="*/ 1 h 130"/>
                  <a:gd name="T20" fmla="*/ 1 w 124"/>
                  <a:gd name="T21" fmla="*/ 1 h 130"/>
                  <a:gd name="T22" fmla="*/ 1 w 124"/>
                  <a:gd name="T23" fmla="*/ 1 h 130"/>
                  <a:gd name="T24" fmla="*/ 1 w 124"/>
                  <a:gd name="T25" fmla="*/ 1 h 130"/>
                  <a:gd name="T26" fmla="*/ 1 w 124"/>
                  <a:gd name="T27" fmla="*/ 1 h 130"/>
                  <a:gd name="T28" fmla="*/ 1 w 124"/>
                  <a:gd name="T29" fmla="*/ 1 h 130"/>
                  <a:gd name="T30" fmla="*/ 1 w 124"/>
                  <a:gd name="T31" fmla="*/ 1 h 130"/>
                  <a:gd name="T32" fmla="*/ 1 w 124"/>
                  <a:gd name="T33" fmla="*/ 1 h 130"/>
                  <a:gd name="T34" fmla="*/ 1 w 124"/>
                  <a:gd name="T35" fmla="*/ 1 h 130"/>
                  <a:gd name="T36" fmla="*/ 1 w 124"/>
                  <a:gd name="T37" fmla="*/ 1 h 130"/>
                  <a:gd name="T38" fmla="*/ 1 w 124"/>
                  <a:gd name="T39" fmla="*/ 1 h 130"/>
                  <a:gd name="T40" fmla="*/ 1 w 124"/>
                  <a:gd name="T41" fmla="*/ 1 h 130"/>
                  <a:gd name="T42" fmla="*/ 1 w 124"/>
                  <a:gd name="T43" fmla="*/ 1 h 130"/>
                  <a:gd name="T44" fmla="*/ 1 w 124"/>
                  <a:gd name="T45" fmla="*/ 1 h 130"/>
                  <a:gd name="T46" fmla="*/ 1 w 124"/>
                  <a:gd name="T47" fmla="*/ 1 h 130"/>
                  <a:gd name="T48" fmla="*/ 1 w 124"/>
                  <a:gd name="T49" fmla="*/ 1 h 130"/>
                  <a:gd name="T50" fmla="*/ 1 w 124"/>
                  <a:gd name="T51" fmla="*/ 1 h 130"/>
                  <a:gd name="T52" fmla="*/ 0 w 124"/>
                  <a:gd name="T53" fmla="*/ 1 h 130"/>
                  <a:gd name="T54" fmla="*/ 0 w 124"/>
                  <a:gd name="T55" fmla="*/ 1 h 130"/>
                  <a:gd name="T56" fmla="*/ 1 w 124"/>
                  <a:gd name="T57" fmla="*/ 1 h 130"/>
                  <a:gd name="T58" fmla="*/ 1 w 124"/>
                  <a:gd name="T59" fmla="*/ 1 h 130"/>
                  <a:gd name="T60" fmla="*/ 1 w 124"/>
                  <a:gd name="T61" fmla="*/ 1 h 130"/>
                  <a:gd name="T62" fmla="*/ 1 w 124"/>
                  <a:gd name="T63" fmla="*/ 1 h 130"/>
                  <a:gd name="T64" fmla="*/ 1 w 124"/>
                  <a:gd name="T65" fmla="*/ 1 h 130"/>
                  <a:gd name="T66" fmla="*/ 1 w 124"/>
                  <a:gd name="T67" fmla="*/ 0 h 130"/>
                  <a:gd name="T68" fmla="*/ 1 w 124"/>
                  <a:gd name="T69" fmla="*/ 1 h 130"/>
                  <a:gd name="T70" fmla="*/ 1 w 124"/>
                  <a:gd name="T71" fmla="*/ 1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4" h="130">
                    <a:moveTo>
                      <a:pt x="79" y="6"/>
                    </a:moveTo>
                    <a:lnTo>
                      <a:pt x="83" y="8"/>
                    </a:lnTo>
                    <a:lnTo>
                      <a:pt x="95" y="11"/>
                    </a:lnTo>
                    <a:lnTo>
                      <a:pt x="105" y="17"/>
                    </a:lnTo>
                    <a:lnTo>
                      <a:pt x="114" y="22"/>
                    </a:lnTo>
                    <a:lnTo>
                      <a:pt x="120" y="30"/>
                    </a:lnTo>
                    <a:lnTo>
                      <a:pt x="123" y="36"/>
                    </a:lnTo>
                    <a:lnTo>
                      <a:pt x="124" y="43"/>
                    </a:lnTo>
                    <a:lnTo>
                      <a:pt x="122" y="54"/>
                    </a:lnTo>
                    <a:lnTo>
                      <a:pt x="108" y="73"/>
                    </a:lnTo>
                    <a:lnTo>
                      <a:pt x="95" y="83"/>
                    </a:lnTo>
                    <a:lnTo>
                      <a:pt x="89" y="86"/>
                    </a:lnTo>
                    <a:lnTo>
                      <a:pt x="76" y="91"/>
                    </a:lnTo>
                    <a:lnTo>
                      <a:pt x="62" y="96"/>
                    </a:lnTo>
                    <a:lnTo>
                      <a:pt x="49" y="99"/>
                    </a:lnTo>
                    <a:lnTo>
                      <a:pt x="34" y="101"/>
                    </a:lnTo>
                    <a:lnTo>
                      <a:pt x="27" y="101"/>
                    </a:lnTo>
                    <a:lnTo>
                      <a:pt x="20" y="114"/>
                    </a:lnTo>
                    <a:lnTo>
                      <a:pt x="17" y="127"/>
                    </a:lnTo>
                    <a:lnTo>
                      <a:pt x="17" y="130"/>
                    </a:lnTo>
                    <a:lnTo>
                      <a:pt x="6" y="130"/>
                    </a:lnTo>
                    <a:lnTo>
                      <a:pt x="6" y="113"/>
                    </a:lnTo>
                    <a:lnTo>
                      <a:pt x="15" y="102"/>
                    </a:lnTo>
                    <a:lnTo>
                      <a:pt x="18" y="99"/>
                    </a:lnTo>
                    <a:lnTo>
                      <a:pt x="8" y="93"/>
                    </a:lnTo>
                    <a:lnTo>
                      <a:pt x="3" y="83"/>
                    </a:lnTo>
                    <a:lnTo>
                      <a:pt x="0" y="80"/>
                    </a:lnTo>
                    <a:lnTo>
                      <a:pt x="0" y="71"/>
                    </a:lnTo>
                    <a:lnTo>
                      <a:pt x="3" y="54"/>
                    </a:lnTo>
                    <a:lnTo>
                      <a:pt x="11" y="37"/>
                    </a:lnTo>
                    <a:lnTo>
                      <a:pt x="20" y="22"/>
                    </a:lnTo>
                    <a:lnTo>
                      <a:pt x="31" y="11"/>
                    </a:lnTo>
                    <a:lnTo>
                      <a:pt x="39" y="6"/>
                    </a:lnTo>
                    <a:lnTo>
                      <a:pt x="59" y="0"/>
                    </a:lnTo>
                    <a:lnTo>
                      <a:pt x="76" y="3"/>
                    </a:lnTo>
                    <a:lnTo>
                      <a:pt x="79"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0" name="Freeform 93">
                <a:extLst>
                  <a:ext uri="{FF2B5EF4-FFF2-40B4-BE49-F238E27FC236}">
                    <a16:creationId xmlns:a16="http://schemas.microsoft.com/office/drawing/2014/main" id="{85FBDFCF-7612-B842-B19B-3CD8A3E510A9}"/>
                  </a:ext>
                </a:extLst>
              </p:cNvPr>
              <p:cNvSpPr>
                <a:spLocks/>
              </p:cNvSpPr>
              <p:nvPr/>
            </p:nvSpPr>
            <p:spPr bwMode="auto">
              <a:xfrm>
                <a:off x="3183" y="3669"/>
                <a:ext cx="84" cy="53"/>
              </a:xfrm>
              <a:custGeom>
                <a:avLst/>
                <a:gdLst>
                  <a:gd name="T0" fmla="*/ 1 w 168"/>
                  <a:gd name="T1" fmla="*/ 1 h 105"/>
                  <a:gd name="T2" fmla="*/ 1 w 168"/>
                  <a:gd name="T3" fmla="*/ 1 h 105"/>
                  <a:gd name="T4" fmla="*/ 1 w 168"/>
                  <a:gd name="T5" fmla="*/ 1 h 105"/>
                  <a:gd name="T6" fmla="*/ 1 w 168"/>
                  <a:gd name="T7" fmla="*/ 1 h 105"/>
                  <a:gd name="T8" fmla="*/ 1 w 168"/>
                  <a:gd name="T9" fmla="*/ 1 h 105"/>
                  <a:gd name="T10" fmla="*/ 1 w 168"/>
                  <a:gd name="T11" fmla="*/ 1 h 105"/>
                  <a:gd name="T12" fmla="*/ 1 w 168"/>
                  <a:gd name="T13" fmla="*/ 1 h 105"/>
                  <a:gd name="T14" fmla="*/ 1 w 168"/>
                  <a:gd name="T15" fmla="*/ 1 h 105"/>
                  <a:gd name="T16" fmla="*/ 1 w 168"/>
                  <a:gd name="T17" fmla="*/ 1 h 105"/>
                  <a:gd name="T18" fmla="*/ 1 w 168"/>
                  <a:gd name="T19" fmla="*/ 1 h 105"/>
                  <a:gd name="T20" fmla="*/ 1 w 168"/>
                  <a:gd name="T21" fmla="*/ 1 h 105"/>
                  <a:gd name="T22" fmla="*/ 1 w 168"/>
                  <a:gd name="T23" fmla="*/ 1 h 105"/>
                  <a:gd name="T24" fmla="*/ 1 w 168"/>
                  <a:gd name="T25" fmla="*/ 1 h 105"/>
                  <a:gd name="T26" fmla="*/ 1 w 168"/>
                  <a:gd name="T27" fmla="*/ 1 h 105"/>
                  <a:gd name="T28" fmla="*/ 0 w 168"/>
                  <a:gd name="T29" fmla="*/ 1 h 105"/>
                  <a:gd name="T30" fmla="*/ 0 w 168"/>
                  <a:gd name="T31" fmla="*/ 1 h 105"/>
                  <a:gd name="T32" fmla="*/ 1 w 168"/>
                  <a:gd name="T33" fmla="*/ 1 h 105"/>
                  <a:gd name="T34" fmla="*/ 0 w 168"/>
                  <a:gd name="T35" fmla="*/ 1 h 105"/>
                  <a:gd name="T36" fmla="*/ 1 w 168"/>
                  <a:gd name="T37" fmla="*/ 1 h 105"/>
                  <a:gd name="T38" fmla="*/ 1 w 168"/>
                  <a:gd name="T39" fmla="*/ 1 h 105"/>
                  <a:gd name="T40" fmla="*/ 1 w 168"/>
                  <a:gd name="T41" fmla="*/ 1 h 105"/>
                  <a:gd name="T42" fmla="*/ 1 w 168"/>
                  <a:gd name="T43" fmla="*/ 1 h 105"/>
                  <a:gd name="T44" fmla="*/ 1 w 168"/>
                  <a:gd name="T45" fmla="*/ 1 h 105"/>
                  <a:gd name="T46" fmla="*/ 1 w 168"/>
                  <a:gd name="T47" fmla="*/ 1 h 105"/>
                  <a:gd name="T48" fmla="*/ 1 w 168"/>
                  <a:gd name="T49" fmla="*/ 1 h 105"/>
                  <a:gd name="T50" fmla="*/ 1 w 168"/>
                  <a:gd name="T51" fmla="*/ 0 h 105"/>
                  <a:gd name="T52" fmla="*/ 1 w 168"/>
                  <a:gd name="T53" fmla="*/ 0 h 105"/>
                  <a:gd name="T54" fmla="*/ 1 w 168"/>
                  <a:gd name="T55" fmla="*/ 1 h 105"/>
                  <a:gd name="T56" fmla="*/ 1 w 168"/>
                  <a:gd name="T57" fmla="*/ 1 h 105"/>
                  <a:gd name="T58" fmla="*/ 1 w 168"/>
                  <a:gd name="T59" fmla="*/ 1 h 105"/>
                  <a:gd name="T60" fmla="*/ 1 w 168"/>
                  <a:gd name="T61" fmla="*/ 1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8" h="105">
                    <a:moveTo>
                      <a:pt x="166" y="31"/>
                    </a:moveTo>
                    <a:lnTo>
                      <a:pt x="168" y="50"/>
                    </a:lnTo>
                    <a:lnTo>
                      <a:pt x="154" y="66"/>
                    </a:lnTo>
                    <a:lnTo>
                      <a:pt x="141" y="75"/>
                    </a:lnTo>
                    <a:lnTo>
                      <a:pt x="138" y="77"/>
                    </a:lnTo>
                    <a:lnTo>
                      <a:pt x="128" y="81"/>
                    </a:lnTo>
                    <a:lnTo>
                      <a:pt x="117" y="87"/>
                    </a:lnTo>
                    <a:lnTo>
                      <a:pt x="107" y="91"/>
                    </a:lnTo>
                    <a:lnTo>
                      <a:pt x="97" y="96"/>
                    </a:lnTo>
                    <a:lnTo>
                      <a:pt x="86" y="99"/>
                    </a:lnTo>
                    <a:lnTo>
                      <a:pt x="64" y="103"/>
                    </a:lnTo>
                    <a:lnTo>
                      <a:pt x="40" y="105"/>
                    </a:lnTo>
                    <a:lnTo>
                      <a:pt x="29" y="103"/>
                    </a:lnTo>
                    <a:lnTo>
                      <a:pt x="9" y="89"/>
                    </a:lnTo>
                    <a:lnTo>
                      <a:pt x="0" y="71"/>
                    </a:lnTo>
                    <a:lnTo>
                      <a:pt x="0" y="66"/>
                    </a:lnTo>
                    <a:lnTo>
                      <a:pt x="2" y="65"/>
                    </a:lnTo>
                    <a:lnTo>
                      <a:pt x="0" y="63"/>
                    </a:lnTo>
                    <a:lnTo>
                      <a:pt x="8" y="40"/>
                    </a:lnTo>
                    <a:lnTo>
                      <a:pt x="21" y="23"/>
                    </a:lnTo>
                    <a:lnTo>
                      <a:pt x="26" y="20"/>
                    </a:lnTo>
                    <a:lnTo>
                      <a:pt x="36" y="16"/>
                    </a:lnTo>
                    <a:lnTo>
                      <a:pt x="45" y="13"/>
                    </a:lnTo>
                    <a:lnTo>
                      <a:pt x="66" y="7"/>
                    </a:lnTo>
                    <a:lnTo>
                      <a:pt x="86" y="3"/>
                    </a:lnTo>
                    <a:lnTo>
                      <a:pt x="107" y="0"/>
                    </a:lnTo>
                    <a:lnTo>
                      <a:pt x="129" y="0"/>
                    </a:lnTo>
                    <a:lnTo>
                      <a:pt x="134" y="1"/>
                    </a:lnTo>
                    <a:lnTo>
                      <a:pt x="142" y="6"/>
                    </a:lnTo>
                    <a:lnTo>
                      <a:pt x="157" y="19"/>
                    </a:lnTo>
                    <a:lnTo>
                      <a:pt x="166"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1" name="Freeform 94">
                <a:extLst>
                  <a:ext uri="{FF2B5EF4-FFF2-40B4-BE49-F238E27FC236}">
                    <a16:creationId xmlns:a16="http://schemas.microsoft.com/office/drawing/2014/main" id="{D4711858-16A3-8841-9E41-1037465DD51D}"/>
                  </a:ext>
                </a:extLst>
              </p:cNvPr>
              <p:cNvSpPr>
                <a:spLocks/>
              </p:cNvSpPr>
              <p:nvPr/>
            </p:nvSpPr>
            <p:spPr bwMode="auto">
              <a:xfrm>
                <a:off x="3401" y="3670"/>
                <a:ext cx="101" cy="64"/>
              </a:xfrm>
              <a:custGeom>
                <a:avLst/>
                <a:gdLst>
                  <a:gd name="T0" fmla="*/ 1 w 201"/>
                  <a:gd name="T1" fmla="*/ 0 h 129"/>
                  <a:gd name="T2" fmla="*/ 1 w 201"/>
                  <a:gd name="T3" fmla="*/ 0 h 129"/>
                  <a:gd name="T4" fmla="*/ 1 w 201"/>
                  <a:gd name="T5" fmla="*/ 0 h 129"/>
                  <a:gd name="T6" fmla="*/ 1 w 201"/>
                  <a:gd name="T7" fmla="*/ 0 h 129"/>
                  <a:gd name="T8" fmla="*/ 1 w 201"/>
                  <a:gd name="T9" fmla="*/ 0 h 129"/>
                  <a:gd name="T10" fmla="*/ 1 w 201"/>
                  <a:gd name="T11" fmla="*/ 0 h 129"/>
                  <a:gd name="T12" fmla="*/ 1 w 201"/>
                  <a:gd name="T13" fmla="*/ 0 h 129"/>
                  <a:gd name="T14" fmla="*/ 1 w 201"/>
                  <a:gd name="T15" fmla="*/ 0 h 129"/>
                  <a:gd name="T16" fmla="*/ 1 w 201"/>
                  <a:gd name="T17" fmla="*/ 0 h 129"/>
                  <a:gd name="T18" fmla="*/ 1 w 201"/>
                  <a:gd name="T19" fmla="*/ 0 h 129"/>
                  <a:gd name="T20" fmla="*/ 1 w 201"/>
                  <a:gd name="T21" fmla="*/ 0 h 129"/>
                  <a:gd name="T22" fmla="*/ 1 w 201"/>
                  <a:gd name="T23" fmla="*/ 0 h 129"/>
                  <a:gd name="T24" fmla="*/ 1 w 201"/>
                  <a:gd name="T25" fmla="*/ 0 h 129"/>
                  <a:gd name="T26" fmla="*/ 1 w 201"/>
                  <a:gd name="T27" fmla="*/ 0 h 129"/>
                  <a:gd name="T28" fmla="*/ 1 w 201"/>
                  <a:gd name="T29" fmla="*/ 0 h 129"/>
                  <a:gd name="T30" fmla="*/ 1 w 201"/>
                  <a:gd name="T31" fmla="*/ 0 h 129"/>
                  <a:gd name="T32" fmla="*/ 1 w 201"/>
                  <a:gd name="T33" fmla="*/ 0 h 129"/>
                  <a:gd name="T34" fmla="*/ 1 w 201"/>
                  <a:gd name="T35" fmla="*/ 0 h 129"/>
                  <a:gd name="T36" fmla="*/ 1 w 201"/>
                  <a:gd name="T37" fmla="*/ 0 h 129"/>
                  <a:gd name="T38" fmla="*/ 1 w 201"/>
                  <a:gd name="T39" fmla="*/ 0 h 129"/>
                  <a:gd name="T40" fmla="*/ 1 w 201"/>
                  <a:gd name="T41" fmla="*/ 0 h 129"/>
                  <a:gd name="T42" fmla="*/ 1 w 201"/>
                  <a:gd name="T43" fmla="*/ 0 h 129"/>
                  <a:gd name="T44" fmla="*/ 1 w 201"/>
                  <a:gd name="T45" fmla="*/ 0 h 129"/>
                  <a:gd name="T46" fmla="*/ 1 w 201"/>
                  <a:gd name="T47" fmla="*/ 0 h 129"/>
                  <a:gd name="T48" fmla="*/ 1 w 201"/>
                  <a:gd name="T49" fmla="*/ 0 h 129"/>
                  <a:gd name="T50" fmla="*/ 1 w 201"/>
                  <a:gd name="T51" fmla="*/ 0 h 129"/>
                  <a:gd name="T52" fmla="*/ 1 w 201"/>
                  <a:gd name="T53" fmla="*/ 0 h 129"/>
                  <a:gd name="T54" fmla="*/ 1 w 201"/>
                  <a:gd name="T55" fmla="*/ 0 h 129"/>
                  <a:gd name="T56" fmla="*/ 1 w 201"/>
                  <a:gd name="T57" fmla="*/ 0 h 129"/>
                  <a:gd name="T58" fmla="*/ 1 w 201"/>
                  <a:gd name="T59" fmla="*/ 0 h 129"/>
                  <a:gd name="T60" fmla="*/ 1 w 201"/>
                  <a:gd name="T61" fmla="*/ 0 h 129"/>
                  <a:gd name="T62" fmla="*/ 1 w 201"/>
                  <a:gd name="T63" fmla="*/ 0 h 129"/>
                  <a:gd name="T64" fmla="*/ 1 w 201"/>
                  <a:gd name="T65" fmla="*/ 0 h 129"/>
                  <a:gd name="T66" fmla="*/ 1 w 201"/>
                  <a:gd name="T67" fmla="*/ 0 h 129"/>
                  <a:gd name="T68" fmla="*/ 1 w 201"/>
                  <a:gd name="T69" fmla="*/ 0 h 129"/>
                  <a:gd name="T70" fmla="*/ 1 w 201"/>
                  <a:gd name="T71" fmla="*/ 0 h 129"/>
                  <a:gd name="T72" fmla="*/ 1 w 201"/>
                  <a:gd name="T73" fmla="*/ 0 h 129"/>
                  <a:gd name="T74" fmla="*/ 1 w 201"/>
                  <a:gd name="T75" fmla="*/ 0 h 129"/>
                  <a:gd name="T76" fmla="*/ 1 w 201"/>
                  <a:gd name="T77" fmla="*/ 0 h 129"/>
                  <a:gd name="T78" fmla="*/ 0 w 201"/>
                  <a:gd name="T79" fmla="*/ 0 h 129"/>
                  <a:gd name="T80" fmla="*/ 1 w 201"/>
                  <a:gd name="T81" fmla="*/ 0 h 129"/>
                  <a:gd name="T82" fmla="*/ 1 w 201"/>
                  <a:gd name="T83" fmla="*/ 0 h 129"/>
                  <a:gd name="T84" fmla="*/ 1 w 201"/>
                  <a:gd name="T85" fmla="*/ 0 h 129"/>
                  <a:gd name="T86" fmla="*/ 1 w 20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1" h="129">
                    <a:moveTo>
                      <a:pt x="114" y="0"/>
                    </a:moveTo>
                    <a:lnTo>
                      <a:pt x="124" y="2"/>
                    </a:lnTo>
                    <a:lnTo>
                      <a:pt x="134" y="5"/>
                    </a:lnTo>
                    <a:lnTo>
                      <a:pt x="156" y="11"/>
                    </a:lnTo>
                    <a:lnTo>
                      <a:pt x="177" y="19"/>
                    </a:lnTo>
                    <a:lnTo>
                      <a:pt x="192" y="33"/>
                    </a:lnTo>
                    <a:lnTo>
                      <a:pt x="201" y="52"/>
                    </a:lnTo>
                    <a:lnTo>
                      <a:pt x="196" y="61"/>
                    </a:lnTo>
                    <a:lnTo>
                      <a:pt x="185" y="73"/>
                    </a:lnTo>
                    <a:lnTo>
                      <a:pt x="171" y="82"/>
                    </a:lnTo>
                    <a:lnTo>
                      <a:pt x="155" y="89"/>
                    </a:lnTo>
                    <a:lnTo>
                      <a:pt x="139" y="95"/>
                    </a:lnTo>
                    <a:lnTo>
                      <a:pt x="131" y="98"/>
                    </a:lnTo>
                    <a:lnTo>
                      <a:pt x="125" y="99"/>
                    </a:lnTo>
                    <a:lnTo>
                      <a:pt x="115" y="102"/>
                    </a:lnTo>
                    <a:lnTo>
                      <a:pt x="91" y="108"/>
                    </a:lnTo>
                    <a:lnTo>
                      <a:pt x="75" y="111"/>
                    </a:lnTo>
                    <a:lnTo>
                      <a:pt x="68" y="111"/>
                    </a:lnTo>
                    <a:lnTo>
                      <a:pt x="60" y="111"/>
                    </a:lnTo>
                    <a:lnTo>
                      <a:pt x="54" y="116"/>
                    </a:lnTo>
                    <a:lnTo>
                      <a:pt x="53" y="123"/>
                    </a:lnTo>
                    <a:lnTo>
                      <a:pt x="53" y="127"/>
                    </a:lnTo>
                    <a:lnTo>
                      <a:pt x="49" y="129"/>
                    </a:lnTo>
                    <a:lnTo>
                      <a:pt x="37" y="127"/>
                    </a:lnTo>
                    <a:lnTo>
                      <a:pt x="35" y="129"/>
                    </a:lnTo>
                    <a:lnTo>
                      <a:pt x="35" y="119"/>
                    </a:lnTo>
                    <a:lnTo>
                      <a:pt x="35" y="108"/>
                    </a:lnTo>
                    <a:lnTo>
                      <a:pt x="19" y="102"/>
                    </a:lnTo>
                    <a:lnTo>
                      <a:pt x="9" y="95"/>
                    </a:lnTo>
                    <a:lnTo>
                      <a:pt x="6" y="92"/>
                    </a:lnTo>
                    <a:lnTo>
                      <a:pt x="4" y="67"/>
                    </a:lnTo>
                    <a:lnTo>
                      <a:pt x="15" y="49"/>
                    </a:lnTo>
                    <a:lnTo>
                      <a:pt x="17" y="45"/>
                    </a:lnTo>
                    <a:lnTo>
                      <a:pt x="23" y="40"/>
                    </a:lnTo>
                    <a:lnTo>
                      <a:pt x="34" y="30"/>
                    </a:lnTo>
                    <a:lnTo>
                      <a:pt x="46" y="19"/>
                    </a:lnTo>
                    <a:lnTo>
                      <a:pt x="59" y="12"/>
                    </a:lnTo>
                    <a:lnTo>
                      <a:pt x="74" y="11"/>
                    </a:lnTo>
                    <a:lnTo>
                      <a:pt x="81" y="12"/>
                    </a:lnTo>
                    <a:lnTo>
                      <a:pt x="71" y="22"/>
                    </a:lnTo>
                    <a:lnTo>
                      <a:pt x="63" y="19"/>
                    </a:lnTo>
                    <a:lnTo>
                      <a:pt x="53" y="24"/>
                    </a:lnTo>
                    <a:lnTo>
                      <a:pt x="47" y="28"/>
                    </a:lnTo>
                    <a:lnTo>
                      <a:pt x="37" y="37"/>
                    </a:lnTo>
                    <a:lnTo>
                      <a:pt x="28" y="46"/>
                    </a:lnTo>
                    <a:lnTo>
                      <a:pt x="20" y="58"/>
                    </a:lnTo>
                    <a:lnTo>
                      <a:pt x="16" y="70"/>
                    </a:lnTo>
                    <a:lnTo>
                      <a:pt x="16" y="77"/>
                    </a:lnTo>
                    <a:lnTo>
                      <a:pt x="17" y="85"/>
                    </a:lnTo>
                    <a:lnTo>
                      <a:pt x="20" y="92"/>
                    </a:lnTo>
                    <a:lnTo>
                      <a:pt x="25" y="95"/>
                    </a:lnTo>
                    <a:lnTo>
                      <a:pt x="35" y="101"/>
                    </a:lnTo>
                    <a:lnTo>
                      <a:pt x="47" y="105"/>
                    </a:lnTo>
                    <a:lnTo>
                      <a:pt x="59" y="107"/>
                    </a:lnTo>
                    <a:lnTo>
                      <a:pt x="77" y="107"/>
                    </a:lnTo>
                    <a:lnTo>
                      <a:pt x="78" y="108"/>
                    </a:lnTo>
                    <a:lnTo>
                      <a:pt x="87" y="107"/>
                    </a:lnTo>
                    <a:lnTo>
                      <a:pt x="105" y="102"/>
                    </a:lnTo>
                    <a:lnTo>
                      <a:pt x="124" y="96"/>
                    </a:lnTo>
                    <a:lnTo>
                      <a:pt x="142" y="90"/>
                    </a:lnTo>
                    <a:lnTo>
                      <a:pt x="158" y="85"/>
                    </a:lnTo>
                    <a:lnTo>
                      <a:pt x="167" y="80"/>
                    </a:lnTo>
                    <a:lnTo>
                      <a:pt x="177" y="71"/>
                    </a:lnTo>
                    <a:lnTo>
                      <a:pt x="183" y="61"/>
                    </a:lnTo>
                    <a:lnTo>
                      <a:pt x="185" y="58"/>
                    </a:lnTo>
                    <a:lnTo>
                      <a:pt x="176" y="31"/>
                    </a:lnTo>
                    <a:lnTo>
                      <a:pt x="158" y="17"/>
                    </a:lnTo>
                    <a:lnTo>
                      <a:pt x="154" y="14"/>
                    </a:lnTo>
                    <a:lnTo>
                      <a:pt x="143" y="11"/>
                    </a:lnTo>
                    <a:lnTo>
                      <a:pt x="134" y="5"/>
                    </a:lnTo>
                    <a:lnTo>
                      <a:pt x="122" y="5"/>
                    </a:lnTo>
                    <a:lnTo>
                      <a:pt x="111" y="3"/>
                    </a:lnTo>
                    <a:lnTo>
                      <a:pt x="100" y="5"/>
                    </a:lnTo>
                    <a:lnTo>
                      <a:pt x="80" y="6"/>
                    </a:lnTo>
                    <a:lnTo>
                      <a:pt x="57" y="9"/>
                    </a:lnTo>
                    <a:lnTo>
                      <a:pt x="38" y="15"/>
                    </a:lnTo>
                    <a:lnTo>
                      <a:pt x="19" y="27"/>
                    </a:lnTo>
                    <a:lnTo>
                      <a:pt x="12" y="34"/>
                    </a:lnTo>
                    <a:lnTo>
                      <a:pt x="7" y="43"/>
                    </a:lnTo>
                    <a:lnTo>
                      <a:pt x="0" y="48"/>
                    </a:lnTo>
                    <a:lnTo>
                      <a:pt x="1" y="36"/>
                    </a:lnTo>
                    <a:lnTo>
                      <a:pt x="10" y="27"/>
                    </a:lnTo>
                    <a:lnTo>
                      <a:pt x="20" y="21"/>
                    </a:lnTo>
                    <a:lnTo>
                      <a:pt x="31" y="15"/>
                    </a:lnTo>
                    <a:lnTo>
                      <a:pt x="43" y="11"/>
                    </a:lnTo>
                    <a:lnTo>
                      <a:pt x="53" y="8"/>
                    </a:lnTo>
                    <a:lnTo>
                      <a:pt x="77" y="3"/>
                    </a:lnTo>
                    <a:lnTo>
                      <a:pt x="102" y="0"/>
                    </a:lnTo>
                    <a:lnTo>
                      <a:pt x="11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2" name="Freeform 95">
                <a:extLst>
                  <a:ext uri="{FF2B5EF4-FFF2-40B4-BE49-F238E27FC236}">
                    <a16:creationId xmlns:a16="http://schemas.microsoft.com/office/drawing/2014/main" id="{3C18C253-BB39-2449-A7B7-DFAC3CE5FDC5}"/>
                  </a:ext>
                </a:extLst>
              </p:cNvPr>
              <p:cNvSpPr>
                <a:spLocks/>
              </p:cNvSpPr>
              <p:nvPr/>
            </p:nvSpPr>
            <p:spPr bwMode="auto">
              <a:xfrm>
                <a:off x="3617" y="3672"/>
                <a:ext cx="89" cy="67"/>
              </a:xfrm>
              <a:custGeom>
                <a:avLst/>
                <a:gdLst>
                  <a:gd name="T0" fmla="*/ 0 w 179"/>
                  <a:gd name="T1" fmla="*/ 0 h 135"/>
                  <a:gd name="T2" fmla="*/ 0 w 179"/>
                  <a:gd name="T3" fmla="*/ 0 h 135"/>
                  <a:gd name="T4" fmla="*/ 0 w 179"/>
                  <a:gd name="T5" fmla="*/ 0 h 135"/>
                  <a:gd name="T6" fmla="*/ 0 w 179"/>
                  <a:gd name="T7" fmla="*/ 0 h 135"/>
                  <a:gd name="T8" fmla="*/ 0 w 179"/>
                  <a:gd name="T9" fmla="*/ 0 h 135"/>
                  <a:gd name="T10" fmla="*/ 0 w 179"/>
                  <a:gd name="T11" fmla="*/ 0 h 135"/>
                  <a:gd name="T12" fmla="*/ 0 w 179"/>
                  <a:gd name="T13" fmla="*/ 0 h 135"/>
                  <a:gd name="T14" fmla="*/ 0 w 179"/>
                  <a:gd name="T15" fmla="*/ 0 h 135"/>
                  <a:gd name="T16" fmla="*/ 0 w 179"/>
                  <a:gd name="T17" fmla="*/ 0 h 135"/>
                  <a:gd name="T18" fmla="*/ 0 w 179"/>
                  <a:gd name="T19" fmla="*/ 0 h 135"/>
                  <a:gd name="T20" fmla="*/ 0 w 179"/>
                  <a:gd name="T21" fmla="*/ 0 h 135"/>
                  <a:gd name="T22" fmla="*/ 0 w 179"/>
                  <a:gd name="T23" fmla="*/ 0 h 135"/>
                  <a:gd name="T24" fmla="*/ 0 w 179"/>
                  <a:gd name="T25" fmla="*/ 0 h 135"/>
                  <a:gd name="T26" fmla="*/ 0 w 179"/>
                  <a:gd name="T27" fmla="*/ 0 h 135"/>
                  <a:gd name="T28" fmla="*/ 0 w 179"/>
                  <a:gd name="T29" fmla="*/ 0 h 135"/>
                  <a:gd name="T30" fmla="*/ 0 w 179"/>
                  <a:gd name="T31" fmla="*/ 0 h 135"/>
                  <a:gd name="T32" fmla="*/ 0 w 179"/>
                  <a:gd name="T33" fmla="*/ 0 h 135"/>
                  <a:gd name="T34" fmla="*/ 0 w 179"/>
                  <a:gd name="T35" fmla="*/ 0 h 135"/>
                  <a:gd name="T36" fmla="*/ 0 w 179"/>
                  <a:gd name="T37" fmla="*/ 0 h 135"/>
                  <a:gd name="T38" fmla="*/ 0 w 179"/>
                  <a:gd name="T39" fmla="*/ 0 h 135"/>
                  <a:gd name="T40" fmla="*/ 0 w 179"/>
                  <a:gd name="T41" fmla="*/ 0 h 135"/>
                  <a:gd name="T42" fmla="*/ 0 w 179"/>
                  <a:gd name="T43" fmla="*/ 0 h 135"/>
                  <a:gd name="T44" fmla="*/ 0 w 179"/>
                  <a:gd name="T45" fmla="*/ 0 h 135"/>
                  <a:gd name="T46" fmla="*/ 0 w 179"/>
                  <a:gd name="T47" fmla="*/ 0 h 135"/>
                  <a:gd name="T48" fmla="*/ 0 w 179"/>
                  <a:gd name="T49" fmla="*/ 0 h 135"/>
                  <a:gd name="T50" fmla="*/ 0 w 179"/>
                  <a:gd name="T51" fmla="*/ 0 h 135"/>
                  <a:gd name="T52" fmla="*/ 0 w 179"/>
                  <a:gd name="T53" fmla="*/ 0 h 135"/>
                  <a:gd name="T54" fmla="*/ 0 w 179"/>
                  <a:gd name="T55" fmla="*/ 0 h 135"/>
                  <a:gd name="T56" fmla="*/ 0 w 179"/>
                  <a:gd name="T57" fmla="*/ 0 h 135"/>
                  <a:gd name="T58" fmla="*/ 0 w 179"/>
                  <a:gd name="T59" fmla="*/ 0 h 135"/>
                  <a:gd name="T60" fmla="*/ 0 w 179"/>
                  <a:gd name="T61" fmla="*/ 0 h 135"/>
                  <a:gd name="T62" fmla="*/ 0 w 179"/>
                  <a:gd name="T63" fmla="*/ 0 h 135"/>
                  <a:gd name="T64" fmla="*/ 0 w 179"/>
                  <a:gd name="T65" fmla="*/ 0 h 135"/>
                  <a:gd name="T66" fmla="*/ 0 w 179"/>
                  <a:gd name="T67" fmla="*/ 0 h 135"/>
                  <a:gd name="T68" fmla="*/ 0 w 179"/>
                  <a:gd name="T69" fmla="*/ 0 h 135"/>
                  <a:gd name="T70" fmla="*/ 0 w 179"/>
                  <a:gd name="T71" fmla="*/ 0 h 135"/>
                  <a:gd name="T72" fmla="*/ 0 w 179"/>
                  <a:gd name="T73" fmla="*/ 0 h 135"/>
                  <a:gd name="T74" fmla="*/ 0 w 179"/>
                  <a:gd name="T75" fmla="*/ 0 h 135"/>
                  <a:gd name="T76" fmla="*/ 0 w 179"/>
                  <a:gd name="T77" fmla="*/ 0 h 135"/>
                  <a:gd name="T78" fmla="*/ 0 w 179"/>
                  <a:gd name="T79" fmla="*/ 0 h 135"/>
                  <a:gd name="T80" fmla="*/ 0 w 179"/>
                  <a:gd name="T81" fmla="*/ 0 h 135"/>
                  <a:gd name="T82" fmla="*/ 0 w 179"/>
                  <a:gd name="T83" fmla="*/ 0 h 135"/>
                  <a:gd name="T84" fmla="*/ 0 w 179"/>
                  <a:gd name="T85" fmla="*/ 0 h 135"/>
                  <a:gd name="T86" fmla="*/ 0 w 179"/>
                  <a:gd name="T87" fmla="*/ 0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9" h="135">
                    <a:moveTo>
                      <a:pt x="179" y="48"/>
                    </a:moveTo>
                    <a:lnTo>
                      <a:pt x="176" y="64"/>
                    </a:lnTo>
                    <a:lnTo>
                      <a:pt x="169" y="73"/>
                    </a:lnTo>
                    <a:lnTo>
                      <a:pt x="167" y="76"/>
                    </a:lnTo>
                    <a:lnTo>
                      <a:pt x="158" y="85"/>
                    </a:lnTo>
                    <a:lnTo>
                      <a:pt x="148" y="89"/>
                    </a:lnTo>
                    <a:lnTo>
                      <a:pt x="146" y="90"/>
                    </a:lnTo>
                    <a:lnTo>
                      <a:pt x="129" y="96"/>
                    </a:lnTo>
                    <a:lnTo>
                      <a:pt x="114" y="101"/>
                    </a:lnTo>
                    <a:lnTo>
                      <a:pt x="110" y="101"/>
                    </a:lnTo>
                    <a:lnTo>
                      <a:pt x="104" y="104"/>
                    </a:lnTo>
                    <a:lnTo>
                      <a:pt x="92" y="108"/>
                    </a:lnTo>
                    <a:lnTo>
                      <a:pt x="81" y="110"/>
                    </a:lnTo>
                    <a:lnTo>
                      <a:pt x="56" y="111"/>
                    </a:lnTo>
                    <a:lnTo>
                      <a:pt x="50" y="111"/>
                    </a:lnTo>
                    <a:lnTo>
                      <a:pt x="49" y="113"/>
                    </a:lnTo>
                    <a:lnTo>
                      <a:pt x="47" y="111"/>
                    </a:lnTo>
                    <a:lnTo>
                      <a:pt x="36" y="111"/>
                    </a:lnTo>
                    <a:lnTo>
                      <a:pt x="24" y="107"/>
                    </a:lnTo>
                    <a:lnTo>
                      <a:pt x="21" y="113"/>
                    </a:lnTo>
                    <a:lnTo>
                      <a:pt x="19" y="120"/>
                    </a:lnTo>
                    <a:lnTo>
                      <a:pt x="18" y="130"/>
                    </a:lnTo>
                    <a:lnTo>
                      <a:pt x="12" y="135"/>
                    </a:lnTo>
                    <a:lnTo>
                      <a:pt x="2" y="133"/>
                    </a:lnTo>
                    <a:lnTo>
                      <a:pt x="0" y="124"/>
                    </a:lnTo>
                    <a:lnTo>
                      <a:pt x="3" y="117"/>
                    </a:lnTo>
                    <a:lnTo>
                      <a:pt x="12" y="111"/>
                    </a:lnTo>
                    <a:lnTo>
                      <a:pt x="21" y="108"/>
                    </a:lnTo>
                    <a:lnTo>
                      <a:pt x="22" y="108"/>
                    </a:lnTo>
                    <a:lnTo>
                      <a:pt x="7" y="96"/>
                    </a:lnTo>
                    <a:lnTo>
                      <a:pt x="10" y="65"/>
                    </a:lnTo>
                    <a:lnTo>
                      <a:pt x="18" y="45"/>
                    </a:lnTo>
                    <a:lnTo>
                      <a:pt x="21" y="39"/>
                    </a:lnTo>
                    <a:lnTo>
                      <a:pt x="24" y="34"/>
                    </a:lnTo>
                    <a:lnTo>
                      <a:pt x="31" y="25"/>
                    </a:lnTo>
                    <a:lnTo>
                      <a:pt x="39" y="19"/>
                    </a:lnTo>
                    <a:lnTo>
                      <a:pt x="61" y="14"/>
                    </a:lnTo>
                    <a:lnTo>
                      <a:pt x="67" y="14"/>
                    </a:lnTo>
                    <a:lnTo>
                      <a:pt x="73" y="21"/>
                    </a:lnTo>
                    <a:lnTo>
                      <a:pt x="75" y="28"/>
                    </a:lnTo>
                    <a:lnTo>
                      <a:pt x="77" y="30"/>
                    </a:lnTo>
                    <a:lnTo>
                      <a:pt x="70" y="25"/>
                    </a:lnTo>
                    <a:lnTo>
                      <a:pt x="65" y="24"/>
                    </a:lnTo>
                    <a:lnTo>
                      <a:pt x="64" y="25"/>
                    </a:lnTo>
                    <a:lnTo>
                      <a:pt x="53" y="19"/>
                    </a:lnTo>
                    <a:lnTo>
                      <a:pt x="46" y="22"/>
                    </a:lnTo>
                    <a:lnTo>
                      <a:pt x="36" y="33"/>
                    </a:lnTo>
                    <a:lnTo>
                      <a:pt x="28" y="45"/>
                    </a:lnTo>
                    <a:lnTo>
                      <a:pt x="22" y="59"/>
                    </a:lnTo>
                    <a:lnTo>
                      <a:pt x="19" y="73"/>
                    </a:lnTo>
                    <a:lnTo>
                      <a:pt x="19" y="80"/>
                    </a:lnTo>
                    <a:lnTo>
                      <a:pt x="18" y="86"/>
                    </a:lnTo>
                    <a:lnTo>
                      <a:pt x="21" y="92"/>
                    </a:lnTo>
                    <a:lnTo>
                      <a:pt x="27" y="98"/>
                    </a:lnTo>
                    <a:lnTo>
                      <a:pt x="33" y="102"/>
                    </a:lnTo>
                    <a:lnTo>
                      <a:pt x="47" y="108"/>
                    </a:lnTo>
                    <a:lnTo>
                      <a:pt x="62" y="108"/>
                    </a:lnTo>
                    <a:lnTo>
                      <a:pt x="78" y="107"/>
                    </a:lnTo>
                    <a:lnTo>
                      <a:pt x="95" y="104"/>
                    </a:lnTo>
                    <a:lnTo>
                      <a:pt x="96" y="105"/>
                    </a:lnTo>
                    <a:lnTo>
                      <a:pt x="104" y="102"/>
                    </a:lnTo>
                    <a:lnTo>
                      <a:pt x="118" y="98"/>
                    </a:lnTo>
                    <a:lnTo>
                      <a:pt x="132" y="93"/>
                    </a:lnTo>
                    <a:lnTo>
                      <a:pt x="145" y="87"/>
                    </a:lnTo>
                    <a:lnTo>
                      <a:pt x="157" y="77"/>
                    </a:lnTo>
                    <a:lnTo>
                      <a:pt x="161" y="70"/>
                    </a:lnTo>
                    <a:lnTo>
                      <a:pt x="161" y="68"/>
                    </a:lnTo>
                    <a:lnTo>
                      <a:pt x="164" y="71"/>
                    </a:lnTo>
                    <a:lnTo>
                      <a:pt x="166" y="64"/>
                    </a:lnTo>
                    <a:lnTo>
                      <a:pt x="167" y="55"/>
                    </a:lnTo>
                    <a:lnTo>
                      <a:pt x="166" y="45"/>
                    </a:lnTo>
                    <a:lnTo>
                      <a:pt x="161" y="34"/>
                    </a:lnTo>
                    <a:lnTo>
                      <a:pt x="160" y="27"/>
                    </a:lnTo>
                    <a:lnTo>
                      <a:pt x="136" y="11"/>
                    </a:lnTo>
                    <a:lnTo>
                      <a:pt x="114" y="6"/>
                    </a:lnTo>
                    <a:lnTo>
                      <a:pt x="108" y="5"/>
                    </a:lnTo>
                    <a:lnTo>
                      <a:pt x="98" y="5"/>
                    </a:lnTo>
                    <a:lnTo>
                      <a:pt x="86" y="2"/>
                    </a:lnTo>
                    <a:lnTo>
                      <a:pt x="75" y="2"/>
                    </a:lnTo>
                    <a:lnTo>
                      <a:pt x="65" y="2"/>
                    </a:lnTo>
                    <a:lnTo>
                      <a:pt x="75" y="0"/>
                    </a:lnTo>
                    <a:lnTo>
                      <a:pt x="98" y="2"/>
                    </a:lnTo>
                    <a:lnTo>
                      <a:pt x="118" y="5"/>
                    </a:lnTo>
                    <a:lnTo>
                      <a:pt x="138" y="11"/>
                    </a:lnTo>
                    <a:lnTo>
                      <a:pt x="157" y="18"/>
                    </a:lnTo>
                    <a:lnTo>
                      <a:pt x="166" y="24"/>
                    </a:lnTo>
                    <a:lnTo>
                      <a:pt x="175" y="34"/>
                    </a:lnTo>
                    <a:lnTo>
                      <a:pt x="178" y="45"/>
                    </a:lnTo>
                    <a:lnTo>
                      <a:pt x="179"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3" name="Freeform 96">
                <a:extLst>
                  <a:ext uri="{FF2B5EF4-FFF2-40B4-BE49-F238E27FC236}">
                    <a16:creationId xmlns:a16="http://schemas.microsoft.com/office/drawing/2014/main" id="{B6F57175-D4BB-D249-8789-633C1879AD4D}"/>
                  </a:ext>
                </a:extLst>
              </p:cNvPr>
              <p:cNvSpPr>
                <a:spLocks/>
              </p:cNvSpPr>
              <p:nvPr/>
            </p:nvSpPr>
            <p:spPr bwMode="auto">
              <a:xfrm>
                <a:off x="3511" y="3673"/>
                <a:ext cx="86" cy="50"/>
              </a:xfrm>
              <a:custGeom>
                <a:avLst/>
                <a:gdLst>
                  <a:gd name="T0" fmla="*/ 0 w 173"/>
                  <a:gd name="T1" fmla="*/ 1 h 99"/>
                  <a:gd name="T2" fmla="*/ 0 w 173"/>
                  <a:gd name="T3" fmla="*/ 1 h 99"/>
                  <a:gd name="T4" fmla="*/ 0 w 173"/>
                  <a:gd name="T5" fmla="*/ 1 h 99"/>
                  <a:gd name="T6" fmla="*/ 0 w 173"/>
                  <a:gd name="T7" fmla="*/ 1 h 99"/>
                  <a:gd name="T8" fmla="*/ 0 w 173"/>
                  <a:gd name="T9" fmla="*/ 1 h 99"/>
                  <a:gd name="T10" fmla="*/ 0 w 173"/>
                  <a:gd name="T11" fmla="*/ 1 h 99"/>
                  <a:gd name="T12" fmla="*/ 0 w 173"/>
                  <a:gd name="T13" fmla="*/ 1 h 99"/>
                  <a:gd name="T14" fmla="*/ 0 w 173"/>
                  <a:gd name="T15" fmla="*/ 1 h 99"/>
                  <a:gd name="T16" fmla="*/ 0 w 173"/>
                  <a:gd name="T17" fmla="*/ 1 h 99"/>
                  <a:gd name="T18" fmla="*/ 0 w 173"/>
                  <a:gd name="T19" fmla="*/ 1 h 99"/>
                  <a:gd name="T20" fmla="*/ 0 w 173"/>
                  <a:gd name="T21" fmla="*/ 1 h 99"/>
                  <a:gd name="T22" fmla="*/ 0 w 173"/>
                  <a:gd name="T23" fmla="*/ 1 h 99"/>
                  <a:gd name="T24" fmla="*/ 0 w 173"/>
                  <a:gd name="T25" fmla="*/ 1 h 99"/>
                  <a:gd name="T26" fmla="*/ 0 w 173"/>
                  <a:gd name="T27" fmla="*/ 1 h 99"/>
                  <a:gd name="T28" fmla="*/ 0 w 173"/>
                  <a:gd name="T29" fmla="*/ 1 h 99"/>
                  <a:gd name="T30" fmla="*/ 0 w 173"/>
                  <a:gd name="T31" fmla="*/ 1 h 99"/>
                  <a:gd name="T32" fmla="*/ 0 w 173"/>
                  <a:gd name="T33" fmla="*/ 1 h 99"/>
                  <a:gd name="T34" fmla="*/ 0 w 173"/>
                  <a:gd name="T35" fmla="*/ 1 h 99"/>
                  <a:gd name="T36" fmla="*/ 0 w 173"/>
                  <a:gd name="T37" fmla="*/ 1 h 99"/>
                  <a:gd name="T38" fmla="*/ 0 w 173"/>
                  <a:gd name="T39" fmla="*/ 1 h 99"/>
                  <a:gd name="T40" fmla="*/ 0 w 173"/>
                  <a:gd name="T41" fmla="*/ 1 h 99"/>
                  <a:gd name="T42" fmla="*/ 0 w 173"/>
                  <a:gd name="T43" fmla="*/ 1 h 99"/>
                  <a:gd name="T44" fmla="*/ 0 w 173"/>
                  <a:gd name="T45" fmla="*/ 1 h 99"/>
                  <a:gd name="T46" fmla="*/ 0 w 173"/>
                  <a:gd name="T47" fmla="*/ 1 h 99"/>
                  <a:gd name="T48" fmla="*/ 0 w 173"/>
                  <a:gd name="T49" fmla="*/ 1 h 99"/>
                  <a:gd name="T50" fmla="*/ 0 w 173"/>
                  <a:gd name="T51" fmla="*/ 1 h 99"/>
                  <a:gd name="T52" fmla="*/ 0 w 173"/>
                  <a:gd name="T53" fmla="*/ 1 h 99"/>
                  <a:gd name="T54" fmla="*/ 0 w 173"/>
                  <a:gd name="T55" fmla="*/ 1 h 99"/>
                  <a:gd name="T56" fmla="*/ 0 w 173"/>
                  <a:gd name="T57" fmla="*/ 1 h 99"/>
                  <a:gd name="T58" fmla="*/ 0 w 173"/>
                  <a:gd name="T59" fmla="*/ 1 h 99"/>
                  <a:gd name="T60" fmla="*/ 0 w 173"/>
                  <a:gd name="T61" fmla="*/ 1 h 99"/>
                  <a:gd name="T62" fmla="*/ 0 w 173"/>
                  <a:gd name="T63" fmla="*/ 1 h 99"/>
                  <a:gd name="T64" fmla="*/ 0 w 173"/>
                  <a:gd name="T65" fmla="*/ 0 h 99"/>
                  <a:gd name="T66" fmla="*/ 0 w 173"/>
                  <a:gd name="T67" fmla="*/ 1 h 99"/>
                  <a:gd name="T68" fmla="*/ 0 w 173"/>
                  <a:gd name="T69" fmla="*/ 1 h 99"/>
                  <a:gd name="T70" fmla="*/ 0 w 173"/>
                  <a:gd name="T71" fmla="*/ 1 h 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3" h="99">
                    <a:moveTo>
                      <a:pt x="124" y="2"/>
                    </a:moveTo>
                    <a:lnTo>
                      <a:pt x="130" y="2"/>
                    </a:lnTo>
                    <a:lnTo>
                      <a:pt x="139" y="5"/>
                    </a:lnTo>
                    <a:lnTo>
                      <a:pt x="156" y="16"/>
                    </a:lnTo>
                    <a:lnTo>
                      <a:pt x="168" y="27"/>
                    </a:lnTo>
                    <a:lnTo>
                      <a:pt x="171" y="37"/>
                    </a:lnTo>
                    <a:lnTo>
                      <a:pt x="173" y="46"/>
                    </a:lnTo>
                    <a:lnTo>
                      <a:pt x="171" y="49"/>
                    </a:lnTo>
                    <a:lnTo>
                      <a:pt x="170" y="58"/>
                    </a:lnTo>
                    <a:lnTo>
                      <a:pt x="165" y="67"/>
                    </a:lnTo>
                    <a:lnTo>
                      <a:pt x="158" y="70"/>
                    </a:lnTo>
                    <a:lnTo>
                      <a:pt x="150" y="76"/>
                    </a:lnTo>
                    <a:lnTo>
                      <a:pt x="142" y="79"/>
                    </a:lnTo>
                    <a:lnTo>
                      <a:pt x="124" y="84"/>
                    </a:lnTo>
                    <a:lnTo>
                      <a:pt x="105" y="89"/>
                    </a:lnTo>
                    <a:lnTo>
                      <a:pt x="85" y="93"/>
                    </a:lnTo>
                    <a:lnTo>
                      <a:pt x="68" y="98"/>
                    </a:lnTo>
                    <a:lnTo>
                      <a:pt x="57" y="99"/>
                    </a:lnTo>
                    <a:lnTo>
                      <a:pt x="44" y="99"/>
                    </a:lnTo>
                    <a:lnTo>
                      <a:pt x="20" y="95"/>
                    </a:lnTo>
                    <a:lnTo>
                      <a:pt x="4" y="84"/>
                    </a:lnTo>
                    <a:lnTo>
                      <a:pt x="1" y="82"/>
                    </a:lnTo>
                    <a:lnTo>
                      <a:pt x="0" y="71"/>
                    </a:lnTo>
                    <a:lnTo>
                      <a:pt x="3" y="59"/>
                    </a:lnTo>
                    <a:lnTo>
                      <a:pt x="7" y="49"/>
                    </a:lnTo>
                    <a:lnTo>
                      <a:pt x="13" y="39"/>
                    </a:lnTo>
                    <a:lnTo>
                      <a:pt x="20" y="31"/>
                    </a:lnTo>
                    <a:lnTo>
                      <a:pt x="29" y="24"/>
                    </a:lnTo>
                    <a:lnTo>
                      <a:pt x="38" y="18"/>
                    </a:lnTo>
                    <a:lnTo>
                      <a:pt x="48" y="12"/>
                    </a:lnTo>
                    <a:lnTo>
                      <a:pt x="59" y="8"/>
                    </a:lnTo>
                    <a:lnTo>
                      <a:pt x="71" y="3"/>
                    </a:lnTo>
                    <a:lnTo>
                      <a:pt x="81" y="0"/>
                    </a:lnTo>
                    <a:lnTo>
                      <a:pt x="103" y="2"/>
                    </a:lnTo>
                    <a:lnTo>
                      <a:pt x="119" y="3"/>
                    </a:lnTo>
                    <a:lnTo>
                      <a:pt x="124"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4" name="Freeform 97">
                <a:extLst>
                  <a:ext uri="{FF2B5EF4-FFF2-40B4-BE49-F238E27FC236}">
                    <a16:creationId xmlns:a16="http://schemas.microsoft.com/office/drawing/2014/main" id="{0B09184F-CCF6-2547-9D79-EB0EF42C507C}"/>
                  </a:ext>
                </a:extLst>
              </p:cNvPr>
              <p:cNvSpPr>
                <a:spLocks/>
              </p:cNvSpPr>
              <p:nvPr/>
            </p:nvSpPr>
            <p:spPr bwMode="auto">
              <a:xfrm>
                <a:off x="3024" y="3675"/>
                <a:ext cx="46" cy="40"/>
              </a:xfrm>
              <a:custGeom>
                <a:avLst/>
                <a:gdLst>
                  <a:gd name="T0" fmla="*/ 0 w 93"/>
                  <a:gd name="T1" fmla="*/ 0 h 81"/>
                  <a:gd name="T2" fmla="*/ 0 w 93"/>
                  <a:gd name="T3" fmla="*/ 0 h 81"/>
                  <a:gd name="T4" fmla="*/ 0 w 93"/>
                  <a:gd name="T5" fmla="*/ 0 h 81"/>
                  <a:gd name="T6" fmla="*/ 0 w 93"/>
                  <a:gd name="T7" fmla="*/ 0 h 81"/>
                  <a:gd name="T8" fmla="*/ 0 w 93"/>
                  <a:gd name="T9" fmla="*/ 0 h 81"/>
                  <a:gd name="T10" fmla="*/ 0 w 93"/>
                  <a:gd name="T11" fmla="*/ 0 h 81"/>
                  <a:gd name="T12" fmla="*/ 0 w 93"/>
                  <a:gd name="T13" fmla="*/ 0 h 81"/>
                  <a:gd name="T14" fmla="*/ 0 w 93"/>
                  <a:gd name="T15" fmla="*/ 0 h 81"/>
                  <a:gd name="T16" fmla="*/ 0 w 93"/>
                  <a:gd name="T17" fmla="*/ 0 h 81"/>
                  <a:gd name="T18" fmla="*/ 0 w 93"/>
                  <a:gd name="T19" fmla="*/ 0 h 81"/>
                  <a:gd name="T20" fmla="*/ 0 w 93"/>
                  <a:gd name="T21" fmla="*/ 0 h 81"/>
                  <a:gd name="T22" fmla="*/ 0 w 93"/>
                  <a:gd name="T23" fmla="*/ 0 h 81"/>
                  <a:gd name="T24" fmla="*/ 0 w 93"/>
                  <a:gd name="T25" fmla="*/ 0 h 81"/>
                  <a:gd name="T26" fmla="*/ 0 w 93"/>
                  <a:gd name="T27" fmla="*/ 0 h 81"/>
                  <a:gd name="T28" fmla="*/ 0 w 93"/>
                  <a:gd name="T29" fmla="*/ 0 h 81"/>
                  <a:gd name="T30" fmla="*/ 0 w 93"/>
                  <a:gd name="T31" fmla="*/ 0 h 81"/>
                  <a:gd name="T32" fmla="*/ 0 w 93"/>
                  <a:gd name="T33" fmla="*/ 0 h 81"/>
                  <a:gd name="T34" fmla="*/ 0 w 93"/>
                  <a:gd name="T35" fmla="*/ 0 h 81"/>
                  <a:gd name="T36" fmla="*/ 0 w 93"/>
                  <a:gd name="T37" fmla="*/ 0 h 81"/>
                  <a:gd name="T38" fmla="*/ 0 w 93"/>
                  <a:gd name="T39" fmla="*/ 0 h 81"/>
                  <a:gd name="T40" fmla="*/ 0 w 93"/>
                  <a:gd name="T41" fmla="*/ 0 h 81"/>
                  <a:gd name="T42" fmla="*/ 0 w 93"/>
                  <a:gd name="T43" fmla="*/ 0 h 81"/>
                  <a:gd name="T44" fmla="*/ 0 w 93"/>
                  <a:gd name="T45" fmla="*/ 0 h 81"/>
                  <a:gd name="T46" fmla="*/ 0 w 93"/>
                  <a:gd name="T47" fmla="*/ 0 h 81"/>
                  <a:gd name="T48" fmla="*/ 0 w 93"/>
                  <a:gd name="T49" fmla="*/ 0 h 81"/>
                  <a:gd name="T50" fmla="*/ 0 w 93"/>
                  <a:gd name="T51" fmla="*/ 0 h 81"/>
                  <a:gd name="T52" fmla="*/ 0 w 93"/>
                  <a:gd name="T53" fmla="*/ 0 h 81"/>
                  <a:gd name="T54" fmla="*/ 0 w 93"/>
                  <a:gd name="T55" fmla="*/ 0 h 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 h="81">
                    <a:moveTo>
                      <a:pt x="47" y="0"/>
                    </a:moveTo>
                    <a:lnTo>
                      <a:pt x="53" y="0"/>
                    </a:lnTo>
                    <a:lnTo>
                      <a:pt x="64" y="2"/>
                    </a:lnTo>
                    <a:lnTo>
                      <a:pt x="81" y="12"/>
                    </a:lnTo>
                    <a:lnTo>
                      <a:pt x="90" y="25"/>
                    </a:lnTo>
                    <a:lnTo>
                      <a:pt x="92" y="28"/>
                    </a:lnTo>
                    <a:lnTo>
                      <a:pt x="93" y="34"/>
                    </a:lnTo>
                    <a:lnTo>
                      <a:pt x="90" y="47"/>
                    </a:lnTo>
                    <a:lnTo>
                      <a:pt x="86" y="56"/>
                    </a:lnTo>
                    <a:lnTo>
                      <a:pt x="81" y="61"/>
                    </a:lnTo>
                    <a:lnTo>
                      <a:pt x="71" y="68"/>
                    </a:lnTo>
                    <a:lnTo>
                      <a:pt x="61" y="76"/>
                    </a:lnTo>
                    <a:lnTo>
                      <a:pt x="49" y="79"/>
                    </a:lnTo>
                    <a:lnTo>
                      <a:pt x="37" y="81"/>
                    </a:lnTo>
                    <a:lnTo>
                      <a:pt x="31" y="81"/>
                    </a:lnTo>
                    <a:lnTo>
                      <a:pt x="19" y="80"/>
                    </a:lnTo>
                    <a:lnTo>
                      <a:pt x="7" y="76"/>
                    </a:lnTo>
                    <a:lnTo>
                      <a:pt x="0" y="61"/>
                    </a:lnTo>
                    <a:lnTo>
                      <a:pt x="0" y="49"/>
                    </a:lnTo>
                    <a:lnTo>
                      <a:pt x="0" y="46"/>
                    </a:lnTo>
                    <a:lnTo>
                      <a:pt x="5" y="31"/>
                    </a:lnTo>
                    <a:lnTo>
                      <a:pt x="10" y="19"/>
                    </a:lnTo>
                    <a:lnTo>
                      <a:pt x="12" y="16"/>
                    </a:lnTo>
                    <a:lnTo>
                      <a:pt x="22" y="5"/>
                    </a:lnTo>
                    <a:lnTo>
                      <a:pt x="33" y="0"/>
                    </a:lnTo>
                    <a:lnTo>
                      <a:pt x="36" y="0"/>
                    </a:lnTo>
                    <a:lnTo>
                      <a:pt x="41" y="0"/>
                    </a:lnTo>
                    <a:lnTo>
                      <a:pt x="4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5" name="Freeform 98">
                <a:extLst>
                  <a:ext uri="{FF2B5EF4-FFF2-40B4-BE49-F238E27FC236}">
                    <a16:creationId xmlns:a16="http://schemas.microsoft.com/office/drawing/2014/main" id="{D815D404-9518-9A44-996F-4815603A005F}"/>
                  </a:ext>
                </a:extLst>
              </p:cNvPr>
              <p:cNvSpPr>
                <a:spLocks/>
              </p:cNvSpPr>
              <p:nvPr/>
            </p:nvSpPr>
            <p:spPr bwMode="auto">
              <a:xfrm>
                <a:off x="3511" y="3680"/>
                <a:ext cx="14" cy="14"/>
              </a:xfrm>
              <a:custGeom>
                <a:avLst/>
                <a:gdLst>
                  <a:gd name="T0" fmla="*/ 1 w 28"/>
                  <a:gd name="T1" fmla="*/ 0 h 29"/>
                  <a:gd name="T2" fmla="*/ 1 w 28"/>
                  <a:gd name="T3" fmla="*/ 0 h 29"/>
                  <a:gd name="T4" fmla="*/ 1 w 28"/>
                  <a:gd name="T5" fmla="*/ 0 h 29"/>
                  <a:gd name="T6" fmla="*/ 0 w 28"/>
                  <a:gd name="T7" fmla="*/ 0 h 29"/>
                  <a:gd name="T8" fmla="*/ 1 w 28"/>
                  <a:gd name="T9" fmla="*/ 0 h 29"/>
                  <a:gd name="T10" fmla="*/ 1 w 28"/>
                  <a:gd name="T11" fmla="*/ 0 h 29"/>
                  <a:gd name="T12" fmla="*/ 1 w 28"/>
                  <a:gd name="T13" fmla="*/ 0 h 29"/>
                  <a:gd name="T14" fmla="*/ 1 w 28"/>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9">
                    <a:moveTo>
                      <a:pt x="28" y="0"/>
                    </a:moveTo>
                    <a:lnTo>
                      <a:pt x="11" y="14"/>
                    </a:lnTo>
                    <a:lnTo>
                      <a:pt x="3" y="26"/>
                    </a:lnTo>
                    <a:lnTo>
                      <a:pt x="0" y="29"/>
                    </a:lnTo>
                    <a:lnTo>
                      <a:pt x="8" y="14"/>
                    </a:lnTo>
                    <a:lnTo>
                      <a:pt x="20" y="3"/>
                    </a:lnTo>
                    <a:lnTo>
                      <a:pt x="23" y="0"/>
                    </a:lnTo>
                    <a:lnTo>
                      <a:pt x="2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6" name="Freeform 99">
                <a:extLst>
                  <a:ext uri="{FF2B5EF4-FFF2-40B4-BE49-F238E27FC236}">
                    <a16:creationId xmlns:a16="http://schemas.microsoft.com/office/drawing/2014/main" id="{A709D91E-0F70-494D-86B1-596A86A2A29C}"/>
                  </a:ext>
                </a:extLst>
              </p:cNvPr>
              <p:cNvSpPr>
                <a:spLocks/>
              </p:cNvSpPr>
              <p:nvPr/>
            </p:nvSpPr>
            <p:spPr bwMode="auto">
              <a:xfrm>
                <a:off x="2598" y="3704"/>
                <a:ext cx="11" cy="16"/>
              </a:xfrm>
              <a:custGeom>
                <a:avLst/>
                <a:gdLst>
                  <a:gd name="T0" fmla="*/ 1 w 22"/>
                  <a:gd name="T1" fmla="*/ 0 h 31"/>
                  <a:gd name="T2" fmla="*/ 1 w 22"/>
                  <a:gd name="T3" fmla="*/ 1 h 31"/>
                  <a:gd name="T4" fmla="*/ 1 w 22"/>
                  <a:gd name="T5" fmla="*/ 1 h 31"/>
                  <a:gd name="T6" fmla="*/ 1 w 22"/>
                  <a:gd name="T7" fmla="*/ 1 h 31"/>
                  <a:gd name="T8" fmla="*/ 1 w 22"/>
                  <a:gd name="T9" fmla="*/ 1 h 31"/>
                  <a:gd name="T10" fmla="*/ 1 w 22"/>
                  <a:gd name="T11" fmla="*/ 1 h 31"/>
                  <a:gd name="T12" fmla="*/ 0 w 22"/>
                  <a:gd name="T13" fmla="*/ 1 h 31"/>
                  <a:gd name="T14" fmla="*/ 1 w 22"/>
                  <a:gd name="T15" fmla="*/ 1 h 31"/>
                  <a:gd name="T16" fmla="*/ 1 w 22"/>
                  <a:gd name="T17" fmla="*/ 0 h 31"/>
                  <a:gd name="T18" fmla="*/ 1 w 2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1">
                    <a:moveTo>
                      <a:pt x="12" y="0"/>
                    </a:moveTo>
                    <a:lnTo>
                      <a:pt x="13" y="3"/>
                    </a:lnTo>
                    <a:lnTo>
                      <a:pt x="22" y="27"/>
                    </a:lnTo>
                    <a:lnTo>
                      <a:pt x="15" y="31"/>
                    </a:lnTo>
                    <a:lnTo>
                      <a:pt x="7" y="30"/>
                    </a:lnTo>
                    <a:lnTo>
                      <a:pt x="3" y="21"/>
                    </a:lnTo>
                    <a:lnTo>
                      <a:pt x="0" y="12"/>
                    </a:lnTo>
                    <a:lnTo>
                      <a:pt x="3" y="6"/>
                    </a:lnTo>
                    <a:lnTo>
                      <a:pt x="7" y="0"/>
                    </a:lnTo>
                    <a:lnTo>
                      <a:pt x="1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7" name="Freeform 100">
                <a:extLst>
                  <a:ext uri="{FF2B5EF4-FFF2-40B4-BE49-F238E27FC236}">
                    <a16:creationId xmlns:a16="http://schemas.microsoft.com/office/drawing/2014/main" id="{66A8C286-5946-7E44-8C91-52F3B4E61ADC}"/>
                  </a:ext>
                </a:extLst>
              </p:cNvPr>
              <p:cNvSpPr>
                <a:spLocks/>
              </p:cNvSpPr>
              <p:nvPr/>
            </p:nvSpPr>
            <p:spPr bwMode="auto">
              <a:xfrm>
                <a:off x="3277" y="3709"/>
                <a:ext cx="14" cy="20"/>
              </a:xfrm>
              <a:custGeom>
                <a:avLst/>
                <a:gdLst>
                  <a:gd name="T0" fmla="*/ 1 w 28"/>
                  <a:gd name="T1" fmla="*/ 1 h 40"/>
                  <a:gd name="T2" fmla="*/ 1 w 28"/>
                  <a:gd name="T3" fmla="*/ 1 h 40"/>
                  <a:gd name="T4" fmla="*/ 1 w 28"/>
                  <a:gd name="T5" fmla="*/ 1 h 40"/>
                  <a:gd name="T6" fmla="*/ 1 w 28"/>
                  <a:gd name="T7" fmla="*/ 1 h 40"/>
                  <a:gd name="T8" fmla="*/ 1 w 28"/>
                  <a:gd name="T9" fmla="*/ 1 h 40"/>
                  <a:gd name="T10" fmla="*/ 0 w 28"/>
                  <a:gd name="T11" fmla="*/ 1 h 40"/>
                  <a:gd name="T12" fmla="*/ 1 w 28"/>
                  <a:gd name="T13" fmla="*/ 0 h 40"/>
                  <a:gd name="T14" fmla="*/ 1 w 28"/>
                  <a:gd name="T15" fmla="*/ 0 h 40"/>
                  <a:gd name="T16" fmla="*/ 1 w 28"/>
                  <a:gd name="T17" fmla="*/ 1 h 40"/>
                  <a:gd name="T18" fmla="*/ 1 w 28"/>
                  <a:gd name="T19" fmla="*/ 1 h 40"/>
                  <a:gd name="T20" fmla="*/ 1 w 28"/>
                  <a:gd name="T21" fmla="*/ 1 h 40"/>
                  <a:gd name="T22" fmla="*/ 1 w 28"/>
                  <a:gd name="T23" fmla="*/ 1 h 40"/>
                  <a:gd name="T24" fmla="*/ 1 w 28"/>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40">
                    <a:moveTo>
                      <a:pt x="28" y="35"/>
                    </a:moveTo>
                    <a:lnTo>
                      <a:pt x="24" y="40"/>
                    </a:lnTo>
                    <a:lnTo>
                      <a:pt x="15" y="40"/>
                    </a:lnTo>
                    <a:lnTo>
                      <a:pt x="6" y="34"/>
                    </a:lnTo>
                    <a:lnTo>
                      <a:pt x="2" y="23"/>
                    </a:lnTo>
                    <a:lnTo>
                      <a:pt x="0" y="10"/>
                    </a:lnTo>
                    <a:lnTo>
                      <a:pt x="5" y="0"/>
                    </a:lnTo>
                    <a:lnTo>
                      <a:pt x="11" y="0"/>
                    </a:lnTo>
                    <a:lnTo>
                      <a:pt x="17" y="1"/>
                    </a:lnTo>
                    <a:lnTo>
                      <a:pt x="18" y="4"/>
                    </a:lnTo>
                    <a:lnTo>
                      <a:pt x="20" y="11"/>
                    </a:lnTo>
                    <a:lnTo>
                      <a:pt x="24" y="25"/>
                    </a:lnTo>
                    <a:lnTo>
                      <a:pt x="28"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8" name="Freeform 101">
                <a:extLst>
                  <a:ext uri="{FF2B5EF4-FFF2-40B4-BE49-F238E27FC236}">
                    <a16:creationId xmlns:a16="http://schemas.microsoft.com/office/drawing/2014/main" id="{C6513D5F-F8E5-F841-A31B-05EB3E618693}"/>
                  </a:ext>
                </a:extLst>
              </p:cNvPr>
              <p:cNvSpPr>
                <a:spLocks/>
              </p:cNvSpPr>
              <p:nvPr/>
            </p:nvSpPr>
            <p:spPr bwMode="auto">
              <a:xfrm>
                <a:off x="2978" y="3712"/>
                <a:ext cx="17" cy="29"/>
              </a:xfrm>
              <a:custGeom>
                <a:avLst/>
                <a:gdLst>
                  <a:gd name="T0" fmla="*/ 1 w 34"/>
                  <a:gd name="T1" fmla="*/ 0 h 59"/>
                  <a:gd name="T2" fmla="*/ 1 w 34"/>
                  <a:gd name="T3" fmla="*/ 0 h 59"/>
                  <a:gd name="T4" fmla="*/ 1 w 34"/>
                  <a:gd name="T5" fmla="*/ 0 h 59"/>
                  <a:gd name="T6" fmla="*/ 1 w 34"/>
                  <a:gd name="T7" fmla="*/ 0 h 59"/>
                  <a:gd name="T8" fmla="*/ 1 w 34"/>
                  <a:gd name="T9" fmla="*/ 0 h 59"/>
                  <a:gd name="T10" fmla="*/ 1 w 34"/>
                  <a:gd name="T11" fmla="*/ 0 h 59"/>
                  <a:gd name="T12" fmla="*/ 1 w 34"/>
                  <a:gd name="T13" fmla="*/ 0 h 59"/>
                  <a:gd name="T14" fmla="*/ 0 w 34"/>
                  <a:gd name="T15" fmla="*/ 0 h 59"/>
                  <a:gd name="T16" fmla="*/ 0 w 34"/>
                  <a:gd name="T17" fmla="*/ 0 h 59"/>
                  <a:gd name="T18" fmla="*/ 1 w 34"/>
                  <a:gd name="T19" fmla="*/ 0 h 59"/>
                  <a:gd name="T20" fmla="*/ 1 w 34"/>
                  <a:gd name="T21" fmla="*/ 0 h 59"/>
                  <a:gd name="T22" fmla="*/ 1 w 34"/>
                  <a:gd name="T23" fmla="*/ 0 h 59"/>
                  <a:gd name="T24" fmla="*/ 1 w 34"/>
                  <a:gd name="T25" fmla="*/ 0 h 59"/>
                  <a:gd name="T26" fmla="*/ 1 w 34"/>
                  <a:gd name="T27" fmla="*/ 0 h 59"/>
                  <a:gd name="T28" fmla="*/ 1 w 34"/>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59">
                    <a:moveTo>
                      <a:pt x="30" y="49"/>
                    </a:moveTo>
                    <a:lnTo>
                      <a:pt x="34" y="56"/>
                    </a:lnTo>
                    <a:lnTo>
                      <a:pt x="26" y="59"/>
                    </a:lnTo>
                    <a:lnTo>
                      <a:pt x="15" y="53"/>
                    </a:lnTo>
                    <a:lnTo>
                      <a:pt x="11" y="41"/>
                    </a:lnTo>
                    <a:lnTo>
                      <a:pt x="6" y="31"/>
                    </a:lnTo>
                    <a:lnTo>
                      <a:pt x="2" y="18"/>
                    </a:lnTo>
                    <a:lnTo>
                      <a:pt x="0" y="7"/>
                    </a:lnTo>
                    <a:lnTo>
                      <a:pt x="0" y="5"/>
                    </a:lnTo>
                    <a:lnTo>
                      <a:pt x="8" y="0"/>
                    </a:lnTo>
                    <a:lnTo>
                      <a:pt x="15" y="3"/>
                    </a:lnTo>
                    <a:lnTo>
                      <a:pt x="17" y="7"/>
                    </a:lnTo>
                    <a:lnTo>
                      <a:pt x="18" y="18"/>
                    </a:lnTo>
                    <a:lnTo>
                      <a:pt x="24" y="36"/>
                    </a:lnTo>
                    <a:lnTo>
                      <a:pt x="30" y="4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9" name="Freeform 102">
                <a:extLst>
                  <a:ext uri="{FF2B5EF4-FFF2-40B4-BE49-F238E27FC236}">
                    <a16:creationId xmlns:a16="http://schemas.microsoft.com/office/drawing/2014/main" id="{A1C2F6E9-0206-3E42-B53D-929289B2843F}"/>
                  </a:ext>
                </a:extLst>
              </p:cNvPr>
              <p:cNvSpPr>
                <a:spLocks/>
              </p:cNvSpPr>
              <p:nvPr/>
            </p:nvSpPr>
            <p:spPr bwMode="auto">
              <a:xfrm>
                <a:off x="2717" y="3714"/>
                <a:ext cx="17" cy="17"/>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35">
                    <a:moveTo>
                      <a:pt x="36" y="32"/>
                    </a:moveTo>
                    <a:lnTo>
                      <a:pt x="31" y="35"/>
                    </a:lnTo>
                    <a:lnTo>
                      <a:pt x="27" y="35"/>
                    </a:lnTo>
                    <a:lnTo>
                      <a:pt x="25" y="34"/>
                    </a:lnTo>
                    <a:lnTo>
                      <a:pt x="20" y="34"/>
                    </a:lnTo>
                    <a:lnTo>
                      <a:pt x="9" y="19"/>
                    </a:lnTo>
                    <a:lnTo>
                      <a:pt x="2" y="5"/>
                    </a:lnTo>
                    <a:lnTo>
                      <a:pt x="0" y="2"/>
                    </a:lnTo>
                    <a:lnTo>
                      <a:pt x="6" y="0"/>
                    </a:lnTo>
                    <a:lnTo>
                      <a:pt x="14" y="0"/>
                    </a:lnTo>
                    <a:lnTo>
                      <a:pt x="17" y="2"/>
                    </a:lnTo>
                    <a:lnTo>
                      <a:pt x="21" y="8"/>
                    </a:lnTo>
                    <a:lnTo>
                      <a:pt x="31" y="20"/>
                    </a:lnTo>
                    <a:lnTo>
                      <a:pt x="36" y="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0" name="Freeform 103">
                <a:extLst>
                  <a:ext uri="{FF2B5EF4-FFF2-40B4-BE49-F238E27FC236}">
                    <a16:creationId xmlns:a16="http://schemas.microsoft.com/office/drawing/2014/main" id="{FE3AB05D-1995-F545-A72A-4EA41ABCDFA4}"/>
                  </a:ext>
                </a:extLst>
              </p:cNvPr>
              <p:cNvSpPr>
                <a:spLocks/>
              </p:cNvSpPr>
              <p:nvPr/>
            </p:nvSpPr>
            <p:spPr bwMode="auto">
              <a:xfrm>
                <a:off x="3472" y="3719"/>
                <a:ext cx="14" cy="10"/>
              </a:xfrm>
              <a:custGeom>
                <a:avLst/>
                <a:gdLst>
                  <a:gd name="T0" fmla="*/ 0 w 30"/>
                  <a:gd name="T1" fmla="*/ 1 h 19"/>
                  <a:gd name="T2" fmla="*/ 0 w 30"/>
                  <a:gd name="T3" fmla="*/ 1 h 19"/>
                  <a:gd name="T4" fmla="*/ 0 w 30"/>
                  <a:gd name="T5" fmla="*/ 1 h 19"/>
                  <a:gd name="T6" fmla="*/ 0 w 30"/>
                  <a:gd name="T7" fmla="*/ 1 h 19"/>
                  <a:gd name="T8" fmla="*/ 0 w 30"/>
                  <a:gd name="T9" fmla="*/ 1 h 19"/>
                  <a:gd name="T10" fmla="*/ 0 w 30"/>
                  <a:gd name="T11" fmla="*/ 1 h 19"/>
                  <a:gd name="T12" fmla="*/ 0 w 30"/>
                  <a:gd name="T13" fmla="*/ 0 h 19"/>
                  <a:gd name="T14" fmla="*/ 0 w 30"/>
                  <a:gd name="T15" fmla="*/ 1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9">
                    <a:moveTo>
                      <a:pt x="30" y="15"/>
                    </a:moveTo>
                    <a:lnTo>
                      <a:pt x="22" y="19"/>
                    </a:lnTo>
                    <a:lnTo>
                      <a:pt x="12" y="18"/>
                    </a:lnTo>
                    <a:lnTo>
                      <a:pt x="5" y="12"/>
                    </a:lnTo>
                    <a:lnTo>
                      <a:pt x="0" y="3"/>
                    </a:lnTo>
                    <a:lnTo>
                      <a:pt x="9" y="1"/>
                    </a:lnTo>
                    <a:lnTo>
                      <a:pt x="18" y="0"/>
                    </a:lnTo>
                    <a:lnTo>
                      <a:pt x="30"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1" name="Freeform 104">
                <a:extLst>
                  <a:ext uri="{FF2B5EF4-FFF2-40B4-BE49-F238E27FC236}">
                    <a16:creationId xmlns:a16="http://schemas.microsoft.com/office/drawing/2014/main" id="{7C6C0E4B-76C7-4340-90F3-94DAD638E87B}"/>
                  </a:ext>
                </a:extLst>
              </p:cNvPr>
              <p:cNvSpPr>
                <a:spLocks/>
              </p:cNvSpPr>
              <p:nvPr/>
            </p:nvSpPr>
            <p:spPr bwMode="auto">
              <a:xfrm>
                <a:off x="3358" y="3720"/>
                <a:ext cx="18" cy="14"/>
              </a:xfrm>
              <a:custGeom>
                <a:avLst/>
                <a:gdLst>
                  <a:gd name="T0" fmla="*/ 1 w 35"/>
                  <a:gd name="T1" fmla="*/ 1 h 26"/>
                  <a:gd name="T2" fmla="*/ 1 w 35"/>
                  <a:gd name="T3" fmla="*/ 1 h 26"/>
                  <a:gd name="T4" fmla="*/ 1 w 35"/>
                  <a:gd name="T5" fmla="*/ 1 h 26"/>
                  <a:gd name="T6" fmla="*/ 1 w 35"/>
                  <a:gd name="T7" fmla="*/ 1 h 26"/>
                  <a:gd name="T8" fmla="*/ 1 w 35"/>
                  <a:gd name="T9" fmla="*/ 1 h 26"/>
                  <a:gd name="T10" fmla="*/ 0 w 35"/>
                  <a:gd name="T11" fmla="*/ 1 h 26"/>
                  <a:gd name="T12" fmla="*/ 1 w 35"/>
                  <a:gd name="T13" fmla="*/ 1 h 26"/>
                  <a:gd name="T14" fmla="*/ 1 w 35"/>
                  <a:gd name="T15" fmla="*/ 0 h 26"/>
                  <a:gd name="T16" fmla="*/ 1 w 35"/>
                  <a:gd name="T17" fmla="*/ 1 h 26"/>
                  <a:gd name="T18" fmla="*/ 1 w 35"/>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26">
                    <a:moveTo>
                      <a:pt x="35" y="22"/>
                    </a:moveTo>
                    <a:lnTo>
                      <a:pt x="28" y="26"/>
                    </a:lnTo>
                    <a:lnTo>
                      <a:pt x="21" y="25"/>
                    </a:lnTo>
                    <a:lnTo>
                      <a:pt x="9" y="15"/>
                    </a:lnTo>
                    <a:lnTo>
                      <a:pt x="1" y="7"/>
                    </a:lnTo>
                    <a:lnTo>
                      <a:pt x="0" y="6"/>
                    </a:lnTo>
                    <a:lnTo>
                      <a:pt x="4" y="1"/>
                    </a:lnTo>
                    <a:lnTo>
                      <a:pt x="12" y="0"/>
                    </a:lnTo>
                    <a:lnTo>
                      <a:pt x="25" y="13"/>
                    </a:lnTo>
                    <a:lnTo>
                      <a:pt x="35"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2" name="Freeform 105">
                <a:extLst>
                  <a:ext uri="{FF2B5EF4-FFF2-40B4-BE49-F238E27FC236}">
                    <a16:creationId xmlns:a16="http://schemas.microsoft.com/office/drawing/2014/main" id="{2265912C-5EF9-0D4E-AB4C-EFF3DB51165D}"/>
                  </a:ext>
                </a:extLst>
              </p:cNvPr>
              <p:cNvSpPr>
                <a:spLocks/>
              </p:cNvSpPr>
              <p:nvPr/>
            </p:nvSpPr>
            <p:spPr bwMode="auto">
              <a:xfrm>
                <a:off x="3572" y="3721"/>
                <a:ext cx="19" cy="10"/>
              </a:xfrm>
              <a:custGeom>
                <a:avLst/>
                <a:gdLst>
                  <a:gd name="T0" fmla="*/ 0 w 39"/>
                  <a:gd name="T1" fmla="*/ 1 h 20"/>
                  <a:gd name="T2" fmla="*/ 0 w 39"/>
                  <a:gd name="T3" fmla="*/ 1 h 20"/>
                  <a:gd name="T4" fmla="*/ 0 w 39"/>
                  <a:gd name="T5" fmla="*/ 1 h 20"/>
                  <a:gd name="T6" fmla="*/ 0 w 39"/>
                  <a:gd name="T7" fmla="*/ 1 h 20"/>
                  <a:gd name="T8" fmla="*/ 0 w 39"/>
                  <a:gd name="T9" fmla="*/ 1 h 20"/>
                  <a:gd name="T10" fmla="*/ 0 w 39"/>
                  <a:gd name="T11" fmla="*/ 1 h 20"/>
                  <a:gd name="T12" fmla="*/ 0 w 39"/>
                  <a:gd name="T13" fmla="*/ 1 h 20"/>
                  <a:gd name="T14" fmla="*/ 0 w 39"/>
                  <a:gd name="T15" fmla="*/ 1 h 20"/>
                  <a:gd name="T16" fmla="*/ 0 w 39"/>
                  <a:gd name="T17" fmla="*/ 1 h 20"/>
                  <a:gd name="T18" fmla="*/ 0 w 39"/>
                  <a:gd name="T19" fmla="*/ 0 h 20"/>
                  <a:gd name="T20" fmla="*/ 0 w 39"/>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20">
                    <a:moveTo>
                      <a:pt x="28" y="11"/>
                    </a:moveTo>
                    <a:lnTo>
                      <a:pt x="33" y="14"/>
                    </a:lnTo>
                    <a:lnTo>
                      <a:pt x="39" y="17"/>
                    </a:lnTo>
                    <a:lnTo>
                      <a:pt x="36" y="20"/>
                    </a:lnTo>
                    <a:lnTo>
                      <a:pt x="23" y="18"/>
                    </a:lnTo>
                    <a:lnTo>
                      <a:pt x="12" y="12"/>
                    </a:lnTo>
                    <a:lnTo>
                      <a:pt x="5" y="11"/>
                    </a:lnTo>
                    <a:lnTo>
                      <a:pt x="0" y="5"/>
                    </a:lnTo>
                    <a:lnTo>
                      <a:pt x="8" y="2"/>
                    </a:lnTo>
                    <a:lnTo>
                      <a:pt x="17" y="0"/>
                    </a:lnTo>
                    <a:lnTo>
                      <a:pt x="28"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3" name="Freeform 106">
                <a:extLst>
                  <a:ext uri="{FF2B5EF4-FFF2-40B4-BE49-F238E27FC236}">
                    <a16:creationId xmlns:a16="http://schemas.microsoft.com/office/drawing/2014/main" id="{92C6F630-CE5D-0A4B-83E4-CB662F692DA5}"/>
                  </a:ext>
                </a:extLst>
              </p:cNvPr>
              <p:cNvSpPr>
                <a:spLocks/>
              </p:cNvSpPr>
              <p:nvPr/>
            </p:nvSpPr>
            <p:spPr bwMode="auto">
              <a:xfrm>
                <a:off x="2545" y="3722"/>
                <a:ext cx="121" cy="94"/>
              </a:xfrm>
              <a:custGeom>
                <a:avLst/>
                <a:gdLst>
                  <a:gd name="T0" fmla="*/ 0 w 243"/>
                  <a:gd name="T1" fmla="*/ 0 h 188"/>
                  <a:gd name="T2" fmla="*/ 0 w 243"/>
                  <a:gd name="T3" fmla="*/ 1 h 188"/>
                  <a:gd name="T4" fmla="*/ 0 w 243"/>
                  <a:gd name="T5" fmla="*/ 1 h 188"/>
                  <a:gd name="T6" fmla="*/ 0 w 243"/>
                  <a:gd name="T7" fmla="*/ 1 h 188"/>
                  <a:gd name="T8" fmla="*/ 0 w 243"/>
                  <a:gd name="T9" fmla="*/ 1 h 188"/>
                  <a:gd name="T10" fmla="*/ 0 w 243"/>
                  <a:gd name="T11" fmla="*/ 1 h 188"/>
                  <a:gd name="T12" fmla="*/ 0 w 243"/>
                  <a:gd name="T13" fmla="*/ 1 h 188"/>
                  <a:gd name="T14" fmla="*/ 0 w 243"/>
                  <a:gd name="T15" fmla="*/ 1 h 188"/>
                  <a:gd name="T16" fmla="*/ 0 w 243"/>
                  <a:gd name="T17" fmla="*/ 1 h 188"/>
                  <a:gd name="T18" fmla="*/ 0 w 243"/>
                  <a:gd name="T19" fmla="*/ 1 h 188"/>
                  <a:gd name="T20" fmla="*/ 0 w 243"/>
                  <a:gd name="T21" fmla="*/ 1 h 188"/>
                  <a:gd name="T22" fmla="*/ 0 w 243"/>
                  <a:gd name="T23" fmla="*/ 1 h 188"/>
                  <a:gd name="T24" fmla="*/ 0 w 243"/>
                  <a:gd name="T25" fmla="*/ 1 h 188"/>
                  <a:gd name="T26" fmla="*/ 0 w 243"/>
                  <a:gd name="T27" fmla="*/ 1 h 188"/>
                  <a:gd name="T28" fmla="*/ 0 w 243"/>
                  <a:gd name="T29" fmla="*/ 1 h 188"/>
                  <a:gd name="T30" fmla="*/ 0 w 243"/>
                  <a:gd name="T31" fmla="*/ 1 h 188"/>
                  <a:gd name="T32" fmla="*/ 0 w 243"/>
                  <a:gd name="T33" fmla="*/ 1 h 188"/>
                  <a:gd name="T34" fmla="*/ 0 w 243"/>
                  <a:gd name="T35" fmla="*/ 1 h 188"/>
                  <a:gd name="T36" fmla="*/ 0 w 243"/>
                  <a:gd name="T37" fmla="*/ 1 h 188"/>
                  <a:gd name="T38" fmla="*/ 0 w 243"/>
                  <a:gd name="T39" fmla="*/ 1 h 188"/>
                  <a:gd name="T40" fmla="*/ 0 w 243"/>
                  <a:gd name="T41" fmla="*/ 1 h 188"/>
                  <a:gd name="T42" fmla="*/ 0 w 243"/>
                  <a:gd name="T43" fmla="*/ 1 h 188"/>
                  <a:gd name="T44" fmla="*/ 0 w 243"/>
                  <a:gd name="T45" fmla="*/ 1 h 188"/>
                  <a:gd name="T46" fmla="*/ 0 w 243"/>
                  <a:gd name="T47" fmla="*/ 1 h 188"/>
                  <a:gd name="T48" fmla="*/ 0 w 243"/>
                  <a:gd name="T49" fmla="*/ 1 h 188"/>
                  <a:gd name="T50" fmla="*/ 0 w 243"/>
                  <a:gd name="T51" fmla="*/ 1 h 188"/>
                  <a:gd name="T52" fmla="*/ 0 w 243"/>
                  <a:gd name="T53" fmla="*/ 1 h 188"/>
                  <a:gd name="T54" fmla="*/ 0 w 243"/>
                  <a:gd name="T55" fmla="*/ 1 h 188"/>
                  <a:gd name="T56" fmla="*/ 0 w 243"/>
                  <a:gd name="T57" fmla="*/ 1 h 188"/>
                  <a:gd name="T58" fmla="*/ 0 w 243"/>
                  <a:gd name="T59" fmla="*/ 1 h 188"/>
                  <a:gd name="T60" fmla="*/ 0 w 243"/>
                  <a:gd name="T61" fmla="*/ 1 h 188"/>
                  <a:gd name="T62" fmla="*/ 0 w 243"/>
                  <a:gd name="T63" fmla="*/ 1 h 188"/>
                  <a:gd name="T64" fmla="*/ 0 w 243"/>
                  <a:gd name="T65" fmla="*/ 1 h 188"/>
                  <a:gd name="T66" fmla="*/ 0 w 243"/>
                  <a:gd name="T67" fmla="*/ 1 h 188"/>
                  <a:gd name="T68" fmla="*/ 0 w 243"/>
                  <a:gd name="T69" fmla="*/ 1 h 188"/>
                  <a:gd name="T70" fmla="*/ 0 w 243"/>
                  <a:gd name="T71" fmla="*/ 1 h 188"/>
                  <a:gd name="T72" fmla="*/ 0 w 243"/>
                  <a:gd name="T73" fmla="*/ 1 h 188"/>
                  <a:gd name="T74" fmla="*/ 0 w 243"/>
                  <a:gd name="T75" fmla="*/ 1 h 188"/>
                  <a:gd name="T76" fmla="*/ 0 w 243"/>
                  <a:gd name="T77" fmla="*/ 1 h 188"/>
                  <a:gd name="T78" fmla="*/ 0 w 243"/>
                  <a:gd name="T79" fmla="*/ 1 h 188"/>
                  <a:gd name="T80" fmla="*/ 0 w 243"/>
                  <a:gd name="T81" fmla="*/ 1 h 188"/>
                  <a:gd name="T82" fmla="*/ 0 w 243"/>
                  <a:gd name="T83" fmla="*/ 1 h 188"/>
                  <a:gd name="T84" fmla="*/ 0 w 243"/>
                  <a:gd name="T85" fmla="*/ 1 h 188"/>
                  <a:gd name="T86" fmla="*/ 0 w 243"/>
                  <a:gd name="T87" fmla="*/ 0 h 188"/>
                  <a:gd name="T88" fmla="*/ 0 w 243"/>
                  <a:gd name="T89" fmla="*/ 1 h 188"/>
                  <a:gd name="T90" fmla="*/ 0 w 243"/>
                  <a:gd name="T91" fmla="*/ 1 h 188"/>
                  <a:gd name="T92" fmla="*/ 0 w 243"/>
                  <a:gd name="T93" fmla="*/ 0 h 1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3" h="188">
                    <a:moveTo>
                      <a:pt x="150" y="0"/>
                    </a:moveTo>
                    <a:lnTo>
                      <a:pt x="161" y="1"/>
                    </a:lnTo>
                    <a:lnTo>
                      <a:pt x="172" y="3"/>
                    </a:lnTo>
                    <a:lnTo>
                      <a:pt x="193" y="10"/>
                    </a:lnTo>
                    <a:lnTo>
                      <a:pt x="212" y="22"/>
                    </a:lnTo>
                    <a:lnTo>
                      <a:pt x="228" y="37"/>
                    </a:lnTo>
                    <a:lnTo>
                      <a:pt x="240" y="54"/>
                    </a:lnTo>
                    <a:lnTo>
                      <a:pt x="243" y="66"/>
                    </a:lnTo>
                    <a:lnTo>
                      <a:pt x="243" y="77"/>
                    </a:lnTo>
                    <a:lnTo>
                      <a:pt x="240" y="99"/>
                    </a:lnTo>
                    <a:lnTo>
                      <a:pt x="229" y="118"/>
                    </a:lnTo>
                    <a:lnTo>
                      <a:pt x="216" y="136"/>
                    </a:lnTo>
                    <a:lnTo>
                      <a:pt x="200" y="152"/>
                    </a:lnTo>
                    <a:lnTo>
                      <a:pt x="191" y="158"/>
                    </a:lnTo>
                    <a:lnTo>
                      <a:pt x="181" y="165"/>
                    </a:lnTo>
                    <a:lnTo>
                      <a:pt x="170" y="171"/>
                    </a:lnTo>
                    <a:lnTo>
                      <a:pt x="160" y="176"/>
                    </a:lnTo>
                    <a:lnTo>
                      <a:pt x="150" y="180"/>
                    </a:lnTo>
                    <a:lnTo>
                      <a:pt x="138" y="185"/>
                    </a:lnTo>
                    <a:lnTo>
                      <a:pt x="126" y="186"/>
                    </a:lnTo>
                    <a:lnTo>
                      <a:pt x="102" y="188"/>
                    </a:lnTo>
                    <a:lnTo>
                      <a:pt x="89" y="185"/>
                    </a:lnTo>
                    <a:lnTo>
                      <a:pt x="80" y="185"/>
                    </a:lnTo>
                    <a:lnTo>
                      <a:pt x="70" y="183"/>
                    </a:lnTo>
                    <a:lnTo>
                      <a:pt x="59" y="180"/>
                    </a:lnTo>
                    <a:lnTo>
                      <a:pt x="48" y="179"/>
                    </a:lnTo>
                    <a:lnTo>
                      <a:pt x="22" y="170"/>
                    </a:lnTo>
                    <a:lnTo>
                      <a:pt x="6" y="158"/>
                    </a:lnTo>
                    <a:lnTo>
                      <a:pt x="3" y="154"/>
                    </a:lnTo>
                    <a:lnTo>
                      <a:pt x="0" y="140"/>
                    </a:lnTo>
                    <a:lnTo>
                      <a:pt x="0" y="115"/>
                    </a:lnTo>
                    <a:lnTo>
                      <a:pt x="6" y="91"/>
                    </a:lnTo>
                    <a:lnTo>
                      <a:pt x="17" y="71"/>
                    </a:lnTo>
                    <a:lnTo>
                      <a:pt x="33" y="52"/>
                    </a:lnTo>
                    <a:lnTo>
                      <a:pt x="42" y="43"/>
                    </a:lnTo>
                    <a:lnTo>
                      <a:pt x="54" y="37"/>
                    </a:lnTo>
                    <a:lnTo>
                      <a:pt x="64" y="35"/>
                    </a:lnTo>
                    <a:lnTo>
                      <a:pt x="67" y="35"/>
                    </a:lnTo>
                    <a:lnTo>
                      <a:pt x="71" y="29"/>
                    </a:lnTo>
                    <a:lnTo>
                      <a:pt x="80" y="19"/>
                    </a:lnTo>
                    <a:lnTo>
                      <a:pt x="92" y="12"/>
                    </a:lnTo>
                    <a:lnTo>
                      <a:pt x="105" y="6"/>
                    </a:lnTo>
                    <a:lnTo>
                      <a:pt x="119" y="1"/>
                    </a:lnTo>
                    <a:lnTo>
                      <a:pt x="124" y="0"/>
                    </a:lnTo>
                    <a:lnTo>
                      <a:pt x="138" y="1"/>
                    </a:lnTo>
                    <a:lnTo>
                      <a:pt x="147" y="1"/>
                    </a:lnTo>
                    <a:lnTo>
                      <a:pt x="1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4" name="Freeform 107">
                <a:extLst>
                  <a:ext uri="{FF2B5EF4-FFF2-40B4-BE49-F238E27FC236}">
                    <a16:creationId xmlns:a16="http://schemas.microsoft.com/office/drawing/2014/main" id="{B3A76541-3482-2046-91D4-61D87D12CD47}"/>
                  </a:ext>
                </a:extLst>
              </p:cNvPr>
              <p:cNvSpPr>
                <a:spLocks/>
              </p:cNvSpPr>
              <p:nvPr/>
            </p:nvSpPr>
            <p:spPr bwMode="auto">
              <a:xfrm>
                <a:off x="2428" y="3724"/>
                <a:ext cx="85" cy="93"/>
              </a:xfrm>
              <a:custGeom>
                <a:avLst/>
                <a:gdLst>
                  <a:gd name="T0" fmla="*/ 1 w 168"/>
                  <a:gd name="T1" fmla="*/ 0 h 187"/>
                  <a:gd name="T2" fmla="*/ 1 w 168"/>
                  <a:gd name="T3" fmla="*/ 0 h 187"/>
                  <a:gd name="T4" fmla="*/ 1 w 168"/>
                  <a:gd name="T5" fmla="*/ 0 h 187"/>
                  <a:gd name="T6" fmla="*/ 1 w 168"/>
                  <a:gd name="T7" fmla="*/ 0 h 187"/>
                  <a:gd name="T8" fmla="*/ 1 w 168"/>
                  <a:gd name="T9" fmla="*/ 0 h 187"/>
                  <a:gd name="T10" fmla="*/ 1 w 168"/>
                  <a:gd name="T11" fmla="*/ 0 h 187"/>
                  <a:gd name="T12" fmla="*/ 1 w 168"/>
                  <a:gd name="T13" fmla="*/ 0 h 187"/>
                  <a:gd name="T14" fmla="*/ 1 w 168"/>
                  <a:gd name="T15" fmla="*/ 0 h 187"/>
                  <a:gd name="T16" fmla="*/ 1 w 168"/>
                  <a:gd name="T17" fmla="*/ 0 h 187"/>
                  <a:gd name="T18" fmla="*/ 1 w 168"/>
                  <a:gd name="T19" fmla="*/ 0 h 187"/>
                  <a:gd name="T20" fmla="*/ 1 w 168"/>
                  <a:gd name="T21" fmla="*/ 0 h 187"/>
                  <a:gd name="T22" fmla="*/ 1 w 168"/>
                  <a:gd name="T23" fmla="*/ 0 h 187"/>
                  <a:gd name="T24" fmla="*/ 1 w 168"/>
                  <a:gd name="T25" fmla="*/ 0 h 187"/>
                  <a:gd name="T26" fmla="*/ 1 w 168"/>
                  <a:gd name="T27" fmla="*/ 0 h 187"/>
                  <a:gd name="T28" fmla="*/ 1 w 168"/>
                  <a:gd name="T29" fmla="*/ 0 h 187"/>
                  <a:gd name="T30" fmla="*/ 1 w 168"/>
                  <a:gd name="T31" fmla="*/ 0 h 187"/>
                  <a:gd name="T32" fmla="*/ 1 w 168"/>
                  <a:gd name="T33" fmla="*/ 0 h 187"/>
                  <a:gd name="T34" fmla="*/ 1 w 168"/>
                  <a:gd name="T35" fmla="*/ 0 h 187"/>
                  <a:gd name="T36" fmla="*/ 1 w 168"/>
                  <a:gd name="T37" fmla="*/ 0 h 187"/>
                  <a:gd name="T38" fmla="*/ 1 w 168"/>
                  <a:gd name="T39" fmla="*/ 0 h 187"/>
                  <a:gd name="T40" fmla="*/ 1 w 168"/>
                  <a:gd name="T41" fmla="*/ 0 h 187"/>
                  <a:gd name="T42" fmla="*/ 1 w 168"/>
                  <a:gd name="T43" fmla="*/ 0 h 187"/>
                  <a:gd name="T44" fmla="*/ 1 w 168"/>
                  <a:gd name="T45" fmla="*/ 0 h 187"/>
                  <a:gd name="T46" fmla="*/ 1 w 168"/>
                  <a:gd name="T47" fmla="*/ 0 h 187"/>
                  <a:gd name="T48" fmla="*/ 1 w 168"/>
                  <a:gd name="T49" fmla="*/ 0 h 187"/>
                  <a:gd name="T50" fmla="*/ 1 w 168"/>
                  <a:gd name="T51" fmla="*/ 0 h 187"/>
                  <a:gd name="T52" fmla="*/ 1 w 168"/>
                  <a:gd name="T53" fmla="*/ 0 h 187"/>
                  <a:gd name="T54" fmla="*/ 1 w 168"/>
                  <a:gd name="T55" fmla="*/ 0 h 187"/>
                  <a:gd name="T56" fmla="*/ 1 w 168"/>
                  <a:gd name="T57" fmla="*/ 0 h 187"/>
                  <a:gd name="T58" fmla="*/ 0 w 168"/>
                  <a:gd name="T59" fmla="*/ 0 h 187"/>
                  <a:gd name="T60" fmla="*/ 1 w 168"/>
                  <a:gd name="T61" fmla="*/ 0 h 187"/>
                  <a:gd name="T62" fmla="*/ 1 w 168"/>
                  <a:gd name="T63" fmla="*/ 0 h 187"/>
                  <a:gd name="T64" fmla="*/ 1 w 168"/>
                  <a:gd name="T65" fmla="*/ 0 h 187"/>
                  <a:gd name="T66" fmla="*/ 1 w 168"/>
                  <a:gd name="T67" fmla="*/ 0 h 187"/>
                  <a:gd name="T68" fmla="*/ 1 w 168"/>
                  <a:gd name="T69" fmla="*/ 0 h 187"/>
                  <a:gd name="T70" fmla="*/ 1 w 168"/>
                  <a:gd name="T71" fmla="*/ 0 h 187"/>
                  <a:gd name="T72" fmla="*/ 1 w 168"/>
                  <a:gd name="T73" fmla="*/ 0 h 187"/>
                  <a:gd name="T74" fmla="*/ 1 w 168"/>
                  <a:gd name="T75" fmla="*/ 0 h 187"/>
                  <a:gd name="T76" fmla="*/ 1 w 168"/>
                  <a:gd name="T77" fmla="*/ 0 h 187"/>
                  <a:gd name="T78" fmla="*/ 1 w 168"/>
                  <a:gd name="T79" fmla="*/ 0 h 187"/>
                  <a:gd name="T80" fmla="*/ 1 w 168"/>
                  <a:gd name="T81" fmla="*/ 0 h 187"/>
                  <a:gd name="T82" fmla="*/ 1 w 168"/>
                  <a:gd name="T83" fmla="*/ 0 h 187"/>
                  <a:gd name="T84" fmla="*/ 1 w 168"/>
                  <a:gd name="T85" fmla="*/ 0 h 187"/>
                  <a:gd name="T86" fmla="*/ 1 w 168"/>
                  <a:gd name="T87" fmla="*/ 0 h 187"/>
                  <a:gd name="T88" fmla="*/ 1 w 168"/>
                  <a:gd name="T89" fmla="*/ 0 h 187"/>
                  <a:gd name="T90" fmla="*/ 1 w 168"/>
                  <a:gd name="T91" fmla="*/ 0 h 187"/>
                  <a:gd name="T92" fmla="*/ 1 w 168"/>
                  <a:gd name="T93" fmla="*/ 0 h 187"/>
                  <a:gd name="T94" fmla="*/ 1 w 168"/>
                  <a:gd name="T95" fmla="*/ 0 h 187"/>
                  <a:gd name="T96" fmla="*/ 1 w 168"/>
                  <a:gd name="T97" fmla="*/ 0 h 1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8" h="187">
                    <a:moveTo>
                      <a:pt x="155" y="33"/>
                    </a:moveTo>
                    <a:lnTo>
                      <a:pt x="155" y="39"/>
                    </a:lnTo>
                    <a:lnTo>
                      <a:pt x="159" y="50"/>
                    </a:lnTo>
                    <a:lnTo>
                      <a:pt x="164" y="62"/>
                    </a:lnTo>
                    <a:lnTo>
                      <a:pt x="167" y="76"/>
                    </a:lnTo>
                    <a:lnTo>
                      <a:pt x="168" y="89"/>
                    </a:lnTo>
                    <a:lnTo>
                      <a:pt x="167" y="96"/>
                    </a:lnTo>
                    <a:lnTo>
                      <a:pt x="165" y="98"/>
                    </a:lnTo>
                    <a:lnTo>
                      <a:pt x="167" y="102"/>
                    </a:lnTo>
                    <a:lnTo>
                      <a:pt x="164" y="108"/>
                    </a:lnTo>
                    <a:lnTo>
                      <a:pt x="165" y="110"/>
                    </a:lnTo>
                    <a:lnTo>
                      <a:pt x="159" y="121"/>
                    </a:lnTo>
                    <a:lnTo>
                      <a:pt x="153" y="132"/>
                    </a:lnTo>
                    <a:lnTo>
                      <a:pt x="145" y="142"/>
                    </a:lnTo>
                    <a:lnTo>
                      <a:pt x="136" y="150"/>
                    </a:lnTo>
                    <a:lnTo>
                      <a:pt x="127" y="158"/>
                    </a:lnTo>
                    <a:lnTo>
                      <a:pt x="115" y="164"/>
                    </a:lnTo>
                    <a:lnTo>
                      <a:pt x="105" y="170"/>
                    </a:lnTo>
                    <a:lnTo>
                      <a:pt x="93" y="176"/>
                    </a:lnTo>
                    <a:lnTo>
                      <a:pt x="82" y="181"/>
                    </a:lnTo>
                    <a:lnTo>
                      <a:pt x="71" y="185"/>
                    </a:lnTo>
                    <a:lnTo>
                      <a:pt x="63" y="187"/>
                    </a:lnTo>
                    <a:lnTo>
                      <a:pt x="50" y="184"/>
                    </a:lnTo>
                    <a:lnTo>
                      <a:pt x="38" y="175"/>
                    </a:lnTo>
                    <a:lnTo>
                      <a:pt x="28" y="164"/>
                    </a:lnTo>
                    <a:lnTo>
                      <a:pt x="19" y="153"/>
                    </a:lnTo>
                    <a:lnTo>
                      <a:pt x="13" y="148"/>
                    </a:lnTo>
                    <a:lnTo>
                      <a:pt x="11" y="139"/>
                    </a:lnTo>
                    <a:lnTo>
                      <a:pt x="4" y="132"/>
                    </a:lnTo>
                    <a:lnTo>
                      <a:pt x="0" y="104"/>
                    </a:lnTo>
                    <a:lnTo>
                      <a:pt x="1" y="82"/>
                    </a:lnTo>
                    <a:lnTo>
                      <a:pt x="1" y="76"/>
                    </a:lnTo>
                    <a:lnTo>
                      <a:pt x="7" y="58"/>
                    </a:lnTo>
                    <a:lnTo>
                      <a:pt x="11" y="42"/>
                    </a:lnTo>
                    <a:lnTo>
                      <a:pt x="14" y="39"/>
                    </a:lnTo>
                    <a:lnTo>
                      <a:pt x="20" y="24"/>
                    </a:lnTo>
                    <a:lnTo>
                      <a:pt x="28" y="15"/>
                    </a:lnTo>
                    <a:lnTo>
                      <a:pt x="31" y="14"/>
                    </a:lnTo>
                    <a:lnTo>
                      <a:pt x="40" y="11"/>
                    </a:lnTo>
                    <a:lnTo>
                      <a:pt x="41" y="12"/>
                    </a:lnTo>
                    <a:lnTo>
                      <a:pt x="56" y="5"/>
                    </a:lnTo>
                    <a:lnTo>
                      <a:pt x="68" y="2"/>
                    </a:lnTo>
                    <a:lnTo>
                      <a:pt x="71" y="0"/>
                    </a:lnTo>
                    <a:lnTo>
                      <a:pt x="79" y="0"/>
                    </a:lnTo>
                    <a:lnTo>
                      <a:pt x="99" y="0"/>
                    </a:lnTo>
                    <a:lnTo>
                      <a:pt x="119" y="3"/>
                    </a:lnTo>
                    <a:lnTo>
                      <a:pt x="136" y="11"/>
                    </a:lnTo>
                    <a:lnTo>
                      <a:pt x="150" y="24"/>
                    </a:lnTo>
                    <a:lnTo>
                      <a:pt x="155" y="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5" name="Freeform 108">
                <a:extLst>
                  <a:ext uri="{FF2B5EF4-FFF2-40B4-BE49-F238E27FC236}">
                    <a16:creationId xmlns:a16="http://schemas.microsoft.com/office/drawing/2014/main" id="{6C272187-A7BE-144F-8B1F-9ACA9A34E979}"/>
                  </a:ext>
                </a:extLst>
              </p:cNvPr>
              <p:cNvSpPr>
                <a:spLocks/>
              </p:cNvSpPr>
              <p:nvPr/>
            </p:nvSpPr>
            <p:spPr bwMode="auto">
              <a:xfrm>
                <a:off x="3710" y="3724"/>
                <a:ext cx="11" cy="16"/>
              </a:xfrm>
              <a:custGeom>
                <a:avLst/>
                <a:gdLst>
                  <a:gd name="T0" fmla="*/ 0 w 23"/>
                  <a:gd name="T1" fmla="*/ 0 h 33"/>
                  <a:gd name="T2" fmla="*/ 0 w 23"/>
                  <a:gd name="T3" fmla="*/ 0 h 33"/>
                  <a:gd name="T4" fmla="*/ 0 w 23"/>
                  <a:gd name="T5" fmla="*/ 0 h 33"/>
                  <a:gd name="T6" fmla="*/ 0 w 23"/>
                  <a:gd name="T7" fmla="*/ 0 h 33"/>
                  <a:gd name="T8" fmla="*/ 0 w 23"/>
                  <a:gd name="T9" fmla="*/ 0 h 33"/>
                  <a:gd name="T10" fmla="*/ 0 w 23"/>
                  <a:gd name="T11" fmla="*/ 0 h 33"/>
                  <a:gd name="T12" fmla="*/ 0 w 23"/>
                  <a:gd name="T13" fmla="*/ 0 h 33"/>
                  <a:gd name="T14" fmla="*/ 0 w 23"/>
                  <a:gd name="T15" fmla="*/ 0 h 33"/>
                  <a:gd name="T16" fmla="*/ 0 w 2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33">
                    <a:moveTo>
                      <a:pt x="23" y="31"/>
                    </a:moveTo>
                    <a:lnTo>
                      <a:pt x="15" y="33"/>
                    </a:lnTo>
                    <a:lnTo>
                      <a:pt x="8" y="31"/>
                    </a:lnTo>
                    <a:lnTo>
                      <a:pt x="0" y="19"/>
                    </a:lnTo>
                    <a:lnTo>
                      <a:pt x="0" y="9"/>
                    </a:lnTo>
                    <a:lnTo>
                      <a:pt x="5" y="3"/>
                    </a:lnTo>
                    <a:lnTo>
                      <a:pt x="12" y="0"/>
                    </a:lnTo>
                    <a:lnTo>
                      <a:pt x="18" y="16"/>
                    </a:lnTo>
                    <a:lnTo>
                      <a:pt x="23"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6" name="Freeform 109">
                <a:extLst>
                  <a:ext uri="{FF2B5EF4-FFF2-40B4-BE49-F238E27FC236}">
                    <a16:creationId xmlns:a16="http://schemas.microsoft.com/office/drawing/2014/main" id="{CD61450B-481F-5942-8F0C-7CBC62E960A5}"/>
                  </a:ext>
                </a:extLst>
              </p:cNvPr>
              <p:cNvSpPr>
                <a:spLocks/>
              </p:cNvSpPr>
              <p:nvPr/>
            </p:nvSpPr>
            <p:spPr bwMode="auto">
              <a:xfrm>
                <a:off x="2551" y="3726"/>
                <a:ext cx="108" cy="84"/>
              </a:xfrm>
              <a:custGeom>
                <a:avLst/>
                <a:gdLst>
                  <a:gd name="T0" fmla="*/ 1 w 216"/>
                  <a:gd name="T1" fmla="*/ 0 h 169"/>
                  <a:gd name="T2" fmla="*/ 1 w 216"/>
                  <a:gd name="T3" fmla="*/ 0 h 169"/>
                  <a:gd name="T4" fmla="*/ 1 w 216"/>
                  <a:gd name="T5" fmla="*/ 0 h 169"/>
                  <a:gd name="T6" fmla="*/ 1 w 216"/>
                  <a:gd name="T7" fmla="*/ 0 h 169"/>
                  <a:gd name="T8" fmla="*/ 1 w 216"/>
                  <a:gd name="T9" fmla="*/ 0 h 169"/>
                  <a:gd name="T10" fmla="*/ 1 w 216"/>
                  <a:gd name="T11" fmla="*/ 0 h 169"/>
                  <a:gd name="T12" fmla="*/ 1 w 216"/>
                  <a:gd name="T13" fmla="*/ 0 h 169"/>
                  <a:gd name="T14" fmla="*/ 1 w 216"/>
                  <a:gd name="T15" fmla="*/ 0 h 169"/>
                  <a:gd name="T16" fmla="*/ 1 w 216"/>
                  <a:gd name="T17" fmla="*/ 0 h 169"/>
                  <a:gd name="T18" fmla="*/ 1 w 216"/>
                  <a:gd name="T19" fmla="*/ 0 h 169"/>
                  <a:gd name="T20" fmla="*/ 1 w 216"/>
                  <a:gd name="T21" fmla="*/ 0 h 169"/>
                  <a:gd name="T22" fmla="*/ 1 w 216"/>
                  <a:gd name="T23" fmla="*/ 0 h 169"/>
                  <a:gd name="T24" fmla="*/ 1 w 216"/>
                  <a:gd name="T25" fmla="*/ 0 h 169"/>
                  <a:gd name="T26" fmla="*/ 1 w 216"/>
                  <a:gd name="T27" fmla="*/ 0 h 169"/>
                  <a:gd name="T28" fmla="*/ 1 w 216"/>
                  <a:gd name="T29" fmla="*/ 0 h 169"/>
                  <a:gd name="T30" fmla="*/ 1 w 216"/>
                  <a:gd name="T31" fmla="*/ 0 h 169"/>
                  <a:gd name="T32" fmla="*/ 1 w 216"/>
                  <a:gd name="T33" fmla="*/ 0 h 169"/>
                  <a:gd name="T34" fmla="*/ 1 w 216"/>
                  <a:gd name="T35" fmla="*/ 0 h 169"/>
                  <a:gd name="T36" fmla="*/ 1 w 216"/>
                  <a:gd name="T37" fmla="*/ 0 h 169"/>
                  <a:gd name="T38" fmla="*/ 1 w 216"/>
                  <a:gd name="T39" fmla="*/ 0 h 169"/>
                  <a:gd name="T40" fmla="*/ 1 w 216"/>
                  <a:gd name="T41" fmla="*/ 0 h 169"/>
                  <a:gd name="T42" fmla="*/ 1 w 216"/>
                  <a:gd name="T43" fmla="*/ 0 h 169"/>
                  <a:gd name="T44" fmla="*/ 1 w 216"/>
                  <a:gd name="T45" fmla="*/ 0 h 169"/>
                  <a:gd name="T46" fmla="*/ 1 w 216"/>
                  <a:gd name="T47" fmla="*/ 0 h 169"/>
                  <a:gd name="T48" fmla="*/ 1 w 216"/>
                  <a:gd name="T49" fmla="*/ 0 h 169"/>
                  <a:gd name="T50" fmla="*/ 0 w 216"/>
                  <a:gd name="T51" fmla="*/ 0 h 169"/>
                  <a:gd name="T52" fmla="*/ 1 w 216"/>
                  <a:gd name="T53" fmla="*/ 0 h 169"/>
                  <a:gd name="T54" fmla="*/ 1 w 216"/>
                  <a:gd name="T55" fmla="*/ 0 h 169"/>
                  <a:gd name="T56" fmla="*/ 1 w 216"/>
                  <a:gd name="T57" fmla="*/ 0 h 169"/>
                  <a:gd name="T58" fmla="*/ 1 w 216"/>
                  <a:gd name="T59" fmla="*/ 0 h 169"/>
                  <a:gd name="T60" fmla="*/ 1 w 216"/>
                  <a:gd name="T61" fmla="*/ 0 h 169"/>
                  <a:gd name="T62" fmla="*/ 1 w 216"/>
                  <a:gd name="T63" fmla="*/ 0 h 169"/>
                  <a:gd name="T64" fmla="*/ 1 w 216"/>
                  <a:gd name="T65" fmla="*/ 0 h 169"/>
                  <a:gd name="T66" fmla="*/ 1 w 216"/>
                  <a:gd name="T67" fmla="*/ 0 h 169"/>
                  <a:gd name="T68" fmla="*/ 1 w 216"/>
                  <a:gd name="T69" fmla="*/ 0 h 169"/>
                  <a:gd name="T70" fmla="*/ 1 w 216"/>
                  <a:gd name="T71" fmla="*/ 0 h 169"/>
                  <a:gd name="T72" fmla="*/ 1 w 216"/>
                  <a:gd name="T73" fmla="*/ 0 h 169"/>
                  <a:gd name="T74" fmla="*/ 1 w 216"/>
                  <a:gd name="T75" fmla="*/ 0 h 169"/>
                  <a:gd name="T76" fmla="*/ 1 w 216"/>
                  <a:gd name="T77" fmla="*/ 0 h 169"/>
                  <a:gd name="T78" fmla="*/ 1 w 216"/>
                  <a:gd name="T79" fmla="*/ 0 h 169"/>
                  <a:gd name="T80" fmla="*/ 1 w 216"/>
                  <a:gd name="T81" fmla="*/ 0 h 169"/>
                  <a:gd name="T82" fmla="*/ 1 w 216"/>
                  <a:gd name="T83" fmla="*/ 0 h 169"/>
                  <a:gd name="T84" fmla="*/ 1 w 216"/>
                  <a:gd name="T85" fmla="*/ 0 h 169"/>
                  <a:gd name="T86" fmla="*/ 1 w 216"/>
                  <a:gd name="T87" fmla="*/ 0 h 169"/>
                  <a:gd name="T88" fmla="*/ 1 w 216"/>
                  <a:gd name="T89" fmla="*/ 0 h 169"/>
                  <a:gd name="T90" fmla="*/ 1 w 216"/>
                  <a:gd name="T91" fmla="*/ 0 h 169"/>
                  <a:gd name="T92" fmla="*/ 1 w 216"/>
                  <a:gd name="T93" fmla="*/ 0 h 169"/>
                  <a:gd name="T94" fmla="*/ 1 w 216"/>
                  <a:gd name="T95" fmla="*/ 0 h 169"/>
                  <a:gd name="T96" fmla="*/ 1 w 216"/>
                  <a:gd name="T97" fmla="*/ 0 h 169"/>
                  <a:gd name="T98" fmla="*/ 1 w 216"/>
                  <a:gd name="T99" fmla="*/ 0 h 169"/>
                  <a:gd name="T100" fmla="*/ 1 w 216"/>
                  <a:gd name="T101" fmla="*/ 0 h 169"/>
                  <a:gd name="T102" fmla="*/ 1 w 216"/>
                  <a:gd name="T103" fmla="*/ 0 h 169"/>
                  <a:gd name="T104" fmla="*/ 1 w 216"/>
                  <a:gd name="T105" fmla="*/ 0 h 169"/>
                  <a:gd name="T106" fmla="*/ 1 w 216"/>
                  <a:gd name="T107" fmla="*/ 0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169">
                    <a:moveTo>
                      <a:pt x="198" y="39"/>
                    </a:moveTo>
                    <a:lnTo>
                      <a:pt x="201" y="42"/>
                    </a:lnTo>
                    <a:lnTo>
                      <a:pt x="206" y="49"/>
                    </a:lnTo>
                    <a:lnTo>
                      <a:pt x="213" y="64"/>
                    </a:lnTo>
                    <a:lnTo>
                      <a:pt x="216" y="77"/>
                    </a:lnTo>
                    <a:lnTo>
                      <a:pt x="213" y="89"/>
                    </a:lnTo>
                    <a:lnTo>
                      <a:pt x="210" y="99"/>
                    </a:lnTo>
                    <a:lnTo>
                      <a:pt x="198" y="121"/>
                    </a:lnTo>
                    <a:lnTo>
                      <a:pt x="182" y="141"/>
                    </a:lnTo>
                    <a:lnTo>
                      <a:pt x="163" y="155"/>
                    </a:lnTo>
                    <a:lnTo>
                      <a:pt x="141" y="166"/>
                    </a:lnTo>
                    <a:lnTo>
                      <a:pt x="124" y="169"/>
                    </a:lnTo>
                    <a:lnTo>
                      <a:pt x="112" y="169"/>
                    </a:lnTo>
                    <a:lnTo>
                      <a:pt x="110" y="167"/>
                    </a:lnTo>
                    <a:lnTo>
                      <a:pt x="108" y="169"/>
                    </a:lnTo>
                    <a:lnTo>
                      <a:pt x="102" y="167"/>
                    </a:lnTo>
                    <a:lnTo>
                      <a:pt x="93" y="167"/>
                    </a:lnTo>
                    <a:lnTo>
                      <a:pt x="83" y="166"/>
                    </a:lnTo>
                    <a:lnTo>
                      <a:pt x="74" y="163"/>
                    </a:lnTo>
                    <a:lnTo>
                      <a:pt x="53" y="160"/>
                    </a:lnTo>
                    <a:lnTo>
                      <a:pt x="33" y="154"/>
                    </a:lnTo>
                    <a:lnTo>
                      <a:pt x="16" y="144"/>
                    </a:lnTo>
                    <a:lnTo>
                      <a:pt x="5" y="129"/>
                    </a:lnTo>
                    <a:lnTo>
                      <a:pt x="2" y="117"/>
                    </a:lnTo>
                    <a:lnTo>
                      <a:pt x="2" y="104"/>
                    </a:lnTo>
                    <a:lnTo>
                      <a:pt x="0" y="102"/>
                    </a:lnTo>
                    <a:lnTo>
                      <a:pt x="2" y="95"/>
                    </a:lnTo>
                    <a:lnTo>
                      <a:pt x="6" y="81"/>
                    </a:lnTo>
                    <a:lnTo>
                      <a:pt x="13" y="68"/>
                    </a:lnTo>
                    <a:lnTo>
                      <a:pt x="21" y="56"/>
                    </a:lnTo>
                    <a:lnTo>
                      <a:pt x="30" y="45"/>
                    </a:lnTo>
                    <a:lnTo>
                      <a:pt x="36" y="40"/>
                    </a:lnTo>
                    <a:lnTo>
                      <a:pt x="44" y="47"/>
                    </a:lnTo>
                    <a:lnTo>
                      <a:pt x="47" y="59"/>
                    </a:lnTo>
                    <a:lnTo>
                      <a:pt x="49" y="61"/>
                    </a:lnTo>
                    <a:lnTo>
                      <a:pt x="49" y="70"/>
                    </a:lnTo>
                    <a:lnTo>
                      <a:pt x="62" y="79"/>
                    </a:lnTo>
                    <a:lnTo>
                      <a:pt x="65" y="65"/>
                    </a:lnTo>
                    <a:lnTo>
                      <a:pt x="64" y="55"/>
                    </a:lnTo>
                    <a:lnTo>
                      <a:pt x="65" y="52"/>
                    </a:lnTo>
                    <a:lnTo>
                      <a:pt x="64" y="39"/>
                    </a:lnTo>
                    <a:lnTo>
                      <a:pt x="67" y="27"/>
                    </a:lnTo>
                    <a:lnTo>
                      <a:pt x="73" y="19"/>
                    </a:lnTo>
                    <a:lnTo>
                      <a:pt x="86" y="9"/>
                    </a:lnTo>
                    <a:lnTo>
                      <a:pt x="101" y="3"/>
                    </a:lnTo>
                    <a:lnTo>
                      <a:pt x="117" y="0"/>
                    </a:lnTo>
                    <a:lnTo>
                      <a:pt x="133" y="0"/>
                    </a:lnTo>
                    <a:lnTo>
                      <a:pt x="142" y="2"/>
                    </a:lnTo>
                    <a:lnTo>
                      <a:pt x="148" y="5"/>
                    </a:lnTo>
                    <a:lnTo>
                      <a:pt x="160" y="11"/>
                    </a:lnTo>
                    <a:lnTo>
                      <a:pt x="172" y="16"/>
                    </a:lnTo>
                    <a:lnTo>
                      <a:pt x="182" y="24"/>
                    </a:lnTo>
                    <a:lnTo>
                      <a:pt x="194" y="33"/>
                    </a:lnTo>
                    <a:lnTo>
                      <a:pt x="198"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7" name="Freeform 110">
                <a:extLst>
                  <a:ext uri="{FF2B5EF4-FFF2-40B4-BE49-F238E27FC236}">
                    <a16:creationId xmlns:a16="http://schemas.microsoft.com/office/drawing/2014/main" id="{91941373-E1CB-C345-85BE-17C2E767E7BC}"/>
                  </a:ext>
                </a:extLst>
              </p:cNvPr>
              <p:cNvSpPr>
                <a:spLocks/>
              </p:cNvSpPr>
              <p:nvPr/>
            </p:nvSpPr>
            <p:spPr bwMode="auto">
              <a:xfrm>
                <a:off x="2855" y="3732"/>
                <a:ext cx="112" cy="139"/>
              </a:xfrm>
              <a:custGeom>
                <a:avLst/>
                <a:gdLst>
                  <a:gd name="T0" fmla="*/ 0 w 225"/>
                  <a:gd name="T1" fmla="*/ 1 h 278"/>
                  <a:gd name="T2" fmla="*/ 0 w 225"/>
                  <a:gd name="T3" fmla="*/ 1 h 278"/>
                  <a:gd name="T4" fmla="*/ 0 w 225"/>
                  <a:gd name="T5" fmla="*/ 1 h 278"/>
                  <a:gd name="T6" fmla="*/ 0 w 225"/>
                  <a:gd name="T7" fmla="*/ 1 h 278"/>
                  <a:gd name="T8" fmla="*/ 0 w 225"/>
                  <a:gd name="T9" fmla="*/ 1 h 278"/>
                  <a:gd name="T10" fmla="*/ 0 w 225"/>
                  <a:gd name="T11" fmla="*/ 1 h 278"/>
                  <a:gd name="T12" fmla="*/ 0 w 225"/>
                  <a:gd name="T13" fmla="*/ 1 h 278"/>
                  <a:gd name="T14" fmla="*/ 0 w 225"/>
                  <a:gd name="T15" fmla="*/ 1 h 278"/>
                  <a:gd name="T16" fmla="*/ 0 w 225"/>
                  <a:gd name="T17" fmla="*/ 1 h 278"/>
                  <a:gd name="T18" fmla="*/ 0 w 225"/>
                  <a:gd name="T19" fmla="*/ 1 h 278"/>
                  <a:gd name="T20" fmla="*/ 0 w 225"/>
                  <a:gd name="T21" fmla="*/ 1 h 278"/>
                  <a:gd name="T22" fmla="*/ 0 w 225"/>
                  <a:gd name="T23" fmla="*/ 1 h 278"/>
                  <a:gd name="T24" fmla="*/ 0 w 225"/>
                  <a:gd name="T25" fmla="*/ 1 h 278"/>
                  <a:gd name="T26" fmla="*/ 0 w 225"/>
                  <a:gd name="T27" fmla="*/ 1 h 278"/>
                  <a:gd name="T28" fmla="*/ 0 w 225"/>
                  <a:gd name="T29" fmla="*/ 1 h 278"/>
                  <a:gd name="T30" fmla="*/ 0 w 225"/>
                  <a:gd name="T31" fmla="*/ 1 h 278"/>
                  <a:gd name="T32" fmla="*/ 0 w 225"/>
                  <a:gd name="T33" fmla="*/ 1 h 278"/>
                  <a:gd name="T34" fmla="*/ 0 w 225"/>
                  <a:gd name="T35" fmla="*/ 1 h 278"/>
                  <a:gd name="T36" fmla="*/ 0 w 225"/>
                  <a:gd name="T37" fmla="*/ 1 h 278"/>
                  <a:gd name="T38" fmla="*/ 0 w 225"/>
                  <a:gd name="T39" fmla="*/ 1 h 278"/>
                  <a:gd name="T40" fmla="*/ 0 w 225"/>
                  <a:gd name="T41" fmla="*/ 1 h 278"/>
                  <a:gd name="T42" fmla="*/ 0 w 225"/>
                  <a:gd name="T43" fmla="*/ 1 h 278"/>
                  <a:gd name="T44" fmla="*/ 0 w 225"/>
                  <a:gd name="T45" fmla="*/ 1 h 278"/>
                  <a:gd name="T46" fmla="*/ 0 w 225"/>
                  <a:gd name="T47" fmla="*/ 1 h 278"/>
                  <a:gd name="T48" fmla="*/ 0 w 225"/>
                  <a:gd name="T49" fmla="*/ 1 h 278"/>
                  <a:gd name="T50" fmla="*/ 0 w 225"/>
                  <a:gd name="T51" fmla="*/ 1 h 278"/>
                  <a:gd name="T52" fmla="*/ 0 w 225"/>
                  <a:gd name="T53" fmla="*/ 1 h 278"/>
                  <a:gd name="T54" fmla="*/ 0 w 225"/>
                  <a:gd name="T55" fmla="*/ 1 h 278"/>
                  <a:gd name="T56" fmla="*/ 0 w 225"/>
                  <a:gd name="T57" fmla="*/ 1 h 278"/>
                  <a:gd name="T58" fmla="*/ 0 w 225"/>
                  <a:gd name="T59" fmla="*/ 1 h 278"/>
                  <a:gd name="T60" fmla="*/ 0 w 225"/>
                  <a:gd name="T61" fmla="*/ 1 h 278"/>
                  <a:gd name="T62" fmla="*/ 0 w 225"/>
                  <a:gd name="T63" fmla="*/ 1 h 278"/>
                  <a:gd name="T64" fmla="*/ 0 w 225"/>
                  <a:gd name="T65" fmla="*/ 1 h 278"/>
                  <a:gd name="T66" fmla="*/ 0 w 225"/>
                  <a:gd name="T67" fmla="*/ 1 h 278"/>
                  <a:gd name="T68" fmla="*/ 0 w 225"/>
                  <a:gd name="T69" fmla="*/ 0 h 278"/>
                  <a:gd name="T70" fmla="*/ 0 w 225"/>
                  <a:gd name="T71" fmla="*/ 1 h 2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5" h="278">
                    <a:moveTo>
                      <a:pt x="99" y="6"/>
                    </a:moveTo>
                    <a:lnTo>
                      <a:pt x="105" y="8"/>
                    </a:lnTo>
                    <a:lnTo>
                      <a:pt x="115" y="8"/>
                    </a:lnTo>
                    <a:lnTo>
                      <a:pt x="134" y="8"/>
                    </a:lnTo>
                    <a:lnTo>
                      <a:pt x="151" y="9"/>
                    </a:lnTo>
                    <a:lnTo>
                      <a:pt x="160" y="12"/>
                    </a:lnTo>
                    <a:lnTo>
                      <a:pt x="168" y="15"/>
                    </a:lnTo>
                    <a:lnTo>
                      <a:pt x="186" y="24"/>
                    </a:lnTo>
                    <a:lnTo>
                      <a:pt x="202" y="36"/>
                    </a:lnTo>
                    <a:lnTo>
                      <a:pt x="214" y="51"/>
                    </a:lnTo>
                    <a:lnTo>
                      <a:pt x="223" y="68"/>
                    </a:lnTo>
                    <a:lnTo>
                      <a:pt x="223" y="74"/>
                    </a:lnTo>
                    <a:lnTo>
                      <a:pt x="225" y="85"/>
                    </a:lnTo>
                    <a:lnTo>
                      <a:pt x="219" y="105"/>
                    </a:lnTo>
                    <a:lnTo>
                      <a:pt x="210" y="119"/>
                    </a:lnTo>
                    <a:lnTo>
                      <a:pt x="200" y="128"/>
                    </a:lnTo>
                    <a:lnTo>
                      <a:pt x="189" y="134"/>
                    </a:lnTo>
                    <a:lnTo>
                      <a:pt x="177" y="139"/>
                    </a:lnTo>
                    <a:lnTo>
                      <a:pt x="166" y="145"/>
                    </a:lnTo>
                    <a:lnTo>
                      <a:pt x="152" y="150"/>
                    </a:lnTo>
                    <a:lnTo>
                      <a:pt x="140" y="153"/>
                    </a:lnTo>
                    <a:lnTo>
                      <a:pt x="127" y="154"/>
                    </a:lnTo>
                    <a:lnTo>
                      <a:pt x="114" y="156"/>
                    </a:lnTo>
                    <a:lnTo>
                      <a:pt x="100" y="157"/>
                    </a:lnTo>
                    <a:lnTo>
                      <a:pt x="87" y="157"/>
                    </a:lnTo>
                    <a:lnTo>
                      <a:pt x="86" y="159"/>
                    </a:lnTo>
                    <a:lnTo>
                      <a:pt x="75" y="157"/>
                    </a:lnTo>
                    <a:lnTo>
                      <a:pt x="65" y="157"/>
                    </a:lnTo>
                    <a:lnTo>
                      <a:pt x="59" y="168"/>
                    </a:lnTo>
                    <a:lnTo>
                      <a:pt x="53" y="178"/>
                    </a:lnTo>
                    <a:lnTo>
                      <a:pt x="47" y="190"/>
                    </a:lnTo>
                    <a:lnTo>
                      <a:pt x="41" y="200"/>
                    </a:lnTo>
                    <a:lnTo>
                      <a:pt x="37" y="210"/>
                    </a:lnTo>
                    <a:lnTo>
                      <a:pt x="31" y="221"/>
                    </a:lnTo>
                    <a:lnTo>
                      <a:pt x="27" y="233"/>
                    </a:lnTo>
                    <a:lnTo>
                      <a:pt x="22" y="243"/>
                    </a:lnTo>
                    <a:lnTo>
                      <a:pt x="18" y="255"/>
                    </a:lnTo>
                    <a:lnTo>
                      <a:pt x="15" y="267"/>
                    </a:lnTo>
                    <a:lnTo>
                      <a:pt x="18" y="270"/>
                    </a:lnTo>
                    <a:lnTo>
                      <a:pt x="21" y="273"/>
                    </a:lnTo>
                    <a:lnTo>
                      <a:pt x="27" y="273"/>
                    </a:lnTo>
                    <a:lnTo>
                      <a:pt x="18" y="277"/>
                    </a:lnTo>
                    <a:lnTo>
                      <a:pt x="7" y="278"/>
                    </a:lnTo>
                    <a:lnTo>
                      <a:pt x="0" y="271"/>
                    </a:lnTo>
                    <a:lnTo>
                      <a:pt x="3" y="261"/>
                    </a:lnTo>
                    <a:lnTo>
                      <a:pt x="12" y="241"/>
                    </a:lnTo>
                    <a:lnTo>
                      <a:pt x="21" y="222"/>
                    </a:lnTo>
                    <a:lnTo>
                      <a:pt x="29" y="205"/>
                    </a:lnTo>
                    <a:lnTo>
                      <a:pt x="38" y="185"/>
                    </a:lnTo>
                    <a:lnTo>
                      <a:pt x="41" y="175"/>
                    </a:lnTo>
                    <a:lnTo>
                      <a:pt x="47" y="163"/>
                    </a:lnTo>
                    <a:lnTo>
                      <a:pt x="47" y="154"/>
                    </a:lnTo>
                    <a:lnTo>
                      <a:pt x="44" y="153"/>
                    </a:lnTo>
                    <a:lnTo>
                      <a:pt x="27" y="147"/>
                    </a:lnTo>
                    <a:lnTo>
                      <a:pt x="16" y="135"/>
                    </a:lnTo>
                    <a:lnTo>
                      <a:pt x="13" y="132"/>
                    </a:lnTo>
                    <a:lnTo>
                      <a:pt x="10" y="120"/>
                    </a:lnTo>
                    <a:lnTo>
                      <a:pt x="13" y="108"/>
                    </a:lnTo>
                    <a:lnTo>
                      <a:pt x="15" y="102"/>
                    </a:lnTo>
                    <a:lnTo>
                      <a:pt x="18" y="91"/>
                    </a:lnTo>
                    <a:lnTo>
                      <a:pt x="22" y="79"/>
                    </a:lnTo>
                    <a:lnTo>
                      <a:pt x="27" y="68"/>
                    </a:lnTo>
                    <a:lnTo>
                      <a:pt x="31" y="57"/>
                    </a:lnTo>
                    <a:lnTo>
                      <a:pt x="32" y="51"/>
                    </a:lnTo>
                    <a:lnTo>
                      <a:pt x="37" y="43"/>
                    </a:lnTo>
                    <a:lnTo>
                      <a:pt x="47" y="32"/>
                    </a:lnTo>
                    <a:lnTo>
                      <a:pt x="59" y="21"/>
                    </a:lnTo>
                    <a:lnTo>
                      <a:pt x="72" y="12"/>
                    </a:lnTo>
                    <a:lnTo>
                      <a:pt x="87" y="5"/>
                    </a:lnTo>
                    <a:lnTo>
                      <a:pt x="93" y="0"/>
                    </a:lnTo>
                    <a:lnTo>
                      <a:pt x="100" y="0"/>
                    </a:lnTo>
                    <a:lnTo>
                      <a:pt x="99"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8" name="Freeform 111">
                <a:extLst>
                  <a:ext uri="{FF2B5EF4-FFF2-40B4-BE49-F238E27FC236}">
                    <a16:creationId xmlns:a16="http://schemas.microsoft.com/office/drawing/2014/main" id="{49BB5494-6A7D-AD4A-B478-E419DD11C6B1}"/>
                  </a:ext>
                </a:extLst>
              </p:cNvPr>
              <p:cNvSpPr>
                <a:spLocks/>
              </p:cNvSpPr>
              <p:nvPr/>
            </p:nvSpPr>
            <p:spPr bwMode="auto">
              <a:xfrm>
                <a:off x="3191" y="3732"/>
                <a:ext cx="137" cy="150"/>
              </a:xfrm>
              <a:custGeom>
                <a:avLst/>
                <a:gdLst>
                  <a:gd name="T0" fmla="*/ 0 w 275"/>
                  <a:gd name="T1" fmla="*/ 0 h 301"/>
                  <a:gd name="T2" fmla="*/ 0 w 275"/>
                  <a:gd name="T3" fmla="*/ 0 h 301"/>
                  <a:gd name="T4" fmla="*/ 0 w 275"/>
                  <a:gd name="T5" fmla="*/ 0 h 301"/>
                  <a:gd name="T6" fmla="*/ 0 w 275"/>
                  <a:gd name="T7" fmla="*/ 0 h 301"/>
                  <a:gd name="T8" fmla="*/ 0 w 275"/>
                  <a:gd name="T9" fmla="*/ 0 h 301"/>
                  <a:gd name="T10" fmla="*/ 0 w 275"/>
                  <a:gd name="T11" fmla="*/ 0 h 301"/>
                  <a:gd name="T12" fmla="*/ 0 w 275"/>
                  <a:gd name="T13" fmla="*/ 0 h 301"/>
                  <a:gd name="T14" fmla="*/ 0 w 275"/>
                  <a:gd name="T15" fmla="*/ 0 h 301"/>
                  <a:gd name="T16" fmla="*/ 0 w 275"/>
                  <a:gd name="T17" fmla="*/ 0 h 301"/>
                  <a:gd name="T18" fmla="*/ 0 w 275"/>
                  <a:gd name="T19" fmla="*/ 0 h 301"/>
                  <a:gd name="T20" fmla="*/ 0 w 275"/>
                  <a:gd name="T21" fmla="*/ 0 h 301"/>
                  <a:gd name="T22" fmla="*/ 0 w 275"/>
                  <a:gd name="T23" fmla="*/ 0 h 301"/>
                  <a:gd name="T24" fmla="*/ 0 w 275"/>
                  <a:gd name="T25" fmla="*/ 0 h 301"/>
                  <a:gd name="T26" fmla="*/ 0 w 275"/>
                  <a:gd name="T27" fmla="*/ 0 h 301"/>
                  <a:gd name="T28" fmla="*/ 0 w 275"/>
                  <a:gd name="T29" fmla="*/ 0 h 301"/>
                  <a:gd name="T30" fmla="*/ 0 w 275"/>
                  <a:gd name="T31" fmla="*/ 0 h 301"/>
                  <a:gd name="T32" fmla="*/ 0 w 275"/>
                  <a:gd name="T33" fmla="*/ 0 h 301"/>
                  <a:gd name="T34" fmla="*/ 0 w 275"/>
                  <a:gd name="T35" fmla="*/ 0 h 301"/>
                  <a:gd name="T36" fmla="*/ 0 w 275"/>
                  <a:gd name="T37" fmla="*/ 0 h 301"/>
                  <a:gd name="T38" fmla="*/ 0 w 275"/>
                  <a:gd name="T39" fmla="*/ 0 h 301"/>
                  <a:gd name="T40" fmla="*/ 0 w 275"/>
                  <a:gd name="T41" fmla="*/ 0 h 301"/>
                  <a:gd name="T42" fmla="*/ 0 w 275"/>
                  <a:gd name="T43" fmla="*/ 0 h 301"/>
                  <a:gd name="T44" fmla="*/ 0 w 275"/>
                  <a:gd name="T45" fmla="*/ 0 h 301"/>
                  <a:gd name="T46" fmla="*/ 0 w 275"/>
                  <a:gd name="T47" fmla="*/ 0 h 301"/>
                  <a:gd name="T48" fmla="*/ 0 w 275"/>
                  <a:gd name="T49" fmla="*/ 0 h 301"/>
                  <a:gd name="T50" fmla="*/ 0 w 275"/>
                  <a:gd name="T51" fmla="*/ 0 h 301"/>
                  <a:gd name="T52" fmla="*/ 0 w 275"/>
                  <a:gd name="T53" fmla="*/ 0 h 301"/>
                  <a:gd name="T54" fmla="*/ 0 w 275"/>
                  <a:gd name="T55" fmla="*/ 0 h 301"/>
                  <a:gd name="T56" fmla="*/ 0 w 275"/>
                  <a:gd name="T57" fmla="*/ 0 h 301"/>
                  <a:gd name="T58" fmla="*/ 0 w 275"/>
                  <a:gd name="T59" fmla="*/ 0 h 301"/>
                  <a:gd name="T60" fmla="*/ 0 w 275"/>
                  <a:gd name="T61" fmla="*/ 0 h 301"/>
                  <a:gd name="T62" fmla="*/ 0 w 275"/>
                  <a:gd name="T63" fmla="*/ 0 h 301"/>
                  <a:gd name="T64" fmla="*/ 0 w 275"/>
                  <a:gd name="T65" fmla="*/ 0 h 301"/>
                  <a:gd name="T66" fmla="*/ 0 w 275"/>
                  <a:gd name="T67" fmla="*/ 0 h 301"/>
                  <a:gd name="T68" fmla="*/ 0 w 275"/>
                  <a:gd name="T69" fmla="*/ 0 h 301"/>
                  <a:gd name="T70" fmla="*/ 0 w 275"/>
                  <a:gd name="T71" fmla="*/ 0 h 301"/>
                  <a:gd name="T72" fmla="*/ 0 w 275"/>
                  <a:gd name="T73" fmla="*/ 0 h 301"/>
                  <a:gd name="T74" fmla="*/ 0 w 275"/>
                  <a:gd name="T75" fmla="*/ 0 h 301"/>
                  <a:gd name="T76" fmla="*/ 0 w 275"/>
                  <a:gd name="T77" fmla="*/ 0 h 301"/>
                  <a:gd name="T78" fmla="*/ 0 w 275"/>
                  <a:gd name="T79" fmla="*/ 0 h 301"/>
                  <a:gd name="T80" fmla="*/ 0 w 275"/>
                  <a:gd name="T81" fmla="*/ 0 h 301"/>
                  <a:gd name="T82" fmla="*/ 0 w 275"/>
                  <a:gd name="T83" fmla="*/ 0 h 301"/>
                  <a:gd name="T84" fmla="*/ 0 w 275"/>
                  <a:gd name="T85" fmla="*/ 0 h 301"/>
                  <a:gd name="T86" fmla="*/ 0 w 275"/>
                  <a:gd name="T87" fmla="*/ 0 h 301"/>
                  <a:gd name="T88" fmla="*/ 0 w 275"/>
                  <a:gd name="T89" fmla="*/ 0 h 301"/>
                  <a:gd name="T90" fmla="*/ 0 w 275"/>
                  <a:gd name="T91" fmla="*/ 0 h 301"/>
                  <a:gd name="T92" fmla="*/ 0 w 275"/>
                  <a:gd name="T93" fmla="*/ 0 h 301"/>
                  <a:gd name="T94" fmla="*/ 0 w 275"/>
                  <a:gd name="T95" fmla="*/ 0 h 301"/>
                  <a:gd name="T96" fmla="*/ 0 w 275"/>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5" h="301">
                    <a:moveTo>
                      <a:pt x="92" y="0"/>
                    </a:moveTo>
                    <a:lnTo>
                      <a:pt x="85" y="3"/>
                    </a:lnTo>
                    <a:lnTo>
                      <a:pt x="71" y="8"/>
                    </a:lnTo>
                    <a:lnTo>
                      <a:pt x="56" y="15"/>
                    </a:lnTo>
                    <a:lnTo>
                      <a:pt x="45" y="24"/>
                    </a:lnTo>
                    <a:lnTo>
                      <a:pt x="34" y="36"/>
                    </a:lnTo>
                    <a:lnTo>
                      <a:pt x="30" y="43"/>
                    </a:lnTo>
                    <a:lnTo>
                      <a:pt x="27" y="49"/>
                    </a:lnTo>
                    <a:lnTo>
                      <a:pt x="22" y="61"/>
                    </a:lnTo>
                    <a:lnTo>
                      <a:pt x="18" y="74"/>
                    </a:lnTo>
                    <a:lnTo>
                      <a:pt x="15" y="88"/>
                    </a:lnTo>
                    <a:lnTo>
                      <a:pt x="11" y="101"/>
                    </a:lnTo>
                    <a:lnTo>
                      <a:pt x="9" y="107"/>
                    </a:lnTo>
                    <a:lnTo>
                      <a:pt x="9" y="114"/>
                    </a:lnTo>
                    <a:lnTo>
                      <a:pt x="14" y="128"/>
                    </a:lnTo>
                    <a:lnTo>
                      <a:pt x="21" y="138"/>
                    </a:lnTo>
                    <a:lnTo>
                      <a:pt x="31" y="148"/>
                    </a:lnTo>
                    <a:lnTo>
                      <a:pt x="43" y="156"/>
                    </a:lnTo>
                    <a:lnTo>
                      <a:pt x="49" y="159"/>
                    </a:lnTo>
                    <a:lnTo>
                      <a:pt x="58" y="160"/>
                    </a:lnTo>
                    <a:lnTo>
                      <a:pt x="65" y="159"/>
                    </a:lnTo>
                    <a:lnTo>
                      <a:pt x="68" y="162"/>
                    </a:lnTo>
                    <a:lnTo>
                      <a:pt x="73" y="165"/>
                    </a:lnTo>
                    <a:lnTo>
                      <a:pt x="86" y="166"/>
                    </a:lnTo>
                    <a:lnTo>
                      <a:pt x="95" y="168"/>
                    </a:lnTo>
                    <a:lnTo>
                      <a:pt x="108" y="165"/>
                    </a:lnTo>
                    <a:lnTo>
                      <a:pt x="123" y="163"/>
                    </a:lnTo>
                    <a:lnTo>
                      <a:pt x="136" y="160"/>
                    </a:lnTo>
                    <a:lnTo>
                      <a:pt x="150" y="156"/>
                    </a:lnTo>
                    <a:lnTo>
                      <a:pt x="163" y="151"/>
                    </a:lnTo>
                    <a:lnTo>
                      <a:pt x="176" y="147"/>
                    </a:lnTo>
                    <a:lnTo>
                      <a:pt x="188" y="139"/>
                    </a:lnTo>
                    <a:lnTo>
                      <a:pt x="200" y="132"/>
                    </a:lnTo>
                    <a:lnTo>
                      <a:pt x="210" y="123"/>
                    </a:lnTo>
                    <a:lnTo>
                      <a:pt x="221" y="111"/>
                    </a:lnTo>
                    <a:lnTo>
                      <a:pt x="224" y="102"/>
                    </a:lnTo>
                    <a:lnTo>
                      <a:pt x="224" y="86"/>
                    </a:lnTo>
                    <a:lnTo>
                      <a:pt x="219" y="70"/>
                    </a:lnTo>
                    <a:lnTo>
                      <a:pt x="212" y="57"/>
                    </a:lnTo>
                    <a:lnTo>
                      <a:pt x="201" y="42"/>
                    </a:lnTo>
                    <a:lnTo>
                      <a:pt x="197" y="36"/>
                    </a:lnTo>
                    <a:lnTo>
                      <a:pt x="190" y="29"/>
                    </a:lnTo>
                    <a:lnTo>
                      <a:pt x="172" y="18"/>
                    </a:lnTo>
                    <a:lnTo>
                      <a:pt x="153" y="11"/>
                    </a:lnTo>
                    <a:lnTo>
                      <a:pt x="133" y="8"/>
                    </a:lnTo>
                    <a:lnTo>
                      <a:pt x="114" y="11"/>
                    </a:lnTo>
                    <a:lnTo>
                      <a:pt x="104" y="14"/>
                    </a:lnTo>
                    <a:lnTo>
                      <a:pt x="98" y="17"/>
                    </a:lnTo>
                    <a:lnTo>
                      <a:pt x="88" y="26"/>
                    </a:lnTo>
                    <a:lnTo>
                      <a:pt x="79" y="34"/>
                    </a:lnTo>
                    <a:lnTo>
                      <a:pt x="73" y="46"/>
                    </a:lnTo>
                    <a:lnTo>
                      <a:pt x="70" y="58"/>
                    </a:lnTo>
                    <a:lnTo>
                      <a:pt x="70" y="66"/>
                    </a:lnTo>
                    <a:lnTo>
                      <a:pt x="67" y="70"/>
                    </a:lnTo>
                    <a:lnTo>
                      <a:pt x="62" y="73"/>
                    </a:lnTo>
                    <a:lnTo>
                      <a:pt x="64" y="42"/>
                    </a:lnTo>
                    <a:lnTo>
                      <a:pt x="80" y="23"/>
                    </a:lnTo>
                    <a:lnTo>
                      <a:pt x="85" y="18"/>
                    </a:lnTo>
                    <a:lnTo>
                      <a:pt x="95" y="12"/>
                    </a:lnTo>
                    <a:lnTo>
                      <a:pt x="105" y="8"/>
                    </a:lnTo>
                    <a:lnTo>
                      <a:pt x="117" y="5"/>
                    </a:lnTo>
                    <a:lnTo>
                      <a:pt x="127" y="2"/>
                    </a:lnTo>
                    <a:lnTo>
                      <a:pt x="153" y="2"/>
                    </a:lnTo>
                    <a:lnTo>
                      <a:pt x="175" y="8"/>
                    </a:lnTo>
                    <a:lnTo>
                      <a:pt x="195" y="18"/>
                    </a:lnTo>
                    <a:lnTo>
                      <a:pt x="203" y="23"/>
                    </a:lnTo>
                    <a:lnTo>
                      <a:pt x="209" y="27"/>
                    </a:lnTo>
                    <a:lnTo>
                      <a:pt x="221" y="39"/>
                    </a:lnTo>
                    <a:lnTo>
                      <a:pt x="229" y="52"/>
                    </a:lnTo>
                    <a:lnTo>
                      <a:pt x="237" y="67"/>
                    </a:lnTo>
                    <a:lnTo>
                      <a:pt x="240" y="82"/>
                    </a:lnTo>
                    <a:lnTo>
                      <a:pt x="240" y="92"/>
                    </a:lnTo>
                    <a:lnTo>
                      <a:pt x="232" y="108"/>
                    </a:lnTo>
                    <a:lnTo>
                      <a:pt x="222" y="123"/>
                    </a:lnTo>
                    <a:lnTo>
                      <a:pt x="207" y="135"/>
                    </a:lnTo>
                    <a:lnTo>
                      <a:pt x="191" y="145"/>
                    </a:lnTo>
                    <a:lnTo>
                      <a:pt x="184" y="150"/>
                    </a:lnTo>
                    <a:lnTo>
                      <a:pt x="185" y="154"/>
                    </a:lnTo>
                    <a:lnTo>
                      <a:pt x="188" y="162"/>
                    </a:lnTo>
                    <a:lnTo>
                      <a:pt x="194" y="175"/>
                    </a:lnTo>
                    <a:lnTo>
                      <a:pt x="198" y="187"/>
                    </a:lnTo>
                    <a:lnTo>
                      <a:pt x="203" y="193"/>
                    </a:lnTo>
                    <a:lnTo>
                      <a:pt x="212" y="205"/>
                    </a:lnTo>
                    <a:lnTo>
                      <a:pt x="222" y="218"/>
                    </a:lnTo>
                    <a:lnTo>
                      <a:pt x="231" y="230"/>
                    </a:lnTo>
                    <a:lnTo>
                      <a:pt x="240" y="243"/>
                    </a:lnTo>
                    <a:lnTo>
                      <a:pt x="244" y="249"/>
                    </a:lnTo>
                    <a:lnTo>
                      <a:pt x="246" y="256"/>
                    </a:lnTo>
                    <a:lnTo>
                      <a:pt x="250" y="261"/>
                    </a:lnTo>
                    <a:lnTo>
                      <a:pt x="252" y="264"/>
                    </a:lnTo>
                    <a:lnTo>
                      <a:pt x="256" y="271"/>
                    </a:lnTo>
                    <a:lnTo>
                      <a:pt x="268" y="284"/>
                    </a:lnTo>
                    <a:lnTo>
                      <a:pt x="275" y="295"/>
                    </a:lnTo>
                    <a:lnTo>
                      <a:pt x="266" y="301"/>
                    </a:lnTo>
                    <a:lnTo>
                      <a:pt x="258" y="299"/>
                    </a:lnTo>
                    <a:lnTo>
                      <a:pt x="256" y="299"/>
                    </a:lnTo>
                    <a:lnTo>
                      <a:pt x="249" y="289"/>
                    </a:lnTo>
                    <a:lnTo>
                      <a:pt x="244" y="281"/>
                    </a:lnTo>
                    <a:lnTo>
                      <a:pt x="243" y="280"/>
                    </a:lnTo>
                    <a:lnTo>
                      <a:pt x="229" y="259"/>
                    </a:lnTo>
                    <a:lnTo>
                      <a:pt x="219" y="243"/>
                    </a:lnTo>
                    <a:lnTo>
                      <a:pt x="218" y="239"/>
                    </a:lnTo>
                    <a:lnTo>
                      <a:pt x="209" y="228"/>
                    </a:lnTo>
                    <a:lnTo>
                      <a:pt x="201" y="218"/>
                    </a:lnTo>
                    <a:lnTo>
                      <a:pt x="200" y="216"/>
                    </a:lnTo>
                    <a:lnTo>
                      <a:pt x="194" y="207"/>
                    </a:lnTo>
                    <a:lnTo>
                      <a:pt x="178" y="182"/>
                    </a:lnTo>
                    <a:lnTo>
                      <a:pt x="166" y="163"/>
                    </a:lnTo>
                    <a:lnTo>
                      <a:pt x="164" y="157"/>
                    </a:lnTo>
                    <a:lnTo>
                      <a:pt x="156" y="159"/>
                    </a:lnTo>
                    <a:lnTo>
                      <a:pt x="138" y="163"/>
                    </a:lnTo>
                    <a:lnTo>
                      <a:pt x="120" y="168"/>
                    </a:lnTo>
                    <a:lnTo>
                      <a:pt x="102" y="171"/>
                    </a:lnTo>
                    <a:lnTo>
                      <a:pt x="83" y="172"/>
                    </a:lnTo>
                    <a:lnTo>
                      <a:pt x="74" y="171"/>
                    </a:lnTo>
                    <a:lnTo>
                      <a:pt x="71" y="175"/>
                    </a:lnTo>
                    <a:lnTo>
                      <a:pt x="65" y="182"/>
                    </a:lnTo>
                    <a:lnTo>
                      <a:pt x="56" y="200"/>
                    </a:lnTo>
                    <a:lnTo>
                      <a:pt x="49" y="213"/>
                    </a:lnTo>
                    <a:lnTo>
                      <a:pt x="46" y="218"/>
                    </a:lnTo>
                    <a:lnTo>
                      <a:pt x="39" y="228"/>
                    </a:lnTo>
                    <a:lnTo>
                      <a:pt x="34" y="239"/>
                    </a:lnTo>
                    <a:lnTo>
                      <a:pt x="28" y="249"/>
                    </a:lnTo>
                    <a:lnTo>
                      <a:pt x="24" y="259"/>
                    </a:lnTo>
                    <a:lnTo>
                      <a:pt x="22" y="265"/>
                    </a:lnTo>
                    <a:lnTo>
                      <a:pt x="25" y="268"/>
                    </a:lnTo>
                    <a:lnTo>
                      <a:pt x="18" y="273"/>
                    </a:lnTo>
                    <a:lnTo>
                      <a:pt x="9" y="271"/>
                    </a:lnTo>
                    <a:lnTo>
                      <a:pt x="5" y="273"/>
                    </a:lnTo>
                    <a:lnTo>
                      <a:pt x="8" y="262"/>
                    </a:lnTo>
                    <a:lnTo>
                      <a:pt x="18" y="241"/>
                    </a:lnTo>
                    <a:lnTo>
                      <a:pt x="30" y="222"/>
                    </a:lnTo>
                    <a:lnTo>
                      <a:pt x="42" y="203"/>
                    </a:lnTo>
                    <a:lnTo>
                      <a:pt x="51" y="182"/>
                    </a:lnTo>
                    <a:lnTo>
                      <a:pt x="52" y="171"/>
                    </a:lnTo>
                    <a:lnTo>
                      <a:pt x="22" y="156"/>
                    </a:lnTo>
                    <a:lnTo>
                      <a:pt x="5" y="138"/>
                    </a:lnTo>
                    <a:lnTo>
                      <a:pt x="2" y="132"/>
                    </a:lnTo>
                    <a:lnTo>
                      <a:pt x="0" y="119"/>
                    </a:lnTo>
                    <a:lnTo>
                      <a:pt x="2" y="94"/>
                    </a:lnTo>
                    <a:lnTo>
                      <a:pt x="8" y="70"/>
                    </a:lnTo>
                    <a:lnTo>
                      <a:pt x="20" y="46"/>
                    </a:lnTo>
                    <a:lnTo>
                      <a:pt x="34" y="27"/>
                    </a:lnTo>
                    <a:lnTo>
                      <a:pt x="43" y="18"/>
                    </a:lnTo>
                    <a:lnTo>
                      <a:pt x="48" y="15"/>
                    </a:lnTo>
                    <a:lnTo>
                      <a:pt x="56" y="11"/>
                    </a:lnTo>
                    <a:lnTo>
                      <a:pt x="74" y="3"/>
                    </a:lnTo>
                    <a:lnTo>
                      <a:pt x="89" y="0"/>
                    </a:lnTo>
                    <a:lnTo>
                      <a:pt x="9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9" name="Freeform 112">
                <a:extLst>
                  <a:ext uri="{FF2B5EF4-FFF2-40B4-BE49-F238E27FC236}">
                    <a16:creationId xmlns:a16="http://schemas.microsoft.com/office/drawing/2014/main" id="{5D85BED4-381D-D445-BCD9-4250718F5E62}"/>
                  </a:ext>
                </a:extLst>
              </p:cNvPr>
              <p:cNvSpPr>
                <a:spLocks/>
              </p:cNvSpPr>
              <p:nvPr/>
            </p:nvSpPr>
            <p:spPr bwMode="auto">
              <a:xfrm>
                <a:off x="3331" y="3734"/>
                <a:ext cx="112" cy="139"/>
              </a:xfrm>
              <a:custGeom>
                <a:avLst/>
                <a:gdLst>
                  <a:gd name="T0" fmla="*/ 1 w 224"/>
                  <a:gd name="T1" fmla="*/ 0 h 280"/>
                  <a:gd name="T2" fmla="*/ 1 w 224"/>
                  <a:gd name="T3" fmla="*/ 0 h 280"/>
                  <a:gd name="T4" fmla="*/ 1 w 224"/>
                  <a:gd name="T5" fmla="*/ 0 h 280"/>
                  <a:gd name="T6" fmla="*/ 1 w 224"/>
                  <a:gd name="T7" fmla="*/ 0 h 280"/>
                  <a:gd name="T8" fmla="*/ 1 w 224"/>
                  <a:gd name="T9" fmla="*/ 0 h 280"/>
                  <a:gd name="T10" fmla="*/ 1 w 224"/>
                  <a:gd name="T11" fmla="*/ 0 h 280"/>
                  <a:gd name="T12" fmla="*/ 1 w 224"/>
                  <a:gd name="T13" fmla="*/ 0 h 280"/>
                  <a:gd name="T14" fmla="*/ 1 w 224"/>
                  <a:gd name="T15" fmla="*/ 0 h 280"/>
                  <a:gd name="T16" fmla="*/ 1 w 224"/>
                  <a:gd name="T17" fmla="*/ 0 h 280"/>
                  <a:gd name="T18" fmla="*/ 1 w 224"/>
                  <a:gd name="T19" fmla="*/ 0 h 280"/>
                  <a:gd name="T20" fmla="*/ 1 w 224"/>
                  <a:gd name="T21" fmla="*/ 0 h 280"/>
                  <a:gd name="T22" fmla="*/ 1 w 224"/>
                  <a:gd name="T23" fmla="*/ 0 h 280"/>
                  <a:gd name="T24" fmla="*/ 1 w 224"/>
                  <a:gd name="T25" fmla="*/ 0 h 280"/>
                  <a:gd name="T26" fmla="*/ 1 w 224"/>
                  <a:gd name="T27" fmla="*/ 0 h 280"/>
                  <a:gd name="T28" fmla="*/ 1 w 224"/>
                  <a:gd name="T29" fmla="*/ 0 h 280"/>
                  <a:gd name="T30" fmla="*/ 1 w 224"/>
                  <a:gd name="T31" fmla="*/ 0 h 280"/>
                  <a:gd name="T32" fmla="*/ 1 w 224"/>
                  <a:gd name="T33" fmla="*/ 0 h 280"/>
                  <a:gd name="T34" fmla="*/ 1 w 224"/>
                  <a:gd name="T35" fmla="*/ 0 h 280"/>
                  <a:gd name="T36" fmla="*/ 1 w 224"/>
                  <a:gd name="T37" fmla="*/ 0 h 280"/>
                  <a:gd name="T38" fmla="*/ 1 w 224"/>
                  <a:gd name="T39" fmla="*/ 0 h 280"/>
                  <a:gd name="T40" fmla="*/ 1 w 224"/>
                  <a:gd name="T41" fmla="*/ 0 h 280"/>
                  <a:gd name="T42" fmla="*/ 1 w 224"/>
                  <a:gd name="T43" fmla="*/ 0 h 280"/>
                  <a:gd name="T44" fmla="*/ 1 w 224"/>
                  <a:gd name="T45" fmla="*/ 0 h 280"/>
                  <a:gd name="T46" fmla="*/ 1 w 224"/>
                  <a:gd name="T47" fmla="*/ 0 h 280"/>
                  <a:gd name="T48" fmla="*/ 1 w 224"/>
                  <a:gd name="T49" fmla="*/ 0 h 280"/>
                  <a:gd name="T50" fmla="*/ 1 w 224"/>
                  <a:gd name="T51" fmla="*/ 0 h 280"/>
                  <a:gd name="T52" fmla="*/ 0 w 224"/>
                  <a:gd name="T53" fmla="*/ 0 h 280"/>
                  <a:gd name="T54" fmla="*/ 1 w 224"/>
                  <a:gd name="T55" fmla="*/ 0 h 280"/>
                  <a:gd name="T56" fmla="*/ 1 w 224"/>
                  <a:gd name="T57" fmla="*/ 0 h 280"/>
                  <a:gd name="T58" fmla="*/ 1 w 224"/>
                  <a:gd name="T59" fmla="*/ 0 h 280"/>
                  <a:gd name="T60" fmla="*/ 1 w 224"/>
                  <a:gd name="T61" fmla="*/ 0 h 280"/>
                  <a:gd name="T62" fmla="*/ 1 w 224"/>
                  <a:gd name="T63" fmla="*/ 0 h 280"/>
                  <a:gd name="T64" fmla="*/ 1 w 224"/>
                  <a:gd name="T65" fmla="*/ 0 h 280"/>
                  <a:gd name="T66" fmla="*/ 0 w 224"/>
                  <a:gd name="T67" fmla="*/ 0 h 280"/>
                  <a:gd name="T68" fmla="*/ 1 w 224"/>
                  <a:gd name="T69" fmla="*/ 0 h 280"/>
                  <a:gd name="T70" fmla="*/ 1 w 224"/>
                  <a:gd name="T71" fmla="*/ 0 h 280"/>
                  <a:gd name="T72" fmla="*/ 1 w 224"/>
                  <a:gd name="T73" fmla="*/ 0 h 280"/>
                  <a:gd name="T74" fmla="*/ 1 w 224"/>
                  <a:gd name="T75" fmla="*/ 0 h 280"/>
                  <a:gd name="T76" fmla="*/ 1 w 224"/>
                  <a:gd name="T77" fmla="*/ 0 h 280"/>
                  <a:gd name="T78" fmla="*/ 1 w 224"/>
                  <a:gd name="T79" fmla="*/ 0 h 280"/>
                  <a:gd name="T80" fmla="*/ 1 w 224"/>
                  <a:gd name="T81" fmla="*/ 0 h 280"/>
                  <a:gd name="T82" fmla="*/ 1 w 224"/>
                  <a:gd name="T83" fmla="*/ 0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4" h="280">
                    <a:moveTo>
                      <a:pt x="221" y="43"/>
                    </a:moveTo>
                    <a:lnTo>
                      <a:pt x="222" y="48"/>
                    </a:lnTo>
                    <a:lnTo>
                      <a:pt x="224" y="58"/>
                    </a:lnTo>
                    <a:lnTo>
                      <a:pt x="221" y="77"/>
                    </a:lnTo>
                    <a:lnTo>
                      <a:pt x="215" y="91"/>
                    </a:lnTo>
                    <a:lnTo>
                      <a:pt x="215" y="97"/>
                    </a:lnTo>
                    <a:lnTo>
                      <a:pt x="210" y="104"/>
                    </a:lnTo>
                    <a:lnTo>
                      <a:pt x="200" y="116"/>
                    </a:lnTo>
                    <a:lnTo>
                      <a:pt x="190" y="129"/>
                    </a:lnTo>
                    <a:lnTo>
                      <a:pt x="176" y="141"/>
                    </a:lnTo>
                    <a:lnTo>
                      <a:pt x="163" y="150"/>
                    </a:lnTo>
                    <a:lnTo>
                      <a:pt x="156" y="153"/>
                    </a:lnTo>
                    <a:lnTo>
                      <a:pt x="153" y="157"/>
                    </a:lnTo>
                    <a:lnTo>
                      <a:pt x="157" y="168"/>
                    </a:lnTo>
                    <a:lnTo>
                      <a:pt x="161" y="179"/>
                    </a:lnTo>
                    <a:lnTo>
                      <a:pt x="167" y="190"/>
                    </a:lnTo>
                    <a:lnTo>
                      <a:pt x="173" y="200"/>
                    </a:lnTo>
                    <a:lnTo>
                      <a:pt x="179" y="210"/>
                    </a:lnTo>
                    <a:lnTo>
                      <a:pt x="185" y="221"/>
                    </a:lnTo>
                    <a:lnTo>
                      <a:pt x="191" y="231"/>
                    </a:lnTo>
                    <a:lnTo>
                      <a:pt x="198" y="243"/>
                    </a:lnTo>
                    <a:lnTo>
                      <a:pt x="203" y="253"/>
                    </a:lnTo>
                    <a:lnTo>
                      <a:pt x="209" y="264"/>
                    </a:lnTo>
                    <a:lnTo>
                      <a:pt x="215" y="271"/>
                    </a:lnTo>
                    <a:lnTo>
                      <a:pt x="218" y="277"/>
                    </a:lnTo>
                    <a:lnTo>
                      <a:pt x="219" y="278"/>
                    </a:lnTo>
                    <a:lnTo>
                      <a:pt x="213" y="280"/>
                    </a:lnTo>
                    <a:lnTo>
                      <a:pt x="207" y="280"/>
                    </a:lnTo>
                    <a:lnTo>
                      <a:pt x="197" y="275"/>
                    </a:lnTo>
                    <a:lnTo>
                      <a:pt x="193" y="267"/>
                    </a:lnTo>
                    <a:lnTo>
                      <a:pt x="182" y="250"/>
                    </a:lnTo>
                    <a:lnTo>
                      <a:pt x="172" y="234"/>
                    </a:lnTo>
                    <a:lnTo>
                      <a:pt x="161" y="218"/>
                    </a:lnTo>
                    <a:lnTo>
                      <a:pt x="153" y="200"/>
                    </a:lnTo>
                    <a:lnTo>
                      <a:pt x="150" y="191"/>
                    </a:lnTo>
                    <a:lnTo>
                      <a:pt x="144" y="184"/>
                    </a:lnTo>
                    <a:lnTo>
                      <a:pt x="142" y="175"/>
                    </a:lnTo>
                    <a:lnTo>
                      <a:pt x="135" y="165"/>
                    </a:lnTo>
                    <a:lnTo>
                      <a:pt x="129" y="166"/>
                    </a:lnTo>
                    <a:lnTo>
                      <a:pt x="116" y="170"/>
                    </a:lnTo>
                    <a:lnTo>
                      <a:pt x="104" y="173"/>
                    </a:lnTo>
                    <a:lnTo>
                      <a:pt x="90" y="176"/>
                    </a:lnTo>
                    <a:lnTo>
                      <a:pt x="77" y="179"/>
                    </a:lnTo>
                    <a:lnTo>
                      <a:pt x="70" y="179"/>
                    </a:lnTo>
                    <a:lnTo>
                      <a:pt x="62" y="184"/>
                    </a:lnTo>
                    <a:lnTo>
                      <a:pt x="51" y="197"/>
                    </a:lnTo>
                    <a:lnTo>
                      <a:pt x="40" y="212"/>
                    </a:lnTo>
                    <a:lnTo>
                      <a:pt x="33" y="228"/>
                    </a:lnTo>
                    <a:lnTo>
                      <a:pt x="24" y="244"/>
                    </a:lnTo>
                    <a:lnTo>
                      <a:pt x="18" y="252"/>
                    </a:lnTo>
                    <a:lnTo>
                      <a:pt x="18" y="256"/>
                    </a:lnTo>
                    <a:lnTo>
                      <a:pt x="15" y="261"/>
                    </a:lnTo>
                    <a:lnTo>
                      <a:pt x="8" y="262"/>
                    </a:lnTo>
                    <a:lnTo>
                      <a:pt x="0" y="259"/>
                    </a:lnTo>
                    <a:lnTo>
                      <a:pt x="3" y="252"/>
                    </a:lnTo>
                    <a:lnTo>
                      <a:pt x="12" y="238"/>
                    </a:lnTo>
                    <a:lnTo>
                      <a:pt x="22" y="224"/>
                    </a:lnTo>
                    <a:lnTo>
                      <a:pt x="31" y="210"/>
                    </a:lnTo>
                    <a:lnTo>
                      <a:pt x="40" y="197"/>
                    </a:lnTo>
                    <a:lnTo>
                      <a:pt x="45" y="190"/>
                    </a:lnTo>
                    <a:lnTo>
                      <a:pt x="46" y="182"/>
                    </a:lnTo>
                    <a:lnTo>
                      <a:pt x="43" y="176"/>
                    </a:lnTo>
                    <a:lnTo>
                      <a:pt x="31" y="172"/>
                    </a:lnTo>
                    <a:lnTo>
                      <a:pt x="21" y="166"/>
                    </a:lnTo>
                    <a:lnTo>
                      <a:pt x="12" y="160"/>
                    </a:lnTo>
                    <a:lnTo>
                      <a:pt x="5" y="150"/>
                    </a:lnTo>
                    <a:lnTo>
                      <a:pt x="0" y="136"/>
                    </a:lnTo>
                    <a:lnTo>
                      <a:pt x="0" y="123"/>
                    </a:lnTo>
                    <a:lnTo>
                      <a:pt x="5" y="98"/>
                    </a:lnTo>
                    <a:lnTo>
                      <a:pt x="17" y="74"/>
                    </a:lnTo>
                    <a:lnTo>
                      <a:pt x="33" y="52"/>
                    </a:lnTo>
                    <a:lnTo>
                      <a:pt x="49" y="31"/>
                    </a:lnTo>
                    <a:lnTo>
                      <a:pt x="52" y="27"/>
                    </a:lnTo>
                    <a:lnTo>
                      <a:pt x="61" y="21"/>
                    </a:lnTo>
                    <a:lnTo>
                      <a:pt x="70" y="15"/>
                    </a:lnTo>
                    <a:lnTo>
                      <a:pt x="79" y="12"/>
                    </a:lnTo>
                    <a:lnTo>
                      <a:pt x="93" y="9"/>
                    </a:lnTo>
                    <a:lnTo>
                      <a:pt x="105" y="5"/>
                    </a:lnTo>
                    <a:lnTo>
                      <a:pt x="117" y="2"/>
                    </a:lnTo>
                    <a:lnTo>
                      <a:pt x="127" y="0"/>
                    </a:lnTo>
                    <a:lnTo>
                      <a:pt x="153" y="3"/>
                    </a:lnTo>
                    <a:lnTo>
                      <a:pt x="175" y="11"/>
                    </a:lnTo>
                    <a:lnTo>
                      <a:pt x="197" y="21"/>
                    </a:lnTo>
                    <a:lnTo>
                      <a:pt x="207" y="26"/>
                    </a:lnTo>
                    <a:lnTo>
                      <a:pt x="221"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0" name="Freeform 113">
                <a:extLst>
                  <a:ext uri="{FF2B5EF4-FFF2-40B4-BE49-F238E27FC236}">
                    <a16:creationId xmlns:a16="http://schemas.microsoft.com/office/drawing/2014/main" id="{C4BADF19-4BC3-7444-837D-D448A390D651}"/>
                  </a:ext>
                </a:extLst>
              </p:cNvPr>
              <p:cNvSpPr>
                <a:spLocks/>
              </p:cNvSpPr>
              <p:nvPr/>
            </p:nvSpPr>
            <p:spPr bwMode="auto">
              <a:xfrm>
                <a:off x="3483" y="3734"/>
                <a:ext cx="118" cy="80"/>
              </a:xfrm>
              <a:custGeom>
                <a:avLst/>
                <a:gdLst>
                  <a:gd name="T0" fmla="*/ 0 w 237"/>
                  <a:gd name="T1" fmla="*/ 0 h 162"/>
                  <a:gd name="T2" fmla="*/ 0 w 237"/>
                  <a:gd name="T3" fmla="*/ 0 h 162"/>
                  <a:gd name="T4" fmla="*/ 0 w 237"/>
                  <a:gd name="T5" fmla="*/ 0 h 162"/>
                  <a:gd name="T6" fmla="*/ 0 w 237"/>
                  <a:gd name="T7" fmla="*/ 0 h 162"/>
                  <a:gd name="T8" fmla="*/ 0 w 237"/>
                  <a:gd name="T9" fmla="*/ 0 h 162"/>
                  <a:gd name="T10" fmla="*/ 0 w 237"/>
                  <a:gd name="T11" fmla="*/ 0 h 162"/>
                  <a:gd name="T12" fmla="*/ 0 w 237"/>
                  <a:gd name="T13" fmla="*/ 0 h 162"/>
                  <a:gd name="T14" fmla="*/ 0 w 237"/>
                  <a:gd name="T15" fmla="*/ 0 h 162"/>
                  <a:gd name="T16" fmla="*/ 0 w 237"/>
                  <a:gd name="T17" fmla="*/ 0 h 162"/>
                  <a:gd name="T18" fmla="*/ 0 w 237"/>
                  <a:gd name="T19" fmla="*/ 0 h 162"/>
                  <a:gd name="T20" fmla="*/ 0 w 237"/>
                  <a:gd name="T21" fmla="*/ 0 h 162"/>
                  <a:gd name="T22" fmla="*/ 0 w 237"/>
                  <a:gd name="T23" fmla="*/ 0 h 162"/>
                  <a:gd name="T24" fmla="*/ 0 w 237"/>
                  <a:gd name="T25" fmla="*/ 0 h 162"/>
                  <a:gd name="T26" fmla="*/ 0 w 237"/>
                  <a:gd name="T27" fmla="*/ 0 h 162"/>
                  <a:gd name="T28" fmla="*/ 0 w 237"/>
                  <a:gd name="T29" fmla="*/ 0 h 162"/>
                  <a:gd name="T30" fmla="*/ 0 w 237"/>
                  <a:gd name="T31" fmla="*/ 0 h 162"/>
                  <a:gd name="T32" fmla="*/ 0 w 237"/>
                  <a:gd name="T33" fmla="*/ 0 h 162"/>
                  <a:gd name="T34" fmla="*/ 0 w 237"/>
                  <a:gd name="T35" fmla="*/ 0 h 162"/>
                  <a:gd name="T36" fmla="*/ 0 w 237"/>
                  <a:gd name="T37" fmla="*/ 0 h 162"/>
                  <a:gd name="T38" fmla="*/ 0 w 237"/>
                  <a:gd name="T39" fmla="*/ 0 h 162"/>
                  <a:gd name="T40" fmla="*/ 0 w 237"/>
                  <a:gd name="T41" fmla="*/ 0 h 162"/>
                  <a:gd name="T42" fmla="*/ 0 w 237"/>
                  <a:gd name="T43" fmla="*/ 0 h 162"/>
                  <a:gd name="T44" fmla="*/ 0 w 237"/>
                  <a:gd name="T45" fmla="*/ 0 h 162"/>
                  <a:gd name="T46" fmla="*/ 0 w 237"/>
                  <a:gd name="T47" fmla="*/ 0 h 162"/>
                  <a:gd name="T48" fmla="*/ 0 w 237"/>
                  <a:gd name="T49" fmla="*/ 0 h 162"/>
                  <a:gd name="T50" fmla="*/ 0 w 237"/>
                  <a:gd name="T51" fmla="*/ 0 h 162"/>
                  <a:gd name="T52" fmla="*/ 0 w 237"/>
                  <a:gd name="T53" fmla="*/ 0 h 162"/>
                  <a:gd name="T54" fmla="*/ 0 w 237"/>
                  <a:gd name="T55" fmla="*/ 0 h 162"/>
                  <a:gd name="T56" fmla="*/ 0 w 237"/>
                  <a:gd name="T57" fmla="*/ 0 h 162"/>
                  <a:gd name="T58" fmla="*/ 0 w 237"/>
                  <a:gd name="T59" fmla="*/ 0 h 162"/>
                  <a:gd name="T60" fmla="*/ 0 w 237"/>
                  <a:gd name="T61" fmla="*/ 0 h 162"/>
                  <a:gd name="T62" fmla="*/ 0 w 237"/>
                  <a:gd name="T63" fmla="*/ 0 h 162"/>
                  <a:gd name="T64" fmla="*/ 0 w 237"/>
                  <a:gd name="T65" fmla="*/ 0 h 162"/>
                  <a:gd name="T66" fmla="*/ 0 w 237"/>
                  <a:gd name="T67" fmla="*/ 0 h 162"/>
                  <a:gd name="T68" fmla="*/ 0 w 237"/>
                  <a:gd name="T69" fmla="*/ 0 h 162"/>
                  <a:gd name="T70" fmla="*/ 0 w 237"/>
                  <a:gd name="T71" fmla="*/ 0 h 162"/>
                  <a:gd name="T72" fmla="*/ 0 w 237"/>
                  <a:gd name="T73" fmla="*/ 0 h 162"/>
                  <a:gd name="T74" fmla="*/ 0 w 237"/>
                  <a:gd name="T75" fmla="*/ 0 h 162"/>
                  <a:gd name="T76" fmla="*/ 0 w 237"/>
                  <a:gd name="T77" fmla="*/ 0 h 162"/>
                  <a:gd name="T78" fmla="*/ 0 w 237"/>
                  <a:gd name="T79" fmla="*/ 0 h 162"/>
                  <a:gd name="T80" fmla="*/ 0 w 237"/>
                  <a:gd name="T81" fmla="*/ 0 h 162"/>
                  <a:gd name="T82" fmla="*/ 0 w 237"/>
                  <a:gd name="T83" fmla="*/ 0 h 162"/>
                  <a:gd name="T84" fmla="*/ 0 w 237"/>
                  <a:gd name="T85" fmla="*/ 0 h 162"/>
                  <a:gd name="T86" fmla="*/ 0 w 237"/>
                  <a:gd name="T87" fmla="*/ 0 h 162"/>
                  <a:gd name="T88" fmla="*/ 0 w 237"/>
                  <a:gd name="T89" fmla="*/ 0 h 162"/>
                  <a:gd name="T90" fmla="*/ 0 w 237"/>
                  <a:gd name="T91" fmla="*/ 0 h 162"/>
                  <a:gd name="T92" fmla="*/ 0 w 237"/>
                  <a:gd name="T93" fmla="*/ 0 h 162"/>
                  <a:gd name="T94" fmla="*/ 0 w 237"/>
                  <a:gd name="T95" fmla="*/ 0 h 162"/>
                  <a:gd name="T96" fmla="*/ 0 w 237"/>
                  <a:gd name="T97" fmla="*/ 0 h 162"/>
                  <a:gd name="T98" fmla="*/ 0 w 237"/>
                  <a:gd name="T99" fmla="*/ 0 h 162"/>
                  <a:gd name="T100" fmla="*/ 0 w 237"/>
                  <a:gd name="T101" fmla="*/ 0 h 162"/>
                  <a:gd name="T102" fmla="*/ 0 w 237"/>
                  <a:gd name="T103" fmla="*/ 0 h 162"/>
                  <a:gd name="T104" fmla="*/ 0 w 237"/>
                  <a:gd name="T105" fmla="*/ 0 h 162"/>
                  <a:gd name="T106" fmla="*/ 0 w 237"/>
                  <a:gd name="T107" fmla="*/ 0 h 162"/>
                  <a:gd name="T108" fmla="*/ 0 w 237"/>
                  <a:gd name="T109" fmla="*/ 0 h 162"/>
                  <a:gd name="T110" fmla="*/ 0 w 237"/>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7" h="162">
                    <a:moveTo>
                      <a:pt x="228" y="30"/>
                    </a:moveTo>
                    <a:lnTo>
                      <a:pt x="231" y="34"/>
                    </a:lnTo>
                    <a:lnTo>
                      <a:pt x="234" y="45"/>
                    </a:lnTo>
                    <a:lnTo>
                      <a:pt x="237" y="65"/>
                    </a:lnTo>
                    <a:lnTo>
                      <a:pt x="234" y="82"/>
                    </a:lnTo>
                    <a:lnTo>
                      <a:pt x="231" y="88"/>
                    </a:lnTo>
                    <a:lnTo>
                      <a:pt x="225" y="97"/>
                    </a:lnTo>
                    <a:lnTo>
                      <a:pt x="218" y="107"/>
                    </a:lnTo>
                    <a:lnTo>
                      <a:pt x="209" y="114"/>
                    </a:lnTo>
                    <a:lnTo>
                      <a:pt x="199" y="120"/>
                    </a:lnTo>
                    <a:lnTo>
                      <a:pt x="193" y="123"/>
                    </a:lnTo>
                    <a:lnTo>
                      <a:pt x="187" y="128"/>
                    </a:lnTo>
                    <a:lnTo>
                      <a:pt x="173" y="135"/>
                    </a:lnTo>
                    <a:lnTo>
                      <a:pt x="159" y="141"/>
                    </a:lnTo>
                    <a:lnTo>
                      <a:pt x="144" y="147"/>
                    </a:lnTo>
                    <a:lnTo>
                      <a:pt x="131" y="151"/>
                    </a:lnTo>
                    <a:lnTo>
                      <a:pt x="123" y="154"/>
                    </a:lnTo>
                    <a:lnTo>
                      <a:pt x="117" y="156"/>
                    </a:lnTo>
                    <a:lnTo>
                      <a:pt x="107" y="159"/>
                    </a:lnTo>
                    <a:lnTo>
                      <a:pt x="91" y="160"/>
                    </a:lnTo>
                    <a:lnTo>
                      <a:pt x="79" y="160"/>
                    </a:lnTo>
                    <a:lnTo>
                      <a:pt x="76" y="160"/>
                    </a:lnTo>
                    <a:lnTo>
                      <a:pt x="74" y="162"/>
                    </a:lnTo>
                    <a:lnTo>
                      <a:pt x="68" y="162"/>
                    </a:lnTo>
                    <a:lnTo>
                      <a:pt x="52" y="160"/>
                    </a:lnTo>
                    <a:lnTo>
                      <a:pt x="39" y="156"/>
                    </a:lnTo>
                    <a:lnTo>
                      <a:pt x="36" y="154"/>
                    </a:lnTo>
                    <a:lnTo>
                      <a:pt x="34" y="156"/>
                    </a:lnTo>
                    <a:lnTo>
                      <a:pt x="17" y="147"/>
                    </a:lnTo>
                    <a:lnTo>
                      <a:pt x="5" y="135"/>
                    </a:lnTo>
                    <a:lnTo>
                      <a:pt x="3" y="131"/>
                    </a:lnTo>
                    <a:lnTo>
                      <a:pt x="0" y="119"/>
                    </a:lnTo>
                    <a:lnTo>
                      <a:pt x="2" y="108"/>
                    </a:lnTo>
                    <a:lnTo>
                      <a:pt x="2" y="94"/>
                    </a:lnTo>
                    <a:lnTo>
                      <a:pt x="6" y="82"/>
                    </a:lnTo>
                    <a:lnTo>
                      <a:pt x="6" y="79"/>
                    </a:lnTo>
                    <a:lnTo>
                      <a:pt x="9" y="71"/>
                    </a:lnTo>
                    <a:lnTo>
                      <a:pt x="18" y="58"/>
                    </a:lnTo>
                    <a:lnTo>
                      <a:pt x="29" y="43"/>
                    </a:lnTo>
                    <a:lnTo>
                      <a:pt x="40" y="31"/>
                    </a:lnTo>
                    <a:lnTo>
                      <a:pt x="55" y="24"/>
                    </a:lnTo>
                    <a:lnTo>
                      <a:pt x="63" y="21"/>
                    </a:lnTo>
                    <a:lnTo>
                      <a:pt x="67" y="24"/>
                    </a:lnTo>
                    <a:lnTo>
                      <a:pt x="73" y="23"/>
                    </a:lnTo>
                    <a:lnTo>
                      <a:pt x="82" y="17"/>
                    </a:lnTo>
                    <a:lnTo>
                      <a:pt x="92" y="11"/>
                    </a:lnTo>
                    <a:lnTo>
                      <a:pt x="102" y="8"/>
                    </a:lnTo>
                    <a:lnTo>
                      <a:pt x="125" y="2"/>
                    </a:lnTo>
                    <a:lnTo>
                      <a:pt x="147" y="0"/>
                    </a:lnTo>
                    <a:lnTo>
                      <a:pt x="170" y="0"/>
                    </a:lnTo>
                    <a:lnTo>
                      <a:pt x="182" y="2"/>
                    </a:lnTo>
                    <a:lnTo>
                      <a:pt x="188" y="3"/>
                    </a:lnTo>
                    <a:lnTo>
                      <a:pt x="199" y="8"/>
                    </a:lnTo>
                    <a:lnTo>
                      <a:pt x="207" y="12"/>
                    </a:lnTo>
                    <a:lnTo>
                      <a:pt x="224" y="26"/>
                    </a:lnTo>
                    <a:lnTo>
                      <a:pt x="228"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1" name="Freeform 114">
                <a:extLst>
                  <a:ext uri="{FF2B5EF4-FFF2-40B4-BE49-F238E27FC236}">
                    <a16:creationId xmlns:a16="http://schemas.microsoft.com/office/drawing/2014/main" id="{3282E071-3143-0C43-B082-26D386DB1CDB}"/>
                  </a:ext>
                </a:extLst>
              </p:cNvPr>
              <p:cNvSpPr>
                <a:spLocks/>
              </p:cNvSpPr>
              <p:nvPr/>
            </p:nvSpPr>
            <p:spPr bwMode="auto">
              <a:xfrm>
                <a:off x="3489" y="3737"/>
                <a:ext cx="104" cy="73"/>
              </a:xfrm>
              <a:custGeom>
                <a:avLst/>
                <a:gdLst>
                  <a:gd name="T0" fmla="*/ 1 w 207"/>
                  <a:gd name="T1" fmla="*/ 0 h 147"/>
                  <a:gd name="T2" fmla="*/ 1 w 207"/>
                  <a:gd name="T3" fmla="*/ 0 h 147"/>
                  <a:gd name="T4" fmla="*/ 1 w 207"/>
                  <a:gd name="T5" fmla="*/ 0 h 147"/>
                  <a:gd name="T6" fmla="*/ 1 w 207"/>
                  <a:gd name="T7" fmla="*/ 0 h 147"/>
                  <a:gd name="T8" fmla="*/ 1 w 207"/>
                  <a:gd name="T9" fmla="*/ 0 h 147"/>
                  <a:gd name="T10" fmla="*/ 1 w 207"/>
                  <a:gd name="T11" fmla="*/ 0 h 147"/>
                  <a:gd name="T12" fmla="*/ 1 w 207"/>
                  <a:gd name="T13" fmla="*/ 0 h 147"/>
                  <a:gd name="T14" fmla="*/ 1 w 207"/>
                  <a:gd name="T15" fmla="*/ 0 h 147"/>
                  <a:gd name="T16" fmla="*/ 1 w 207"/>
                  <a:gd name="T17" fmla="*/ 0 h 147"/>
                  <a:gd name="T18" fmla="*/ 1 w 207"/>
                  <a:gd name="T19" fmla="*/ 0 h 147"/>
                  <a:gd name="T20" fmla="*/ 1 w 207"/>
                  <a:gd name="T21" fmla="*/ 0 h 147"/>
                  <a:gd name="T22" fmla="*/ 1 w 207"/>
                  <a:gd name="T23" fmla="*/ 0 h 147"/>
                  <a:gd name="T24" fmla="*/ 1 w 207"/>
                  <a:gd name="T25" fmla="*/ 0 h 147"/>
                  <a:gd name="T26" fmla="*/ 1 w 207"/>
                  <a:gd name="T27" fmla="*/ 0 h 147"/>
                  <a:gd name="T28" fmla="*/ 1 w 207"/>
                  <a:gd name="T29" fmla="*/ 0 h 147"/>
                  <a:gd name="T30" fmla="*/ 1 w 207"/>
                  <a:gd name="T31" fmla="*/ 0 h 147"/>
                  <a:gd name="T32" fmla="*/ 1 w 207"/>
                  <a:gd name="T33" fmla="*/ 0 h 147"/>
                  <a:gd name="T34" fmla="*/ 1 w 207"/>
                  <a:gd name="T35" fmla="*/ 0 h 147"/>
                  <a:gd name="T36" fmla="*/ 1 w 207"/>
                  <a:gd name="T37" fmla="*/ 0 h 147"/>
                  <a:gd name="T38" fmla="*/ 0 w 207"/>
                  <a:gd name="T39" fmla="*/ 0 h 147"/>
                  <a:gd name="T40" fmla="*/ 1 w 207"/>
                  <a:gd name="T41" fmla="*/ 0 h 147"/>
                  <a:gd name="T42" fmla="*/ 1 w 207"/>
                  <a:gd name="T43" fmla="*/ 0 h 147"/>
                  <a:gd name="T44" fmla="*/ 1 w 207"/>
                  <a:gd name="T45" fmla="*/ 0 h 147"/>
                  <a:gd name="T46" fmla="*/ 1 w 207"/>
                  <a:gd name="T47" fmla="*/ 0 h 147"/>
                  <a:gd name="T48" fmla="*/ 1 w 207"/>
                  <a:gd name="T49" fmla="*/ 0 h 147"/>
                  <a:gd name="T50" fmla="*/ 1 w 207"/>
                  <a:gd name="T51" fmla="*/ 0 h 147"/>
                  <a:gd name="T52" fmla="*/ 1 w 207"/>
                  <a:gd name="T53" fmla="*/ 0 h 147"/>
                  <a:gd name="T54" fmla="*/ 1 w 207"/>
                  <a:gd name="T55" fmla="*/ 0 h 147"/>
                  <a:gd name="T56" fmla="*/ 1 w 207"/>
                  <a:gd name="T57" fmla="*/ 0 h 147"/>
                  <a:gd name="T58" fmla="*/ 1 w 207"/>
                  <a:gd name="T59" fmla="*/ 0 h 147"/>
                  <a:gd name="T60" fmla="*/ 1 w 207"/>
                  <a:gd name="T61" fmla="*/ 0 h 147"/>
                  <a:gd name="T62" fmla="*/ 1 w 207"/>
                  <a:gd name="T63" fmla="*/ 0 h 147"/>
                  <a:gd name="T64" fmla="*/ 1 w 207"/>
                  <a:gd name="T65" fmla="*/ 0 h 147"/>
                  <a:gd name="T66" fmla="*/ 1 w 207"/>
                  <a:gd name="T67" fmla="*/ 0 h 147"/>
                  <a:gd name="T68" fmla="*/ 1 w 207"/>
                  <a:gd name="T69" fmla="*/ 0 h 147"/>
                  <a:gd name="T70" fmla="*/ 1 w 207"/>
                  <a:gd name="T71" fmla="*/ 0 h 147"/>
                  <a:gd name="T72" fmla="*/ 1 w 207"/>
                  <a:gd name="T73" fmla="*/ 0 h 147"/>
                  <a:gd name="T74" fmla="*/ 1 w 207"/>
                  <a:gd name="T75" fmla="*/ 0 h 147"/>
                  <a:gd name="T76" fmla="*/ 1 w 207"/>
                  <a:gd name="T77" fmla="*/ 0 h 147"/>
                  <a:gd name="T78" fmla="*/ 1 w 207"/>
                  <a:gd name="T79" fmla="*/ 0 h 147"/>
                  <a:gd name="T80" fmla="*/ 1 w 207"/>
                  <a:gd name="T81" fmla="*/ 0 h 147"/>
                  <a:gd name="T82" fmla="*/ 1 w 207"/>
                  <a:gd name="T83" fmla="*/ 0 h 147"/>
                  <a:gd name="T84" fmla="*/ 1 w 207"/>
                  <a:gd name="T85" fmla="*/ 0 h 147"/>
                  <a:gd name="T86" fmla="*/ 1 w 207"/>
                  <a:gd name="T87" fmla="*/ 0 h 147"/>
                  <a:gd name="T88" fmla="*/ 1 w 207"/>
                  <a:gd name="T89" fmla="*/ 0 h 147"/>
                  <a:gd name="T90" fmla="*/ 1 w 207"/>
                  <a:gd name="T91" fmla="*/ 0 h 147"/>
                  <a:gd name="T92" fmla="*/ 1 w 207"/>
                  <a:gd name="T93" fmla="*/ 0 h 147"/>
                  <a:gd name="T94" fmla="*/ 1 w 207"/>
                  <a:gd name="T95" fmla="*/ 0 h 147"/>
                  <a:gd name="T96" fmla="*/ 1 w 207"/>
                  <a:gd name="T97" fmla="*/ 0 h 147"/>
                  <a:gd name="T98" fmla="*/ 1 w 207"/>
                  <a:gd name="T99" fmla="*/ 0 h 147"/>
                  <a:gd name="T100" fmla="*/ 1 w 207"/>
                  <a:gd name="T101" fmla="*/ 0 h 147"/>
                  <a:gd name="T102" fmla="*/ 1 w 207"/>
                  <a:gd name="T103" fmla="*/ 0 h 147"/>
                  <a:gd name="T104" fmla="*/ 1 w 207"/>
                  <a:gd name="T105" fmla="*/ 0 h 147"/>
                  <a:gd name="T106" fmla="*/ 1 w 207"/>
                  <a:gd name="T107" fmla="*/ 0 h 1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7" h="147">
                    <a:moveTo>
                      <a:pt x="199" y="30"/>
                    </a:moveTo>
                    <a:lnTo>
                      <a:pt x="202" y="36"/>
                    </a:lnTo>
                    <a:lnTo>
                      <a:pt x="207" y="48"/>
                    </a:lnTo>
                    <a:lnTo>
                      <a:pt x="207" y="62"/>
                    </a:lnTo>
                    <a:lnTo>
                      <a:pt x="205" y="76"/>
                    </a:lnTo>
                    <a:lnTo>
                      <a:pt x="201" y="88"/>
                    </a:lnTo>
                    <a:lnTo>
                      <a:pt x="198" y="93"/>
                    </a:lnTo>
                    <a:lnTo>
                      <a:pt x="185" y="105"/>
                    </a:lnTo>
                    <a:lnTo>
                      <a:pt x="171" y="116"/>
                    </a:lnTo>
                    <a:lnTo>
                      <a:pt x="156" y="125"/>
                    </a:lnTo>
                    <a:lnTo>
                      <a:pt x="142" y="132"/>
                    </a:lnTo>
                    <a:lnTo>
                      <a:pt x="125" y="138"/>
                    </a:lnTo>
                    <a:lnTo>
                      <a:pt x="109" y="144"/>
                    </a:lnTo>
                    <a:lnTo>
                      <a:pt x="91" y="147"/>
                    </a:lnTo>
                    <a:lnTo>
                      <a:pt x="75" y="147"/>
                    </a:lnTo>
                    <a:lnTo>
                      <a:pt x="57" y="147"/>
                    </a:lnTo>
                    <a:lnTo>
                      <a:pt x="40" y="144"/>
                    </a:lnTo>
                    <a:lnTo>
                      <a:pt x="15" y="132"/>
                    </a:lnTo>
                    <a:lnTo>
                      <a:pt x="1" y="114"/>
                    </a:lnTo>
                    <a:lnTo>
                      <a:pt x="0" y="108"/>
                    </a:lnTo>
                    <a:lnTo>
                      <a:pt x="4" y="77"/>
                    </a:lnTo>
                    <a:lnTo>
                      <a:pt x="16" y="54"/>
                    </a:lnTo>
                    <a:lnTo>
                      <a:pt x="19" y="48"/>
                    </a:lnTo>
                    <a:lnTo>
                      <a:pt x="26" y="37"/>
                    </a:lnTo>
                    <a:lnTo>
                      <a:pt x="35" y="31"/>
                    </a:lnTo>
                    <a:lnTo>
                      <a:pt x="37" y="30"/>
                    </a:lnTo>
                    <a:lnTo>
                      <a:pt x="32" y="36"/>
                    </a:lnTo>
                    <a:lnTo>
                      <a:pt x="25" y="52"/>
                    </a:lnTo>
                    <a:lnTo>
                      <a:pt x="20" y="68"/>
                    </a:lnTo>
                    <a:lnTo>
                      <a:pt x="20" y="85"/>
                    </a:lnTo>
                    <a:lnTo>
                      <a:pt x="25" y="101"/>
                    </a:lnTo>
                    <a:lnTo>
                      <a:pt x="28" y="108"/>
                    </a:lnTo>
                    <a:lnTo>
                      <a:pt x="37" y="114"/>
                    </a:lnTo>
                    <a:lnTo>
                      <a:pt x="46" y="117"/>
                    </a:lnTo>
                    <a:lnTo>
                      <a:pt x="47" y="116"/>
                    </a:lnTo>
                    <a:lnTo>
                      <a:pt x="44" y="108"/>
                    </a:lnTo>
                    <a:lnTo>
                      <a:pt x="40" y="95"/>
                    </a:lnTo>
                    <a:lnTo>
                      <a:pt x="38" y="80"/>
                    </a:lnTo>
                    <a:lnTo>
                      <a:pt x="38" y="65"/>
                    </a:lnTo>
                    <a:lnTo>
                      <a:pt x="43" y="52"/>
                    </a:lnTo>
                    <a:lnTo>
                      <a:pt x="46" y="45"/>
                    </a:lnTo>
                    <a:lnTo>
                      <a:pt x="49" y="40"/>
                    </a:lnTo>
                    <a:lnTo>
                      <a:pt x="54" y="31"/>
                    </a:lnTo>
                    <a:lnTo>
                      <a:pt x="62" y="23"/>
                    </a:lnTo>
                    <a:lnTo>
                      <a:pt x="69" y="15"/>
                    </a:lnTo>
                    <a:lnTo>
                      <a:pt x="78" y="9"/>
                    </a:lnTo>
                    <a:lnTo>
                      <a:pt x="84" y="8"/>
                    </a:lnTo>
                    <a:lnTo>
                      <a:pt x="96" y="5"/>
                    </a:lnTo>
                    <a:lnTo>
                      <a:pt x="108" y="2"/>
                    </a:lnTo>
                    <a:lnTo>
                      <a:pt x="121" y="0"/>
                    </a:lnTo>
                    <a:lnTo>
                      <a:pt x="134" y="0"/>
                    </a:lnTo>
                    <a:lnTo>
                      <a:pt x="158" y="2"/>
                    </a:lnTo>
                    <a:lnTo>
                      <a:pt x="182" y="12"/>
                    </a:lnTo>
                    <a:lnTo>
                      <a:pt x="199"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2" name="Freeform 115">
                <a:extLst>
                  <a:ext uri="{FF2B5EF4-FFF2-40B4-BE49-F238E27FC236}">
                    <a16:creationId xmlns:a16="http://schemas.microsoft.com/office/drawing/2014/main" id="{6970570A-5130-8145-8EC8-403ECF39B34B}"/>
                  </a:ext>
                </a:extLst>
              </p:cNvPr>
              <p:cNvSpPr>
                <a:spLocks/>
              </p:cNvSpPr>
              <p:nvPr/>
            </p:nvSpPr>
            <p:spPr bwMode="auto">
              <a:xfrm>
                <a:off x="2982" y="3737"/>
                <a:ext cx="99" cy="123"/>
              </a:xfrm>
              <a:custGeom>
                <a:avLst/>
                <a:gdLst>
                  <a:gd name="T0" fmla="*/ 1 w 198"/>
                  <a:gd name="T1" fmla="*/ 1 h 245"/>
                  <a:gd name="T2" fmla="*/ 1 w 198"/>
                  <a:gd name="T3" fmla="*/ 1 h 245"/>
                  <a:gd name="T4" fmla="*/ 1 w 198"/>
                  <a:gd name="T5" fmla="*/ 1 h 245"/>
                  <a:gd name="T6" fmla="*/ 1 w 198"/>
                  <a:gd name="T7" fmla="*/ 1 h 245"/>
                  <a:gd name="T8" fmla="*/ 1 w 198"/>
                  <a:gd name="T9" fmla="*/ 1 h 245"/>
                  <a:gd name="T10" fmla="*/ 1 w 198"/>
                  <a:gd name="T11" fmla="*/ 1 h 245"/>
                  <a:gd name="T12" fmla="*/ 1 w 198"/>
                  <a:gd name="T13" fmla="*/ 1 h 245"/>
                  <a:gd name="T14" fmla="*/ 1 w 198"/>
                  <a:gd name="T15" fmla="*/ 1 h 245"/>
                  <a:gd name="T16" fmla="*/ 1 w 198"/>
                  <a:gd name="T17" fmla="*/ 1 h 245"/>
                  <a:gd name="T18" fmla="*/ 1 w 198"/>
                  <a:gd name="T19" fmla="*/ 1 h 245"/>
                  <a:gd name="T20" fmla="*/ 1 w 198"/>
                  <a:gd name="T21" fmla="*/ 1 h 245"/>
                  <a:gd name="T22" fmla="*/ 1 w 198"/>
                  <a:gd name="T23" fmla="*/ 1 h 245"/>
                  <a:gd name="T24" fmla="*/ 1 w 198"/>
                  <a:gd name="T25" fmla="*/ 1 h 245"/>
                  <a:gd name="T26" fmla="*/ 1 w 198"/>
                  <a:gd name="T27" fmla="*/ 1 h 245"/>
                  <a:gd name="T28" fmla="*/ 1 w 198"/>
                  <a:gd name="T29" fmla="*/ 1 h 245"/>
                  <a:gd name="T30" fmla="*/ 1 w 198"/>
                  <a:gd name="T31" fmla="*/ 1 h 245"/>
                  <a:gd name="T32" fmla="*/ 1 w 198"/>
                  <a:gd name="T33" fmla="*/ 1 h 245"/>
                  <a:gd name="T34" fmla="*/ 1 w 198"/>
                  <a:gd name="T35" fmla="*/ 1 h 245"/>
                  <a:gd name="T36" fmla="*/ 1 w 198"/>
                  <a:gd name="T37" fmla="*/ 1 h 245"/>
                  <a:gd name="T38" fmla="*/ 1 w 198"/>
                  <a:gd name="T39" fmla="*/ 1 h 245"/>
                  <a:gd name="T40" fmla="*/ 1 w 198"/>
                  <a:gd name="T41" fmla="*/ 1 h 245"/>
                  <a:gd name="T42" fmla="*/ 1 w 198"/>
                  <a:gd name="T43" fmla="*/ 1 h 245"/>
                  <a:gd name="T44" fmla="*/ 1 w 198"/>
                  <a:gd name="T45" fmla="*/ 1 h 245"/>
                  <a:gd name="T46" fmla="*/ 1 w 198"/>
                  <a:gd name="T47" fmla="*/ 1 h 245"/>
                  <a:gd name="T48" fmla="*/ 1 w 198"/>
                  <a:gd name="T49" fmla="*/ 1 h 245"/>
                  <a:gd name="T50" fmla="*/ 1 w 198"/>
                  <a:gd name="T51" fmla="*/ 1 h 245"/>
                  <a:gd name="T52" fmla="*/ 1 w 198"/>
                  <a:gd name="T53" fmla="*/ 1 h 245"/>
                  <a:gd name="T54" fmla="*/ 1 w 198"/>
                  <a:gd name="T55" fmla="*/ 1 h 245"/>
                  <a:gd name="T56" fmla="*/ 1 w 198"/>
                  <a:gd name="T57" fmla="*/ 1 h 245"/>
                  <a:gd name="T58" fmla="*/ 1 w 198"/>
                  <a:gd name="T59" fmla="*/ 1 h 245"/>
                  <a:gd name="T60" fmla="*/ 1 w 198"/>
                  <a:gd name="T61" fmla="*/ 1 h 245"/>
                  <a:gd name="T62" fmla="*/ 1 w 198"/>
                  <a:gd name="T63" fmla="*/ 1 h 245"/>
                  <a:gd name="T64" fmla="*/ 1 w 198"/>
                  <a:gd name="T65" fmla="*/ 1 h 245"/>
                  <a:gd name="T66" fmla="*/ 1 w 198"/>
                  <a:gd name="T67" fmla="*/ 1 h 245"/>
                  <a:gd name="T68" fmla="*/ 1 w 198"/>
                  <a:gd name="T69" fmla="*/ 1 h 245"/>
                  <a:gd name="T70" fmla="*/ 1 w 198"/>
                  <a:gd name="T71" fmla="*/ 1 h 245"/>
                  <a:gd name="T72" fmla="*/ 1 w 198"/>
                  <a:gd name="T73" fmla="*/ 1 h 245"/>
                  <a:gd name="T74" fmla="*/ 1 w 198"/>
                  <a:gd name="T75" fmla="*/ 1 h 245"/>
                  <a:gd name="T76" fmla="*/ 1 w 198"/>
                  <a:gd name="T77" fmla="*/ 1 h 245"/>
                  <a:gd name="T78" fmla="*/ 0 w 198"/>
                  <a:gd name="T79" fmla="*/ 1 h 245"/>
                  <a:gd name="T80" fmla="*/ 0 w 198"/>
                  <a:gd name="T81" fmla="*/ 1 h 245"/>
                  <a:gd name="T82" fmla="*/ 1 w 198"/>
                  <a:gd name="T83" fmla="*/ 1 h 245"/>
                  <a:gd name="T84" fmla="*/ 1 w 198"/>
                  <a:gd name="T85" fmla="*/ 1 h 245"/>
                  <a:gd name="T86" fmla="*/ 1 w 198"/>
                  <a:gd name="T87" fmla="*/ 1 h 245"/>
                  <a:gd name="T88" fmla="*/ 1 w 198"/>
                  <a:gd name="T89" fmla="*/ 1 h 245"/>
                  <a:gd name="T90" fmla="*/ 1 w 198"/>
                  <a:gd name="T91" fmla="*/ 1 h 245"/>
                  <a:gd name="T92" fmla="*/ 1 w 198"/>
                  <a:gd name="T93" fmla="*/ 1 h 245"/>
                  <a:gd name="T94" fmla="*/ 1 w 198"/>
                  <a:gd name="T95" fmla="*/ 1 h 245"/>
                  <a:gd name="T96" fmla="*/ 1 w 198"/>
                  <a:gd name="T97" fmla="*/ 1 h 245"/>
                  <a:gd name="T98" fmla="*/ 1 w 198"/>
                  <a:gd name="T99" fmla="*/ 1 h 245"/>
                  <a:gd name="T100" fmla="*/ 1 w 198"/>
                  <a:gd name="T101" fmla="*/ 1 h 245"/>
                  <a:gd name="T102" fmla="*/ 1 w 198"/>
                  <a:gd name="T103" fmla="*/ 1 h 245"/>
                  <a:gd name="T104" fmla="*/ 1 w 198"/>
                  <a:gd name="T105" fmla="*/ 1 h 245"/>
                  <a:gd name="T106" fmla="*/ 1 w 198"/>
                  <a:gd name="T107" fmla="*/ 1 h 245"/>
                  <a:gd name="T108" fmla="*/ 1 w 198"/>
                  <a:gd name="T109" fmla="*/ 1 h 245"/>
                  <a:gd name="T110" fmla="*/ 1 w 198"/>
                  <a:gd name="T111" fmla="*/ 0 h 245"/>
                  <a:gd name="T112" fmla="*/ 1 w 198"/>
                  <a:gd name="T113" fmla="*/ 0 h 245"/>
                  <a:gd name="T114" fmla="*/ 1 w 198"/>
                  <a:gd name="T115" fmla="*/ 1 h 245"/>
                  <a:gd name="T116" fmla="*/ 1 w 198"/>
                  <a:gd name="T117" fmla="*/ 1 h 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8" h="245">
                    <a:moveTo>
                      <a:pt x="182" y="12"/>
                    </a:moveTo>
                    <a:lnTo>
                      <a:pt x="185" y="15"/>
                    </a:lnTo>
                    <a:lnTo>
                      <a:pt x="191" y="21"/>
                    </a:lnTo>
                    <a:lnTo>
                      <a:pt x="197" y="37"/>
                    </a:lnTo>
                    <a:lnTo>
                      <a:pt x="197" y="49"/>
                    </a:lnTo>
                    <a:lnTo>
                      <a:pt x="198" y="62"/>
                    </a:lnTo>
                    <a:lnTo>
                      <a:pt x="197" y="74"/>
                    </a:lnTo>
                    <a:lnTo>
                      <a:pt x="190" y="96"/>
                    </a:lnTo>
                    <a:lnTo>
                      <a:pt x="176" y="115"/>
                    </a:lnTo>
                    <a:lnTo>
                      <a:pt x="158" y="131"/>
                    </a:lnTo>
                    <a:lnTo>
                      <a:pt x="139" y="146"/>
                    </a:lnTo>
                    <a:lnTo>
                      <a:pt x="132" y="151"/>
                    </a:lnTo>
                    <a:lnTo>
                      <a:pt x="117" y="158"/>
                    </a:lnTo>
                    <a:lnTo>
                      <a:pt x="101" y="165"/>
                    </a:lnTo>
                    <a:lnTo>
                      <a:pt x="85" y="170"/>
                    </a:lnTo>
                    <a:lnTo>
                      <a:pt x="67" y="173"/>
                    </a:lnTo>
                    <a:lnTo>
                      <a:pt x="58" y="173"/>
                    </a:lnTo>
                    <a:lnTo>
                      <a:pt x="53" y="171"/>
                    </a:lnTo>
                    <a:lnTo>
                      <a:pt x="49" y="177"/>
                    </a:lnTo>
                    <a:lnTo>
                      <a:pt x="40" y="189"/>
                    </a:lnTo>
                    <a:lnTo>
                      <a:pt x="34" y="202"/>
                    </a:lnTo>
                    <a:lnTo>
                      <a:pt x="28" y="216"/>
                    </a:lnTo>
                    <a:lnTo>
                      <a:pt x="25" y="230"/>
                    </a:lnTo>
                    <a:lnTo>
                      <a:pt x="25" y="238"/>
                    </a:lnTo>
                    <a:lnTo>
                      <a:pt x="30" y="241"/>
                    </a:lnTo>
                    <a:lnTo>
                      <a:pt x="36" y="241"/>
                    </a:lnTo>
                    <a:lnTo>
                      <a:pt x="25" y="245"/>
                    </a:lnTo>
                    <a:lnTo>
                      <a:pt x="15" y="245"/>
                    </a:lnTo>
                    <a:lnTo>
                      <a:pt x="12" y="245"/>
                    </a:lnTo>
                    <a:lnTo>
                      <a:pt x="15" y="220"/>
                    </a:lnTo>
                    <a:lnTo>
                      <a:pt x="25" y="199"/>
                    </a:lnTo>
                    <a:lnTo>
                      <a:pt x="27" y="195"/>
                    </a:lnTo>
                    <a:lnTo>
                      <a:pt x="34" y="183"/>
                    </a:lnTo>
                    <a:lnTo>
                      <a:pt x="37" y="173"/>
                    </a:lnTo>
                    <a:lnTo>
                      <a:pt x="37" y="170"/>
                    </a:lnTo>
                    <a:lnTo>
                      <a:pt x="30" y="165"/>
                    </a:lnTo>
                    <a:lnTo>
                      <a:pt x="18" y="154"/>
                    </a:lnTo>
                    <a:lnTo>
                      <a:pt x="9" y="140"/>
                    </a:lnTo>
                    <a:lnTo>
                      <a:pt x="2" y="126"/>
                    </a:lnTo>
                    <a:lnTo>
                      <a:pt x="0" y="109"/>
                    </a:lnTo>
                    <a:lnTo>
                      <a:pt x="0" y="100"/>
                    </a:lnTo>
                    <a:lnTo>
                      <a:pt x="3" y="91"/>
                    </a:lnTo>
                    <a:lnTo>
                      <a:pt x="8" y="71"/>
                    </a:lnTo>
                    <a:lnTo>
                      <a:pt x="15" y="52"/>
                    </a:lnTo>
                    <a:lnTo>
                      <a:pt x="24" y="34"/>
                    </a:lnTo>
                    <a:lnTo>
                      <a:pt x="39" y="23"/>
                    </a:lnTo>
                    <a:lnTo>
                      <a:pt x="49" y="22"/>
                    </a:lnTo>
                    <a:lnTo>
                      <a:pt x="55" y="25"/>
                    </a:lnTo>
                    <a:lnTo>
                      <a:pt x="61" y="26"/>
                    </a:lnTo>
                    <a:lnTo>
                      <a:pt x="65" y="22"/>
                    </a:lnTo>
                    <a:lnTo>
                      <a:pt x="74" y="15"/>
                    </a:lnTo>
                    <a:lnTo>
                      <a:pt x="86" y="9"/>
                    </a:lnTo>
                    <a:lnTo>
                      <a:pt x="98" y="6"/>
                    </a:lnTo>
                    <a:lnTo>
                      <a:pt x="111" y="3"/>
                    </a:lnTo>
                    <a:lnTo>
                      <a:pt x="117" y="1"/>
                    </a:lnTo>
                    <a:lnTo>
                      <a:pt x="124" y="0"/>
                    </a:lnTo>
                    <a:lnTo>
                      <a:pt x="138" y="0"/>
                    </a:lnTo>
                    <a:lnTo>
                      <a:pt x="164" y="3"/>
                    </a:lnTo>
                    <a:lnTo>
                      <a:pt x="182"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3" name="Freeform 116">
                <a:extLst>
                  <a:ext uri="{FF2B5EF4-FFF2-40B4-BE49-F238E27FC236}">
                    <a16:creationId xmlns:a16="http://schemas.microsoft.com/office/drawing/2014/main" id="{F098617D-EDF7-FA47-A45C-8A99452937DD}"/>
                  </a:ext>
                </a:extLst>
              </p:cNvPr>
              <p:cNvSpPr>
                <a:spLocks/>
              </p:cNvSpPr>
              <p:nvPr/>
            </p:nvSpPr>
            <p:spPr bwMode="auto">
              <a:xfrm>
                <a:off x="3337" y="3737"/>
                <a:ext cx="97" cy="82"/>
              </a:xfrm>
              <a:custGeom>
                <a:avLst/>
                <a:gdLst>
                  <a:gd name="T0" fmla="*/ 1 w 194"/>
                  <a:gd name="T1" fmla="*/ 1 h 162"/>
                  <a:gd name="T2" fmla="*/ 1 w 194"/>
                  <a:gd name="T3" fmla="*/ 0 h 162"/>
                  <a:gd name="T4" fmla="*/ 1 w 194"/>
                  <a:gd name="T5" fmla="*/ 0 h 162"/>
                  <a:gd name="T6" fmla="*/ 1 w 194"/>
                  <a:gd name="T7" fmla="*/ 1 h 162"/>
                  <a:gd name="T8" fmla="*/ 1 w 194"/>
                  <a:gd name="T9" fmla="*/ 1 h 162"/>
                  <a:gd name="T10" fmla="*/ 1 w 194"/>
                  <a:gd name="T11" fmla="*/ 1 h 162"/>
                  <a:gd name="T12" fmla="*/ 1 w 194"/>
                  <a:gd name="T13" fmla="*/ 1 h 162"/>
                  <a:gd name="T14" fmla="*/ 1 w 194"/>
                  <a:gd name="T15" fmla="*/ 1 h 162"/>
                  <a:gd name="T16" fmla="*/ 1 w 194"/>
                  <a:gd name="T17" fmla="*/ 1 h 162"/>
                  <a:gd name="T18" fmla="*/ 1 w 194"/>
                  <a:gd name="T19" fmla="*/ 1 h 162"/>
                  <a:gd name="T20" fmla="*/ 1 w 194"/>
                  <a:gd name="T21" fmla="*/ 1 h 162"/>
                  <a:gd name="T22" fmla="*/ 1 w 194"/>
                  <a:gd name="T23" fmla="*/ 1 h 162"/>
                  <a:gd name="T24" fmla="*/ 1 w 194"/>
                  <a:gd name="T25" fmla="*/ 1 h 162"/>
                  <a:gd name="T26" fmla="*/ 1 w 194"/>
                  <a:gd name="T27" fmla="*/ 1 h 162"/>
                  <a:gd name="T28" fmla="*/ 1 w 194"/>
                  <a:gd name="T29" fmla="*/ 1 h 162"/>
                  <a:gd name="T30" fmla="*/ 1 w 194"/>
                  <a:gd name="T31" fmla="*/ 1 h 162"/>
                  <a:gd name="T32" fmla="*/ 1 w 194"/>
                  <a:gd name="T33" fmla="*/ 1 h 162"/>
                  <a:gd name="T34" fmla="*/ 1 w 194"/>
                  <a:gd name="T35" fmla="*/ 1 h 162"/>
                  <a:gd name="T36" fmla="*/ 1 w 194"/>
                  <a:gd name="T37" fmla="*/ 1 h 162"/>
                  <a:gd name="T38" fmla="*/ 1 w 194"/>
                  <a:gd name="T39" fmla="*/ 1 h 162"/>
                  <a:gd name="T40" fmla="*/ 1 w 194"/>
                  <a:gd name="T41" fmla="*/ 1 h 162"/>
                  <a:gd name="T42" fmla="*/ 1 w 194"/>
                  <a:gd name="T43" fmla="*/ 1 h 162"/>
                  <a:gd name="T44" fmla="*/ 1 w 194"/>
                  <a:gd name="T45" fmla="*/ 1 h 162"/>
                  <a:gd name="T46" fmla="*/ 1 w 194"/>
                  <a:gd name="T47" fmla="*/ 1 h 162"/>
                  <a:gd name="T48" fmla="*/ 0 w 194"/>
                  <a:gd name="T49" fmla="*/ 1 h 162"/>
                  <a:gd name="T50" fmla="*/ 1 w 194"/>
                  <a:gd name="T51" fmla="*/ 1 h 162"/>
                  <a:gd name="T52" fmla="*/ 1 w 194"/>
                  <a:gd name="T53" fmla="*/ 1 h 162"/>
                  <a:gd name="T54" fmla="*/ 1 w 194"/>
                  <a:gd name="T55" fmla="*/ 1 h 162"/>
                  <a:gd name="T56" fmla="*/ 1 w 194"/>
                  <a:gd name="T57" fmla="*/ 1 h 162"/>
                  <a:gd name="T58" fmla="*/ 1 w 194"/>
                  <a:gd name="T59" fmla="*/ 1 h 162"/>
                  <a:gd name="T60" fmla="*/ 1 w 194"/>
                  <a:gd name="T61" fmla="*/ 1 h 162"/>
                  <a:gd name="T62" fmla="*/ 1 w 194"/>
                  <a:gd name="T63" fmla="*/ 1 h 162"/>
                  <a:gd name="T64" fmla="*/ 1 w 194"/>
                  <a:gd name="T65" fmla="*/ 1 h 162"/>
                  <a:gd name="T66" fmla="*/ 1 w 194"/>
                  <a:gd name="T67" fmla="*/ 1 h 162"/>
                  <a:gd name="T68" fmla="*/ 1 w 194"/>
                  <a:gd name="T69" fmla="*/ 1 h 162"/>
                  <a:gd name="T70" fmla="*/ 1 w 194"/>
                  <a:gd name="T71" fmla="*/ 1 h 162"/>
                  <a:gd name="T72" fmla="*/ 1 w 194"/>
                  <a:gd name="T73" fmla="*/ 1 h 162"/>
                  <a:gd name="T74" fmla="*/ 1 w 194"/>
                  <a:gd name="T75" fmla="*/ 1 h 162"/>
                  <a:gd name="T76" fmla="*/ 1 w 194"/>
                  <a:gd name="T77" fmla="*/ 1 h 162"/>
                  <a:gd name="T78" fmla="*/ 1 w 194"/>
                  <a:gd name="T79" fmla="*/ 1 h 162"/>
                  <a:gd name="T80" fmla="*/ 1 w 194"/>
                  <a:gd name="T81" fmla="*/ 1 h 162"/>
                  <a:gd name="T82" fmla="*/ 1 w 194"/>
                  <a:gd name="T83" fmla="*/ 1 h 162"/>
                  <a:gd name="T84" fmla="*/ 1 w 194"/>
                  <a:gd name="T85" fmla="*/ 1 h 162"/>
                  <a:gd name="T86" fmla="*/ 1 w 194"/>
                  <a:gd name="T87" fmla="*/ 1 h 162"/>
                  <a:gd name="T88" fmla="*/ 1 w 194"/>
                  <a:gd name="T89" fmla="*/ 1 h 162"/>
                  <a:gd name="T90" fmla="*/ 1 w 194"/>
                  <a:gd name="T91" fmla="*/ 1 h 162"/>
                  <a:gd name="T92" fmla="*/ 1 w 194"/>
                  <a:gd name="T93" fmla="*/ 1 h 162"/>
                  <a:gd name="T94" fmla="*/ 1 w 194"/>
                  <a:gd name="T95" fmla="*/ 1 h 162"/>
                  <a:gd name="T96" fmla="*/ 1 w 194"/>
                  <a:gd name="T97" fmla="*/ 1 h 162"/>
                  <a:gd name="T98" fmla="*/ 1 w 194"/>
                  <a:gd name="T99" fmla="*/ 1 h 162"/>
                  <a:gd name="T100" fmla="*/ 1 w 194"/>
                  <a:gd name="T101" fmla="*/ 1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4" h="162">
                    <a:moveTo>
                      <a:pt x="110" y="1"/>
                    </a:moveTo>
                    <a:lnTo>
                      <a:pt x="111" y="0"/>
                    </a:lnTo>
                    <a:lnTo>
                      <a:pt x="120" y="0"/>
                    </a:lnTo>
                    <a:lnTo>
                      <a:pt x="139" y="4"/>
                    </a:lnTo>
                    <a:lnTo>
                      <a:pt x="157" y="10"/>
                    </a:lnTo>
                    <a:lnTo>
                      <a:pt x="173" y="21"/>
                    </a:lnTo>
                    <a:lnTo>
                      <a:pt x="186" y="34"/>
                    </a:lnTo>
                    <a:lnTo>
                      <a:pt x="192" y="41"/>
                    </a:lnTo>
                    <a:lnTo>
                      <a:pt x="194" y="50"/>
                    </a:lnTo>
                    <a:lnTo>
                      <a:pt x="194" y="66"/>
                    </a:lnTo>
                    <a:lnTo>
                      <a:pt x="189" y="84"/>
                    </a:lnTo>
                    <a:lnTo>
                      <a:pt x="182" y="99"/>
                    </a:lnTo>
                    <a:lnTo>
                      <a:pt x="172" y="114"/>
                    </a:lnTo>
                    <a:lnTo>
                      <a:pt x="166" y="120"/>
                    </a:lnTo>
                    <a:lnTo>
                      <a:pt x="158" y="127"/>
                    </a:lnTo>
                    <a:lnTo>
                      <a:pt x="151" y="133"/>
                    </a:lnTo>
                    <a:lnTo>
                      <a:pt x="135" y="143"/>
                    </a:lnTo>
                    <a:lnTo>
                      <a:pt x="115" y="152"/>
                    </a:lnTo>
                    <a:lnTo>
                      <a:pt x="95" y="158"/>
                    </a:lnTo>
                    <a:lnTo>
                      <a:pt x="76" y="162"/>
                    </a:lnTo>
                    <a:lnTo>
                      <a:pt x="62" y="162"/>
                    </a:lnTo>
                    <a:lnTo>
                      <a:pt x="31" y="157"/>
                    </a:lnTo>
                    <a:lnTo>
                      <a:pt x="12" y="143"/>
                    </a:lnTo>
                    <a:lnTo>
                      <a:pt x="7" y="137"/>
                    </a:lnTo>
                    <a:lnTo>
                      <a:pt x="0" y="106"/>
                    </a:lnTo>
                    <a:lnTo>
                      <a:pt x="7" y="83"/>
                    </a:lnTo>
                    <a:lnTo>
                      <a:pt x="10" y="77"/>
                    </a:lnTo>
                    <a:lnTo>
                      <a:pt x="15" y="71"/>
                    </a:lnTo>
                    <a:lnTo>
                      <a:pt x="22" y="57"/>
                    </a:lnTo>
                    <a:lnTo>
                      <a:pt x="31" y="44"/>
                    </a:lnTo>
                    <a:lnTo>
                      <a:pt x="41" y="32"/>
                    </a:lnTo>
                    <a:lnTo>
                      <a:pt x="52" y="21"/>
                    </a:lnTo>
                    <a:lnTo>
                      <a:pt x="58" y="16"/>
                    </a:lnTo>
                    <a:lnTo>
                      <a:pt x="53" y="29"/>
                    </a:lnTo>
                    <a:lnTo>
                      <a:pt x="50" y="40"/>
                    </a:lnTo>
                    <a:lnTo>
                      <a:pt x="49" y="43"/>
                    </a:lnTo>
                    <a:lnTo>
                      <a:pt x="49" y="52"/>
                    </a:lnTo>
                    <a:lnTo>
                      <a:pt x="50" y="62"/>
                    </a:lnTo>
                    <a:lnTo>
                      <a:pt x="52" y="65"/>
                    </a:lnTo>
                    <a:lnTo>
                      <a:pt x="55" y="72"/>
                    </a:lnTo>
                    <a:lnTo>
                      <a:pt x="64" y="83"/>
                    </a:lnTo>
                    <a:lnTo>
                      <a:pt x="73" y="87"/>
                    </a:lnTo>
                    <a:lnTo>
                      <a:pt x="73" y="72"/>
                    </a:lnTo>
                    <a:lnTo>
                      <a:pt x="70" y="59"/>
                    </a:lnTo>
                    <a:lnTo>
                      <a:pt x="70" y="56"/>
                    </a:lnTo>
                    <a:lnTo>
                      <a:pt x="73" y="29"/>
                    </a:lnTo>
                    <a:lnTo>
                      <a:pt x="84" y="10"/>
                    </a:lnTo>
                    <a:lnTo>
                      <a:pt x="87" y="6"/>
                    </a:lnTo>
                    <a:lnTo>
                      <a:pt x="98" y="1"/>
                    </a:lnTo>
                    <a:lnTo>
                      <a:pt x="108" y="1"/>
                    </a:lnTo>
                    <a:lnTo>
                      <a:pt x="11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4" name="Freeform 117">
                <a:extLst>
                  <a:ext uri="{FF2B5EF4-FFF2-40B4-BE49-F238E27FC236}">
                    <a16:creationId xmlns:a16="http://schemas.microsoft.com/office/drawing/2014/main" id="{F36EE151-D586-0646-9A74-709C5C59A9B9}"/>
                  </a:ext>
                </a:extLst>
              </p:cNvPr>
              <p:cNvSpPr>
                <a:spLocks/>
              </p:cNvSpPr>
              <p:nvPr/>
            </p:nvSpPr>
            <p:spPr bwMode="auto">
              <a:xfrm>
                <a:off x="2868" y="3739"/>
                <a:ext cx="92" cy="69"/>
              </a:xfrm>
              <a:custGeom>
                <a:avLst/>
                <a:gdLst>
                  <a:gd name="T0" fmla="*/ 1 w 183"/>
                  <a:gd name="T1" fmla="*/ 1 h 137"/>
                  <a:gd name="T2" fmla="*/ 1 w 183"/>
                  <a:gd name="T3" fmla="*/ 1 h 137"/>
                  <a:gd name="T4" fmla="*/ 1 w 183"/>
                  <a:gd name="T5" fmla="*/ 1 h 137"/>
                  <a:gd name="T6" fmla="*/ 1 w 183"/>
                  <a:gd name="T7" fmla="*/ 1 h 137"/>
                  <a:gd name="T8" fmla="*/ 1 w 183"/>
                  <a:gd name="T9" fmla="*/ 1 h 137"/>
                  <a:gd name="T10" fmla="*/ 1 w 183"/>
                  <a:gd name="T11" fmla="*/ 1 h 137"/>
                  <a:gd name="T12" fmla="*/ 1 w 183"/>
                  <a:gd name="T13" fmla="*/ 1 h 137"/>
                  <a:gd name="T14" fmla="*/ 1 w 183"/>
                  <a:gd name="T15" fmla="*/ 1 h 137"/>
                  <a:gd name="T16" fmla="*/ 1 w 183"/>
                  <a:gd name="T17" fmla="*/ 1 h 137"/>
                  <a:gd name="T18" fmla="*/ 1 w 183"/>
                  <a:gd name="T19" fmla="*/ 1 h 137"/>
                  <a:gd name="T20" fmla="*/ 1 w 183"/>
                  <a:gd name="T21" fmla="*/ 1 h 137"/>
                  <a:gd name="T22" fmla="*/ 1 w 183"/>
                  <a:gd name="T23" fmla="*/ 1 h 137"/>
                  <a:gd name="T24" fmla="*/ 1 w 183"/>
                  <a:gd name="T25" fmla="*/ 1 h 137"/>
                  <a:gd name="T26" fmla="*/ 1 w 183"/>
                  <a:gd name="T27" fmla="*/ 1 h 137"/>
                  <a:gd name="T28" fmla="*/ 1 w 183"/>
                  <a:gd name="T29" fmla="*/ 1 h 137"/>
                  <a:gd name="T30" fmla="*/ 1 w 183"/>
                  <a:gd name="T31" fmla="*/ 1 h 137"/>
                  <a:gd name="T32" fmla="*/ 1 w 183"/>
                  <a:gd name="T33" fmla="*/ 1 h 137"/>
                  <a:gd name="T34" fmla="*/ 1 w 183"/>
                  <a:gd name="T35" fmla="*/ 1 h 137"/>
                  <a:gd name="T36" fmla="*/ 1 w 183"/>
                  <a:gd name="T37" fmla="*/ 1 h 137"/>
                  <a:gd name="T38" fmla="*/ 1 w 183"/>
                  <a:gd name="T39" fmla="*/ 1 h 137"/>
                  <a:gd name="T40" fmla="*/ 1 w 183"/>
                  <a:gd name="T41" fmla="*/ 1 h 137"/>
                  <a:gd name="T42" fmla="*/ 1 w 183"/>
                  <a:gd name="T43" fmla="*/ 1 h 137"/>
                  <a:gd name="T44" fmla="*/ 1 w 183"/>
                  <a:gd name="T45" fmla="*/ 1 h 137"/>
                  <a:gd name="T46" fmla="*/ 1 w 183"/>
                  <a:gd name="T47" fmla="*/ 1 h 137"/>
                  <a:gd name="T48" fmla="*/ 0 w 183"/>
                  <a:gd name="T49" fmla="*/ 1 h 137"/>
                  <a:gd name="T50" fmla="*/ 1 w 183"/>
                  <a:gd name="T51" fmla="*/ 1 h 137"/>
                  <a:gd name="T52" fmla="*/ 1 w 183"/>
                  <a:gd name="T53" fmla="*/ 1 h 137"/>
                  <a:gd name="T54" fmla="*/ 1 w 183"/>
                  <a:gd name="T55" fmla="*/ 1 h 137"/>
                  <a:gd name="T56" fmla="*/ 1 w 183"/>
                  <a:gd name="T57" fmla="*/ 1 h 137"/>
                  <a:gd name="T58" fmla="*/ 1 w 183"/>
                  <a:gd name="T59" fmla="*/ 1 h 137"/>
                  <a:gd name="T60" fmla="*/ 1 w 183"/>
                  <a:gd name="T61" fmla="*/ 1 h 137"/>
                  <a:gd name="T62" fmla="*/ 1 w 183"/>
                  <a:gd name="T63" fmla="*/ 1 h 137"/>
                  <a:gd name="T64" fmla="*/ 1 w 183"/>
                  <a:gd name="T65" fmla="*/ 1 h 137"/>
                  <a:gd name="T66" fmla="*/ 1 w 183"/>
                  <a:gd name="T67" fmla="*/ 1 h 137"/>
                  <a:gd name="T68" fmla="*/ 1 w 183"/>
                  <a:gd name="T69" fmla="*/ 1 h 137"/>
                  <a:gd name="T70" fmla="*/ 1 w 183"/>
                  <a:gd name="T71" fmla="*/ 1 h 137"/>
                  <a:gd name="T72" fmla="*/ 1 w 183"/>
                  <a:gd name="T73" fmla="*/ 1 h 137"/>
                  <a:gd name="T74" fmla="*/ 1 w 183"/>
                  <a:gd name="T75" fmla="*/ 1 h 137"/>
                  <a:gd name="T76" fmla="*/ 1 w 183"/>
                  <a:gd name="T77" fmla="*/ 0 h 137"/>
                  <a:gd name="T78" fmla="*/ 1 w 183"/>
                  <a:gd name="T79" fmla="*/ 0 h 137"/>
                  <a:gd name="T80" fmla="*/ 1 w 183"/>
                  <a:gd name="T81" fmla="*/ 0 h 137"/>
                  <a:gd name="T82" fmla="*/ 1 w 183"/>
                  <a:gd name="T83" fmla="*/ 1 h 137"/>
                  <a:gd name="T84" fmla="*/ 1 w 183"/>
                  <a:gd name="T85" fmla="*/ 1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3" h="137">
                    <a:moveTo>
                      <a:pt x="125" y="6"/>
                    </a:moveTo>
                    <a:lnTo>
                      <a:pt x="133" y="10"/>
                    </a:lnTo>
                    <a:lnTo>
                      <a:pt x="140" y="15"/>
                    </a:lnTo>
                    <a:lnTo>
                      <a:pt x="156" y="26"/>
                    </a:lnTo>
                    <a:lnTo>
                      <a:pt x="170" y="38"/>
                    </a:lnTo>
                    <a:lnTo>
                      <a:pt x="180" y="53"/>
                    </a:lnTo>
                    <a:lnTo>
                      <a:pt x="183" y="72"/>
                    </a:lnTo>
                    <a:lnTo>
                      <a:pt x="181" y="74"/>
                    </a:lnTo>
                    <a:lnTo>
                      <a:pt x="181" y="81"/>
                    </a:lnTo>
                    <a:lnTo>
                      <a:pt x="180" y="90"/>
                    </a:lnTo>
                    <a:lnTo>
                      <a:pt x="174" y="100"/>
                    </a:lnTo>
                    <a:lnTo>
                      <a:pt x="165" y="109"/>
                    </a:lnTo>
                    <a:lnTo>
                      <a:pt x="156" y="117"/>
                    </a:lnTo>
                    <a:lnTo>
                      <a:pt x="147" y="121"/>
                    </a:lnTo>
                    <a:lnTo>
                      <a:pt x="125" y="130"/>
                    </a:lnTo>
                    <a:lnTo>
                      <a:pt x="103" y="134"/>
                    </a:lnTo>
                    <a:lnTo>
                      <a:pt x="79" y="137"/>
                    </a:lnTo>
                    <a:lnTo>
                      <a:pt x="63" y="134"/>
                    </a:lnTo>
                    <a:lnTo>
                      <a:pt x="50" y="133"/>
                    </a:lnTo>
                    <a:lnTo>
                      <a:pt x="47" y="133"/>
                    </a:lnTo>
                    <a:lnTo>
                      <a:pt x="38" y="133"/>
                    </a:lnTo>
                    <a:lnTo>
                      <a:pt x="28" y="130"/>
                    </a:lnTo>
                    <a:lnTo>
                      <a:pt x="11" y="121"/>
                    </a:lnTo>
                    <a:lnTo>
                      <a:pt x="1" y="111"/>
                    </a:lnTo>
                    <a:lnTo>
                      <a:pt x="0" y="106"/>
                    </a:lnTo>
                    <a:lnTo>
                      <a:pt x="1" y="91"/>
                    </a:lnTo>
                    <a:lnTo>
                      <a:pt x="8" y="87"/>
                    </a:lnTo>
                    <a:lnTo>
                      <a:pt x="11" y="87"/>
                    </a:lnTo>
                    <a:lnTo>
                      <a:pt x="17" y="87"/>
                    </a:lnTo>
                    <a:lnTo>
                      <a:pt x="22" y="80"/>
                    </a:lnTo>
                    <a:lnTo>
                      <a:pt x="17" y="63"/>
                    </a:lnTo>
                    <a:lnTo>
                      <a:pt x="19" y="49"/>
                    </a:lnTo>
                    <a:lnTo>
                      <a:pt x="19" y="46"/>
                    </a:lnTo>
                    <a:lnTo>
                      <a:pt x="23" y="40"/>
                    </a:lnTo>
                    <a:lnTo>
                      <a:pt x="31" y="26"/>
                    </a:lnTo>
                    <a:lnTo>
                      <a:pt x="41" y="15"/>
                    </a:lnTo>
                    <a:lnTo>
                      <a:pt x="53" y="6"/>
                    </a:lnTo>
                    <a:lnTo>
                      <a:pt x="68" y="1"/>
                    </a:lnTo>
                    <a:lnTo>
                      <a:pt x="75" y="0"/>
                    </a:lnTo>
                    <a:lnTo>
                      <a:pt x="81" y="0"/>
                    </a:lnTo>
                    <a:lnTo>
                      <a:pt x="91" y="0"/>
                    </a:lnTo>
                    <a:lnTo>
                      <a:pt x="110" y="1"/>
                    </a:lnTo>
                    <a:lnTo>
                      <a:pt x="125"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5" name="Freeform 118">
                <a:extLst>
                  <a:ext uri="{FF2B5EF4-FFF2-40B4-BE49-F238E27FC236}">
                    <a16:creationId xmlns:a16="http://schemas.microsoft.com/office/drawing/2014/main" id="{2A0F03FC-6B17-FB4B-AA1A-91B19AF26B73}"/>
                  </a:ext>
                </a:extLst>
              </p:cNvPr>
              <p:cNvSpPr>
                <a:spLocks/>
              </p:cNvSpPr>
              <p:nvPr/>
            </p:nvSpPr>
            <p:spPr bwMode="auto">
              <a:xfrm>
                <a:off x="2990" y="3741"/>
                <a:ext cx="83" cy="78"/>
              </a:xfrm>
              <a:custGeom>
                <a:avLst/>
                <a:gdLst>
                  <a:gd name="T0" fmla="*/ 1 w 165"/>
                  <a:gd name="T1" fmla="*/ 0 h 157"/>
                  <a:gd name="T2" fmla="*/ 1 w 165"/>
                  <a:gd name="T3" fmla="*/ 0 h 157"/>
                  <a:gd name="T4" fmla="*/ 1 w 165"/>
                  <a:gd name="T5" fmla="*/ 0 h 157"/>
                  <a:gd name="T6" fmla="*/ 1 w 165"/>
                  <a:gd name="T7" fmla="*/ 0 h 157"/>
                  <a:gd name="T8" fmla="*/ 1 w 165"/>
                  <a:gd name="T9" fmla="*/ 0 h 157"/>
                  <a:gd name="T10" fmla="*/ 1 w 165"/>
                  <a:gd name="T11" fmla="*/ 0 h 157"/>
                  <a:gd name="T12" fmla="*/ 1 w 165"/>
                  <a:gd name="T13" fmla="*/ 0 h 157"/>
                  <a:gd name="T14" fmla="*/ 1 w 165"/>
                  <a:gd name="T15" fmla="*/ 0 h 157"/>
                  <a:gd name="T16" fmla="*/ 1 w 165"/>
                  <a:gd name="T17" fmla="*/ 0 h 157"/>
                  <a:gd name="T18" fmla="*/ 1 w 165"/>
                  <a:gd name="T19" fmla="*/ 0 h 157"/>
                  <a:gd name="T20" fmla="*/ 1 w 165"/>
                  <a:gd name="T21" fmla="*/ 0 h 157"/>
                  <a:gd name="T22" fmla="*/ 1 w 165"/>
                  <a:gd name="T23" fmla="*/ 0 h 157"/>
                  <a:gd name="T24" fmla="*/ 1 w 165"/>
                  <a:gd name="T25" fmla="*/ 0 h 157"/>
                  <a:gd name="T26" fmla="*/ 1 w 165"/>
                  <a:gd name="T27" fmla="*/ 0 h 157"/>
                  <a:gd name="T28" fmla="*/ 1 w 165"/>
                  <a:gd name="T29" fmla="*/ 0 h 157"/>
                  <a:gd name="T30" fmla="*/ 1 w 165"/>
                  <a:gd name="T31" fmla="*/ 0 h 157"/>
                  <a:gd name="T32" fmla="*/ 1 w 165"/>
                  <a:gd name="T33" fmla="*/ 0 h 157"/>
                  <a:gd name="T34" fmla="*/ 1 w 165"/>
                  <a:gd name="T35" fmla="*/ 0 h 157"/>
                  <a:gd name="T36" fmla="*/ 1 w 165"/>
                  <a:gd name="T37" fmla="*/ 0 h 157"/>
                  <a:gd name="T38" fmla="*/ 1 w 165"/>
                  <a:gd name="T39" fmla="*/ 0 h 157"/>
                  <a:gd name="T40" fmla="*/ 1 w 165"/>
                  <a:gd name="T41" fmla="*/ 0 h 157"/>
                  <a:gd name="T42" fmla="*/ 1 w 165"/>
                  <a:gd name="T43" fmla="*/ 0 h 157"/>
                  <a:gd name="T44" fmla="*/ 1 w 165"/>
                  <a:gd name="T45" fmla="*/ 0 h 157"/>
                  <a:gd name="T46" fmla="*/ 0 w 165"/>
                  <a:gd name="T47" fmla="*/ 0 h 157"/>
                  <a:gd name="T48" fmla="*/ 1 w 165"/>
                  <a:gd name="T49" fmla="*/ 0 h 157"/>
                  <a:gd name="T50" fmla="*/ 1 w 165"/>
                  <a:gd name="T51" fmla="*/ 0 h 157"/>
                  <a:gd name="T52" fmla="*/ 1 w 165"/>
                  <a:gd name="T53" fmla="*/ 0 h 157"/>
                  <a:gd name="T54" fmla="*/ 1 w 165"/>
                  <a:gd name="T55" fmla="*/ 0 h 157"/>
                  <a:gd name="T56" fmla="*/ 1 w 165"/>
                  <a:gd name="T57" fmla="*/ 0 h 157"/>
                  <a:gd name="T58" fmla="*/ 1 w 165"/>
                  <a:gd name="T59" fmla="*/ 0 h 157"/>
                  <a:gd name="T60" fmla="*/ 1 w 165"/>
                  <a:gd name="T61" fmla="*/ 0 h 157"/>
                  <a:gd name="T62" fmla="*/ 1 w 165"/>
                  <a:gd name="T63" fmla="*/ 0 h 157"/>
                  <a:gd name="T64" fmla="*/ 1 w 165"/>
                  <a:gd name="T65" fmla="*/ 0 h 157"/>
                  <a:gd name="T66" fmla="*/ 1 w 165"/>
                  <a:gd name="T67" fmla="*/ 0 h 157"/>
                  <a:gd name="T68" fmla="*/ 1 w 165"/>
                  <a:gd name="T69" fmla="*/ 0 h 157"/>
                  <a:gd name="T70" fmla="*/ 1 w 165"/>
                  <a:gd name="T71" fmla="*/ 0 h 157"/>
                  <a:gd name="T72" fmla="*/ 1 w 165"/>
                  <a:gd name="T73" fmla="*/ 0 h 157"/>
                  <a:gd name="T74" fmla="*/ 1 w 165"/>
                  <a:gd name="T75" fmla="*/ 0 h 157"/>
                  <a:gd name="T76" fmla="*/ 1 w 165"/>
                  <a:gd name="T77" fmla="*/ 0 h 157"/>
                  <a:gd name="T78" fmla="*/ 1 w 165"/>
                  <a:gd name="T79" fmla="*/ 0 h 157"/>
                  <a:gd name="T80" fmla="*/ 1 w 165"/>
                  <a:gd name="T81" fmla="*/ 0 h 157"/>
                  <a:gd name="T82" fmla="*/ 1 w 165"/>
                  <a:gd name="T83" fmla="*/ 0 h 157"/>
                  <a:gd name="T84" fmla="*/ 1 w 165"/>
                  <a:gd name="T85" fmla="*/ 0 h 157"/>
                  <a:gd name="T86" fmla="*/ 1 w 165"/>
                  <a:gd name="T87" fmla="*/ 0 h 157"/>
                  <a:gd name="T88" fmla="*/ 1 w 165"/>
                  <a:gd name="T89" fmla="*/ 0 h 157"/>
                  <a:gd name="T90" fmla="*/ 1 w 165"/>
                  <a:gd name="T91" fmla="*/ 0 h 157"/>
                  <a:gd name="T92" fmla="*/ 1 w 165"/>
                  <a:gd name="T93" fmla="*/ 0 h 157"/>
                  <a:gd name="T94" fmla="*/ 1 w 165"/>
                  <a:gd name="T95" fmla="*/ 0 h 157"/>
                  <a:gd name="T96" fmla="*/ 1 w 165"/>
                  <a:gd name="T97" fmla="*/ 0 h 157"/>
                  <a:gd name="T98" fmla="*/ 1 w 165"/>
                  <a:gd name="T99" fmla="*/ 0 h 157"/>
                  <a:gd name="T100" fmla="*/ 1 w 165"/>
                  <a:gd name="T101" fmla="*/ 0 h 1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5" h="157">
                    <a:moveTo>
                      <a:pt x="161" y="24"/>
                    </a:moveTo>
                    <a:lnTo>
                      <a:pt x="162" y="30"/>
                    </a:lnTo>
                    <a:lnTo>
                      <a:pt x="165" y="40"/>
                    </a:lnTo>
                    <a:lnTo>
                      <a:pt x="165" y="62"/>
                    </a:lnTo>
                    <a:lnTo>
                      <a:pt x="162" y="80"/>
                    </a:lnTo>
                    <a:lnTo>
                      <a:pt x="156" y="92"/>
                    </a:lnTo>
                    <a:lnTo>
                      <a:pt x="149" y="104"/>
                    </a:lnTo>
                    <a:lnTo>
                      <a:pt x="140" y="114"/>
                    </a:lnTo>
                    <a:lnTo>
                      <a:pt x="131" y="124"/>
                    </a:lnTo>
                    <a:lnTo>
                      <a:pt x="119" y="133"/>
                    </a:lnTo>
                    <a:lnTo>
                      <a:pt x="107" y="141"/>
                    </a:lnTo>
                    <a:lnTo>
                      <a:pt x="94" y="147"/>
                    </a:lnTo>
                    <a:lnTo>
                      <a:pt x="81" y="153"/>
                    </a:lnTo>
                    <a:lnTo>
                      <a:pt x="66" y="155"/>
                    </a:lnTo>
                    <a:lnTo>
                      <a:pt x="53" y="157"/>
                    </a:lnTo>
                    <a:lnTo>
                      <a:pt x="45" y="157"/>
                    </a:lnTo>
                    <a:lnTo>
                      <a:pt x="38" y="150"/>
                    </a:lnTo>
                    <a:lnTo>
                      <a:pt x="32" y="151"/>
                    </a:lnTo>
                    <a:lnTo>
                      <a:pt x="26" y="148"/>
                    </a:lnTo>
                    <a:lnTo>
                      <a:pt x="17" y="141"/>
                    </a:lnTo>
                    <a:lnTo>
                      <a:pt x="10" y="130"/>
                    </a:lnTo>
                    <a:lnTo>
                      <a:pt x="5" y="123"/>
                    </a:lnTo>
                    <a:lnTo>
                      <a:pt x="1" y="108"/>
                    </a:lnTo>
                    <a:lnTo>
                      <a:pt x="0" y="93"/>
                    </a:lnTo>
                    <a:lnTo>
                      <a:pt x="1" y="77"/>
                    </a:lnTo>
                    <a:lnTo>
                      <a:pt x="2" y="61"/>
                    </a:lnTo>
                    <a:lnTo>
                      <a:pt x="4" y="53"/>
                    </a:lnTo>
                    <a:lnTo>
                      <a:pt x="13" y="40"/>
                    </a:lnTo>
                    <a:lnTo>
                      <a:pt x="20" y="28"/>
                    </a:lnTo>
                    <a:lnTo>
                      <a:pt x="23" y="25"/>
                    </a:lnTo>
                    <a:lnTo>
                      <a:pt x="28" y="25"/>
                    </a:lnTo>
                    <a:lnTo>
                      <a:pt x="34" y="24"/>
                    </a:lnTo>
                    <a:lnTo>
                      <a:pt x="31" y="28"/>
                    </a:lnTo>
                    <a:lnTo>
                      <a:pt x="28" y="39"/>
                    </a:lnTo>
                    <a:lnTo>
                      <a:pt x="23" y="58"/>
                    </a:lnTo>
                    <a:lnTo>
                      <a:pt x="26" y="74"/>
                    </a:lnTo>
                    <a:lnTo>
                      <a:pt x="32" y="77"/>
                    </a:lnTo>
                    <a:lnTo>
                      <a:pt x="35" y="71"/>
                    </a:lnTo>
                    <a:lnTo>
                      <a:pt x="38" y="61"/>
                    </a:lnTo>
                    <a:lnTo>
                      <a:pt x="42" y="37"/>
                    </a:lnTo>
                    <a:lnTo>
                      <a:pt x="50" y="22"/>
                    </a:lnTo>
                    <a:lnTo>
                      <a:pt x="57" y="16"/>
                    </a:lnTo>
                    <a:lnTo>
                      <a:pt x="72" y="8"/>
                    </a:lnTo>
                    <a:lnTo>
                      <a:pt x="90" y="2"/>
                    </a:lnTo>
                    <a:lnTo>
                      <a:pt x="107" y="0"/>
                    </a:lnTo>
                    <a:lnTo>
                      <a:pt x="125" y="2"/>
                    </a:lnTo>
                    <a:lnTo>
                      <a:pt x="134" y="3"/>
                    </a:lnTo>
                    <a:lnTo>
                      <a:pt x="137" y="5"/>
                    </a:lnTo>
                    <a:lnTo>
                      <a:pt x="143" y="6"/>
                    </a:lnTo>
                    <a:lnTo>
                      <a:pt x="153" y="15"/>
                    </a:lnTo>
                    <a:lnTo>
                      <a:pt x="161"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6" name="Freeform 119">
                <a:extLst>
                  <a:ext uri="{FF2B5EF4-FFF2-40B4-BE49-F238E27FC236}">
                    <a16:creationId xmlns:a16="http://schemas.microsoft.com/office/drawing/2014/main" id="{CE3874E0-D833-704D-AA81-9FB7D2DCAAA9}"/>
                  </a:ext>
                </a:extLst>
              </p:cNvPr>
              <p:cNvSpPr>
                <a:spLocks/>
              </p:cNvSpPr>
              <p:nvPr/>
            </p:nvSpPr>
            <p:spPr bwMode="auto">
              <a:xfrm>
                <a:off x="3627" y="3740"/>
                <a:ext cx="103" cy="71"/>
              </a:xfrm>
              <a:custGeom>
                <a:avLst/>
                <a:gdLst>
                  <a:gd name="T0" fmla="*/ 1 w 205"/>
                  <a:gd name="T1" fmla="*/ 1 h 140"/>
                  <a:gd name="T2" fmla="*/ 1 w 205"/>
                  <a:gd name="T3" fmla="*/ 0 h 140"/>
                  <a:gd name="T4" fmla="*/ 1 w 205"/>
                  <a:gd name="T5" fmla="*/ 0 h 140"/>
                  <a:gd name="T6" fmla="*/ 1 w 205"/>
                  <a:gd name="T7" fmla="*/ 1 h 140"/>
                  <a:gd name="T8" fmla="*/ 1 w 205"/>
                  <a:gd name="T9" fmla="*/ 1 h 140"/>
                  <a:gd name="T10" fmla="*/ 1 w 205"/>
                  <a:gd name="T11" fmla="*/ 1 h 140"/>
                  <a:gd name="T12" fmla="*/ 1 w 205"/>
                  <a:gd name="T13" fmla="*/ 1 h 140"/>
                  <a:gd name="T14" fmla="*/ 1 w 205"/>
                  <a:gd name="T15" fmla="*/ 1 h 140"/>
                  <a:gd name="T16" fmla="*/ 1 w 205"/>
                  <a:gd name="T17" fmla="*/ 1 h 140"/>
                  <a:gd name="T18" fmla="*/ 1 w 205"/>
                  <a:gd name="T19" fmla="*/ 1 h 140"/>
                  <a:gd name="T20" fmla="*/ 1 w 205"/>
                  <a:gd name="T21" fmla="*/ 1 h 140"/>
                  <a:gd name="T22" fmla="*/ 1 w 205"/>
                  <a:gd name="T23" fmla="*/ 1 h 140"/>
                  <a:gd name="T24" fmla="*/ 1 w 205"/>
                  <a:gd name="T25" fmla="*/ 1 h 140"/>
                  <a:gd name="T26" fmla="*/ 1 w 205"/>
                  <a:gd name="T27" fmla="*/ 1 h 140"/>
                  <a:gd name="T28" fmla="*/ 1 w 205"/>
                  <a:gd name="T29" fmla="*/ 1 h 140"/>
                  <a:gd name="T30" fmla="*/ 1 w 205"/>
                  <a:gd name="T31" fmla="*/ 1 h 140"/>
                  <a:gd name="T32" fmla="*/ 1 w 205"/>
                  <a:gd name="T33" fmla="*/ 1 h 140"/>
                  <a:gd name="T34" fmla="*/ 1 w 205"/>
                  <a:gd name="T35" fmla="*/ 1 h 140"/>
                  <a:gd name="T36" fmla="*/ 1 w 205"/>
                  <a:gd name="T37" fmla="*/ 1 h 140"/>
                  <a:gd name="T38" fmla="*/ 1 w 205"/>
                  <a:gd name="T39" fmla="*/ 1 h 140"/>
                  <a:gd name="T40" fmla="*/ 1 w 205"/>
                  <a:gd name="T41" fmla="*/ 1 h 140"/>
                  <a:gd name="T42" fmla="*/ 1 w 205"/>
                  <a:gd name="T43" fmla="*/ 1 h 140"/>
                  <a:gd name="T44" fmla="*/ 1 w 205"/>
                  <a:gd name="T45" fmla="*/ 1 h 140"/>
                  <a:gd name="T46" fmla="*/ 1 w 205"/>
                  <a:gd name="T47" fmla="*/ 1 h 140"/>
                  <a:gd name="T48" fmla="*/ 1 w 205"/>
                  <a:gd name="T49" fmla="*/ 1 h 140"/>
                  <a:gd name="T50" fmla="*/ 1 w 205"/>
                  <a:gd name="T51" fmla="*/ 1 h 140"/>
                  <a:gd name="T52" fmla="*/ 1 w 205"/>
                  <a:gd name="T53" fmla="*/ 1 h 140"/>
                  <a:gd name="T54" fmla="*/ 0 w 205"/>
                  <a:gd name="T55" fmla="*/ 1 h 140"/>
                  <a:gd name="T56" fmla="*/ 1 w 205"/>
                  <a:gd name="T57" fmla="*/ 1 h 140"/>
                  <a:gd name="T58" fmla="*/ 1 w 205"/>
                  <a:gd name="T59" fmla="*/ 1 h 140"/>
                  <a:gd name="T60" fmla="*/ 1 w 205"/>
                  <a:gd name="T61" fmla="*/ 1 h 140"/>
                  <a:gd name="T62" fmla="*/ 1 w 205"/>
                  <a:gd name="T63" fmla="*/ 1 h 140"/>
                  <a:gd name="T64" fmla="*/ 1 w 205"/>
                  <a:gd name="T65" fmla="*/ 1 h 140"/>
                  <a:gd name="T66" fmla="*/ 1 w 205"/>
                  <a:gd name="T67" fmla="*/ 1 h 140"/>
                  <a:gd name="T68" fmla="*/ 1 w 205"/>
                  <a:gd name="T69" fmla="*/ 1 h 140"/>
                  <a:gd name="T70" fmla="*/ 1 w 205"/>
                  <a:gd name="T71" fmla="*/ 1 h 140"/>
                  <a:gd name="T72" fmla="*/ 1 w 205"/>
                  <a:gd name="T73" fmla="*/ 1 h 140"/>
                  <a:gd name="T74" fmla="*/ 1 w 205"/>
                  <a:gd name="T75" fmla="*/ 0 h 140"/>
                  <a:gd name="T76" fmla="*/ 1 w 205"/>
                  <a:gd name="T77" fmla="*/ 0 h 140"/>
                  <a:gd name="T78" fmla="*/ 1 w 205"/>
                  <a:gd name="T79" fmla="*/ 1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5" h="140">
                    <a:moveTo>
                      <a:pt x="114" y="1"/>
                    </a:moveTo>
                    <a:lnTo>
                      <a:pt x="115" y="0"/>
                    </a:lnTo>
                    <a:lnTo>
                      <a:pt x="124" y="0"/>
                    </a:lnTo>
                    <a:lnTo>
                      <a:pt x="143" y="3"/>
                    </a:lnTo>
                    <a:lnTo>
                      <a:pt x="161" y="9"/>
                    </a:lnTo>
                    <a:lnTo>
                      <a:pt x="176" y="17"/>
                    </a:lnTo>
                    <a:lnTo>
                      <a:pt x="189" y="29"/>
                    </a:lnTo>
                    <a:lnTo>
                      <a:pt x="195" y="37"/>
                    </a:lnTo>
                    <a:lnTo>
                      <a:pt x="198" y="41"/>
                    </a:lnTo>
                    <a:lnTo>
                      <a:pt x="202" y="50"/>
                    </a:lnTo>
                    <a:lnTo>
                      <a:pt x="205" y="71"/>
                    </a:lnTo>
                    <a:lnTo>
                      <a:pt x="202" y="85"/>
                    </a:lnTo>
                    <a:lnTo>
                      <a:pt x="198" y="94"/>
                    </a:lnTo>
                    <a:lnTo>
                      <a:pt x="185" y="106"/>
                    </a:lnTo>
                    <a:lnTo>
                      <a:pt x="170" y="115"/>
                    </a:lnTo>
                    <a:lnTo>
                      <a:pt x="152" y="122"/>
                    </a:lnTo>
                    <a:lnTo>
                      <a:pt x="136" y="128"/>
                    </a:lnTo>
                    <a:lnTo>
                      <a:pt x="127" y="131"/>
                    </a:lnTo>
                    <a:lnTo>
                      <a:pt x="114" y="134"/>
                    </a:lnTo>
                    <a:lnTo>
                      <a:pt x="94" y="137"/>
                    </a:lnTo>
                    <a:lnTo>
                      <a:pt x="81" y="140"/>
                    </a:lnTo>
                    <a:lnTo>
                      <a:pt x="77" y="140"/>
                    </a:lnTo>
                    <a:lnTo>
                      <a:pt x="65" y="140"/>
                    </a:lnTo>
                    <a:lnTo>
                      <a:pt x="53" y="140"/>
                    </a:lnTo>
                    <a:lnTo>
                      <a:pt x="20" y="130"/>
                    </a:lnTo>
                    <a:lnTo>
                      <a:pt x="3" y="112"/>
                    </a:lnTo>
                    <a:lnTo>
                      <a:pt x="1" y="105"/>
                    </a:lnTo>
                    <a:lnTo>
                      <a:pt x="0" y="94"/>
                    </a:lnTo>
                    <a:lnTo>
                      <a:pt x="1" y="75"/>
                    </a:lnTo>
                    <a:lnTo>
                      <a:pt x="6" y="57"/>
                    </a:lnTo>
                    <a:lnTo>
                      <a:pt x="15" y="41"/>
                    </a:lnTo>
                    <a:lnTo>
                      <a:pt x="26" y="26"/>
                    </a:lnTo>
                    <a:lnTo>
                      <a:pt x="34" y="19"/>
                    </a:lnTo>
                    <a:lnTo>
                      <a:pt x="38" y="16"/>
                    </a:lnTo>
                    <a:lnTo>
                      <a:pt x="46" y="10"/>
                    </a:lnTo>
                    <a:lnTo>
                      <a:pt x="65" y="4"/>
                    </a:lnTo>
                    <a:lnTo>
                      <a:pt x="80" y="1"/>
                    </a:lnTo>
                    <a:lnTo>
                      <a:pt x="97" y="0"/>
                    </a:lnTo>
                    <a:lnTo>
                      <a:pt x="111" y="0"/>
                    </a:lnTo>
                    <a:lnTo>
                      <a:pt x="11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7" name="Freeform 120">
                <a:extLst>
                  <a:ext uri="{FF2B5EF4-FFF2-40B4-BE49-F238E27FC236}">
                    <a16:creationId xmlns:a16="http://schemas.microsoft.com/office/drawing/2014/main" id="{2F632681-1F96-3A4E-90F7-FA545177B3E5}"/>
                  </a:ext>
                </a:extLst>
              </p:cNvPr>
              <p:cNvSpPr>
                <a:spLocks/>
              </p:cNvSpPr>
              <p:nvPr/>
            </p:nvSpPr>
            <p:spPr bwMode="auto">
              <a:xfrm>
                <a:off x="3634" y="3743"/>
                <a:ext cx="88" cy="65"/>
              </a:xfrm>
              <a:custGeom>
                <a:avLst/>
                <a:gdLst>
                  <a:gd name="T0" fmla="*/ 1 w 176"/>
                  <a:gd name="T1" fmla="*/ 1 h 128"/>
                  <a:gd name="T2" fmla="*/ 1 w 176"/>
                  <a:gd name="T3" fmla="*/ 1 h 128"/>
                  <a:gd name="T4" fmla="*/ 1 w 176"/>
                  <a:gd name="T5" fmla="*/ 1 h 128"/>
                  <a:gd name="T6" fmla="*/ 1 w 176"/>
                  <a:gd name="T7" fmla="*/ 1 h 128"/>
                  <a:gd name="T8" fmla="*/ 1 w 176"/>
                  <a:gd name="T9" fmla="*/ 1 h 128"/>
                  <a:gd name="T10" fmla="*/ 1 w 176"/>
                  <a:gd name="T11" fmla="*/ 1 h 128"/>
                  <a:gd name="T12" fmla="*/ 1 w 176"/>
                  <a:gd name="T13" fmla="*/ 1 h 128"/>
                  <a:gd name="T14" fmla="*/ 1 w 176"/>
                  <a:gd name="T15" fmla="*/ 1 h 128"/>
                  <a:gd name="T16" fmla="*/ 1 w 176"/>
                  <a:gd name="T17" fmla="*/ 1 h 128"/>
                  <a:gd name="T18" fmla="*/ 1 w 176"/>
                  <a:gd name="T19" fmla="*/ 1 h 128"/>
                  <a:gd name="T20" fmla="*/ 1 w 176"/>
                  <a:gd name="T21" fmla="*/ 1 h 128"/>
                  <a:gd name="T22" fmla="*/ 1 w 176"/>
                  <a:gd name="T23" fmla="*/ 1 h 128"/>
                  <a:gd name="T24" fmla="*/ 1 w 176"/>
                  <a:gd name="T25" fmla="*/ 1 h 128"/>
                  <a:gd name="T26" fmla="*/ 1 w 176"/>
                  <a:gd name="T27" fmla="*/ 1 h 128"/>
                  <a:gd name="T28" fmla="*/ 1 w 176"/>
                  <a:gd name="T29" fmla="*/ 1 h 128"/>
                  <a:gd name="T30" fmla="*/ 1 w 176"/>
                  <a:gd name="T31" fmla="*/ 1 h 128"/>
                  <a:gd name="T32" fmla="*/ 1 w 176"/>
                  <a:gd name="T33" fmla="*/ 1 h 128"/>
                  <a:gd name="T34" fmla="*/ 1 w 176"/>
                  <a:gd name="T35" fmla="*/ 1 h 128"/>
                  <a:gd name="T36" fmla="*/ 1 w 176"/>
                  <a:gd name="T37" fmla="*/ 1 h 128"/>
                  <a:gd name="T38" fmla="*/ 1 w 176"/>
                  <a:gd name="T39" fmla="*/ 1 h 128"/>
                  <a:gd name="T40" fmla="*/ 1 w 176"/>
                  <a:gd name="T41" fmla="*/ 1 h 128"/>
                  <a:gd name="T42" fmla="*/ 1 w 176"/>
                  <a:gd name="T43" fmla="*/ 1 h 128"/>
                  <a:gd name="T44" fmla="*/ 1 w 176"/>
                  <a:gd name="T45" fmla="*/ 1 h 128"/>
                  <a:gd name="T46" fmla="*/ 1 w 176"/>
                  <a:gd name="T47" fmla="*/ 1 h 128"/>
                  <a:gd name="T48" fmla="*/ 1 w 176"/>
                  <a:gd name="T49" fmla="*/ 1 h 128"/>
                  <a:gd name="T50" fmla="*/ 0 w 176"/>
                  <a:gd name="T51" fmla="*/ 1 h 128"/>
                  <a:gd name="T52" fmla="*/ 0 w 176"/>
                  <a:gd name="T53" fmla="*/ 1 h 128"/>
                  <a:gd name="T54" fmla="*/ 0 w 176"/>
                  <a:gd name="T55" fmla="*/ 1 h 128"/>
                  <a:gd name="T56" fmla="*/ 1 w 176"/>
                  <a:gd name="T57" fmla="*/ 1 h 128"/>
                  <a:gd name="T58" fmla="*/ 1 w 176"/>
                  <a:gd name="T59" fmla="*/ 1 h 128"/>
                  <a:gd name="T60" fmla="*/ 1 w 176"/>
                  <a:gd name="T61" fmla="*/ 1 h 128"/>
                  <a:gd name="T62" fmla="*/ 1 w 176"/>
                  <a:gd name="T63" fmla="*/ 1 h 128"/>
                  <a:gd name="T64" fmla="*/ 1 w 176"/>
                  <a:gd name="T65" fmla="*/ 1 h 128"/>
                  <a:gd name="T66" fmla="*/ 1 w 176"/>
                  <a:gd name="T67" fmla="*/ 1 h 128"/>
                  <a:gd name="T68" fmla="*/ 1 w 176"/>
                  <a:gd name="T69" fmla="*/ 1 h 128"/>
                  <a:gd name="T70" fmla="*/ 1 w 176"/>
                  <a:gd name="T71" fmla="*/ 1 h 128"/>
                  <a:gd name="T72" fmla="*/ 1 w 176"/>
                  <a:gd name="T73" fmla="*/ 1 h 128"/>
                  <a:gd name="T74" fmla="*/ 1 w 176"/>
                  <a:gd name="T75" fmla="*/ 1 h 128"/>
                  <a:gd name="T76" fmla="*/ 1 w 176"/>
                  <a:gd name="T77" fmla="*/ 1 h 128"/>
                  <a:gd name="T78" fmla="*/ 1 w 176"/>
                  <a:gd name="T79" fmla="*/ 1 h 128"/>
                  <a:gd name="T80" fmla="*/ 1 w 176"/>
                  <a:gd name="T81" fmla="*/ 1 h 128"/>
                  <a:gd name="T82" fmla="*/ 1 w 176"/>
                  <a:gd name="T83" fmla="*/ 1 h 128"/>
                  <a:gd name="T84" fmla="*/ 1 w 176"/>
                  <a:gd name="T85" fmla="*/ 1 h 128"/>
                  <a:gd name="T86" fmla="*/ 1 w 176"/>
                  <a:gd name="T87" fmla="*/ 1 h 128"/>
                  <a:gd name="T88" fmla="*/ 1 w 176"/>
                  <a:gd name="T89" fmla="*/ 1 h 128"/>
                  <a:gd name="T90" fmla="*/ 1 w 176"/>
                  <a:gd name="T91" fmla="*/ 1 h 128"/>
                  <a:gd name="T92" fmla="*/ 1 w 176"/>
                  <a:gd name="T93" fmla="*/ 0 h 128"/>
                  <a:gd name="T94" fmla="*/ 1 w 176"/>
                  <a:gd name="T95" fmla="*/ 0 h 128"/>
                  <a:gd name="T96" fmla="*/ 1 w 176"/>
                  <a:gd name="T97" fmla="*/ 0 h 128"/>
                  <a:gd name="T98" fmla="*/ 1 w 176"/>
                  <a:gd name="T99" fmla="*/ 1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6" h="128">
                    <a:moveTo>
                      <a:pt x="123" y="3"/>
                    </a:moveTo>
                    <a:lnTo>
                      <a:pt x="130" y="4"/>
                    </a:lnTo>
                    <a:lnTo>
                      <a:pt x="145" y="11"/>
                    </a:lnTo>
                    <a:lnTo>
                      <a:pt x="157" y="22"/>
                    </a:lnTo>
                    <a:lnTo>
                      <a:pt x="167" y="35"/>
                    </a:lnTo>
                    <a:lnTo>
                      <a:pt x="173" y="50"/>
                    </a:lnTo>
                    <a:lnTo>
                      <a:pt x="176" y="57"/>
                    </a:lnTo>
                    <a:lnTo>
                      <a:pt x="175" y="66"/>
                    </a:lnTo>
                    <a:lnTo>
                      <a:pt x="176" y="74"/>
                    </a:lnTo>
                    <a:lnTo>
                      <a:pt x="172" y="85"/>
                    </a:lnTo>
                    <a:lnTo>
                      <a:pt x="164" y="96"/>
                    </a:lnTo>
                    <a:lnTo>
                      <a:pt x="154" y="103"/>
                    </a:lnTo>
                    <a:lnTo>
                      <a:pt x="144" y="111"/>
                    </a:lnTo>
                    <a:lnTo>
                      <a:pt x="132" y="115"/>
                    </a:lnTo>
                    <a:lnTo>
                      <a:pt x="120" y="119"/>
                    </a:lnTo>
                    <a:lnTo>
                      <a:pt x="107" y="122"/>
                    </a:lnTo>
                    <a:lnTo>
                      <a:pt x="93" y="124"/>
                    </a:lnTo>
                    <a:lnTo>
                      <a:pt x="80" y="127"/>
                    </a:lnTo>
                    <a:lnTo>
                      <a:pt x="67" y="128"/>
                    </a:lnTo>
                    <a:lnTo>
                      <a:pt x="59" y="127"/>
                    </a:lnTo>
                    <a:lnTo>
                      <a:pt x="52" y="127"/>
                    </a:lnTo>
                    <a:lnTo>
                      <a:pt x="43" y="125"/>
                    </a:lnTo>
                    <a:lnTo>
                      <a:pt x="21" y="116"/>
                    </a:lnTo>
                    <a:lnTo>
                      <a:pt x="6" y="105"/>
                    </a:lnTo>
                    <a:lnTo>
                      <a:pt x="3" y="100"/>
                    </a:lnTo>
                    <a:lnTo>
                      <a:pt x="0" y="84"/>
                    </a:lnTo>
                    <a:lnTo>
                      <a:pt x="0" y="69"/>
                    </a:lnTo>
                    <a:lnTo>
                      <a:pt x="0" y="66"/>
                    </a:lnTo>
                    <a:lnTo>
                      <a:pt x="7" y="50"/>
                    </a:lnTo>
                    <a:lnTo>
                      <a:pt x="13" y="38"/>
                    </a:lnTo>
                    <a:lnTo>
                      <a:pt x="15" y="35"/>
                    </a:lnTo>
                    <a:lnTo>
                      <a:pt x="13" y="47"/>
                    </a:lnTo>
                    <a:lnTo>
                      <a:pt x="13" y="59"/>
                    </a:lnTo>
                    <a:lnTo>
                      <a:pt x="18" y="63"/>
                    </a:lnTo>
                    <a:lnTo>
                      <a:pt x="22" y="65"/>
                    </a:lnTo>
                    <a:lnTo>
                      <a:pt x="24" y="68"/>
                    </a:lnTo>
                    <a:lnTo>
                      <a:pt x="30" y="66"/>
                    </a:lnTo>
                    <a:lnTo>
                      <a:pt x="31" y="62"/>
                    </a:lnTo>
                    <a:lnTo>
                      <a:pt x="30" y="54"/>
                    </a:lnTo>
                    <a:lnTo>
                      <a:pt x="33" y="50"/>
                    </a:lnTo>
                    <a:lnTo>
                      <a:pt x="36" y="38"/>
                    </a:lnTo>
                    <a:lnTo>
                      <a:pt x="40" y="28"/>
                    </a:lnTo>
                    <a:lnTo>
                      <a:pt x="44" y="17"/>
                    </a:lnTo>
                    <a:lnTo>
                      <a:pt x="52" y="9"/>
                    </a:lnTo>
                    <a:lnTo>
                      <a:pt x="56" y="6"/>
                    </a:lnTo>
                    <a:lnTo>
                      <a:pt x="62" y="3"/>
                    </a:lnTo>
                    <a:lnTo>
                      <a:pt x="74" y="0"/>
                    </a:lnTo>
                    <a:lnTo>
                      <a:pt x="89" y="0"/>
                    </a:lnTo>
                    <a:lnTo>
                      <a:pt x="102" y="0"/>
                    </a:lnTo>
                    <a:lnTo>
                      <a:pt x="123"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8" name="Freeform 121">
                <a:extLst>
                  <a:ext uri="{FF2B5EF4-FFF2-40B4-BE49-F238E27FC236}">
                    <a16:creationId xmlns:a16="http://schemas.microsoft.com/office/drawing/2014/main" id="{2FCEE0EA-03D3-094D-A0F5-D42B19D819F5}"/>
                  </a:ext>
                </a:extLst>
              </p:cNvPr>
              <p:cNvSpPr>
                <a:spLocks/>
              </p:cNvSpPr>
              <p:nvPr/>
            </p:nvSpPr>
            <p:spPr bwMode="auto">
              <a:xfrm>
                <a:off x="2632" y="3806"/>
                <a:ext cx="49" cy="71"/>
              </a:xfrm>
              <a:custGeom>
                <a:avLst/>
                <a:gdLst>
                  <a:gd name="T0" fmla="*/ 0 w 99"/>
                  <a:gd name="T1" fmla="*/ 1 h 142"/>
                  <a:gd name="T2" fmla="*/ 0 w 99"/>
                  <a:gd name="T3" fmla="*/ 1 h 142"/>
                  <a:gd name="T4" fmla="*/ 0 w 99"/>
                  <a:gd name="T5" fmla="*/ 1 h 142"/>
                  <a:gd name="T6" fmla="*/ 0 w 99"/>
                  <a:gd name="T7" fmla="*/ 1 h 142"/>
                  <a:gd name="T8" fmla="*/ 0 w 99"/>
                  <a:gd name="T9" fmla="*/ 1 h 142"/>
                  <a:gd name="T10" fmla="*/ 0 w 99"/>
                  <a:gd name="T11" fmla="*/ 1 h 142"/>
                  <a:gd name="T12" fmla="*/ 0 w 99"/>
                  <a:gd name="T13" fmla="*/ 1 h 142"/>
                  <a:gd name="T14" fmla="*/ 0 w 99"/>
                  <a:gd name="T15" fmla="*/ 1 h 142"/>
                  <a:gd name="T16" fmla="*/ 0 w 99"/>
                  <a:gd name="T17" fmla="*/ 1 h 142"/>
                  <a:gd name="T18" fmla="*/ 0 w 99"/>
                  <a:gd name="T19" fmla="*/ 1 h 142"/>
                  <a:gd name="T20" fmla="*/ 0 w 99"/>
                  <a:gd name="T21" fmla="*/ 1 h 142"/>
                  <a:gd name="T22" fmla="*/ 0 w 99"/>
                  <a:gd name="T23" fmla="*/ 1 h 142"/>
                  <a:gd name="T24" fmla="*/ 0 w 99"/>
                  <a:gd name="T25" fmla="*/ 1 h 142"/>
                  <a:gd name="T26" fmla="*/ 0 w 99"/>
                  <a:gd name="T27" fmla="*/ 1 h 142"/>
                  <a:gd name="T28" fmla="*/ 0 w 99"/>
                  <a:gd name="T29" fmla="*/ 1 h 142"/>
                  <a:gd name="T30" fmla="*/ 0 w 99"/>
                  <a:gd name="T31" fmla="*/ 1 h 142"/>
                  <a:gd name="T32" fmla="*/ 0 w 99"/>
                  <a:gd name="T33" fmla="*/ 1 h 142"/>
                  <a:gd name="T34" fmla="*/ 0 w 99"/>
                  <a:gd name="T35" fmla="*/ 1 h 142"/>
                  <a:gd name="T36" fmla="*/ 0 w 99"/>
                  <a:gd name="T37" fmla="*/ 1 h 142"/>
                  <a:gd name="T38" fmla="*/ 0 w 99"/>
                  <a:gd name="T39" fmla="*/ 1 h 142"/>
                  <a:gd name="T40" fmla="*/ 0 w 99"/>
                  <a:gd name="T41" fmla="*/ 1 h 142"/>
                  <a:gd name="T42" fmla="*/ 0 w 99"/>
                  <a:gd name="T43" fmla="*/ 1 h 142"/>
                  <a:gd name="T44" fmla="*/ 0 w 99"/>
                  <a:gd name="T45" fmla="*/ 1 h 142"/>
                  <a:gd name="T46" fmla="*/ 0 w 99"/>
                  <a:gd name="T47" fmla="*/ 1 h 142"/>
                  <a:gd name="T48" fmla="*/ 0 w 99"/>
                  <a:gd name="T49" fmla="*/ 0 h 142"/>
                  <a:gd name="T50" fmla="*/ 0 w 99"/>
                  <a:gd name="T51" fmla="*/ 1 h 142"/>
                  <a:gd name="T52" fmla="*/ 0 w 99"/>
                  <a:gd name="T53" fmla="*/ 1 h 142"/>
                  <a:gd name="T54" fmla="*/ 0 w 99"/>
                  <a:gd name="T55" fmla="*/ 1 h 1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9" h="142">
                    <a:moveTo>
                      <a:pt x="25" y="23"/>
                    </a:moveTo>
                    <a:lnTo>
                      <a:pt x="31" y="34"/>
                    </a:lnTo>
                    <a:lnTo>
                      <a:pt x="39" y="45"/>
                    </a:lnTo>
                    <a:lnTo>
                      <a:pt x="48" y="54"/>
                    </a:lnTo>
                    <a:lnTo>
                      <a:pt x="55" y="64"/>
                    </a:lnTo>
                    <a:lnTo>
                      <a:pt x="64" y="73"/>
                    </a:lnTo>
                    <a:lnTo>
                      <a:pt x="73" y="82"/>
                    </a:lnTo>
                    <a:lnTo>
                      <a:pt x="80" y="92"/>
                    </a:lnTo>
                    <a:lnTo>
                      <a:pt x="88" y="101"/>
                    </a:lnTo>
                    <a:lnTo>
                      <a:pt x="95" y="113"/>
                    </a:lnTo>
                    <a:lnTo>
                      <a:pt x="99" y="125"/>
                    </a:lnTo>
                    <a:lnTo>
                      <a:pt x="98" y="135"/>
                    </a:lnTo>
                    <a:lnTo>
                      <a:pt x="92" y="142"/>
                    </a:lnTo>
                    <a:lnTo>
                      <a:pt x="83" y="139"/>
                    </a:lnTo>
                    <a:lnTo>
                      <a:pt x="79" y="129"/>
                    </a:lnTo>
                    <a:lnTo>
                      <a:pt x="74" y="117"/>
                    </a:lnTo>
                    <a:lnTo>
                      <a:pt x="61" y="98"/>
                    </a:lnTo>
                    <a:lnTo>
                      <a:pt x="45" y="80"/>
                    </a:lnTo>
                    <a:lnTo>
                      <a:pt x="28" y="62"/>
                    </a:lnTo>
                    <a:lnTo>
                      <a:pt x="14" y="45"/>
                    </a:lnTo>
                    <a:lnTo>
                      <a:pt x="9" y="34"/>
                    </a:lnTo>
                    <a:lnTo>
                      <a:pt x="5" y="25"/>
                    </a:lnTo>
                    <a:lnTo>
                      <a:pt x="0" y="17"/>
                    </a:lnTo>
                    <a:lnTo>
                      <a:pt x="2" y="6"/>
                    </a:lnTo>
                    <a:lnTo>
                      <a:pt x="12" y="0"/>
                    </a:lnTo>
                    <a:lnTo>
                      <a:pt x="21" y="9"/>
                    </a:lnTo>
                    <a:lnTo>
                      <a:pt x="24" y="20"/>
                    </a:lnTo>
                    <a:lnTo>
                      <a:pt x="25"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9" name="Freeform 122">
                <a:extLst>
                  <a:ext uri="{FF2B5EF4-FFF2-40B4-BE49-F238E27FC236}">
                    <a16:creationId xmlns:a16="http://schemas.microsoft.com/office/drawing/2014/main" id="{F35C7483-646C-3943-A23C-F463A7C5FF26}"/>
                  </a:ext>
                </a:extLst>
              </p:cNvPr>
              <p:cNvSpPr>
                <a:spLocks/>
              </p:cNvSpPr>
              <p:nvPr/>
            </p:nvSpPr>
            <p:spPr bwMode="auto">
              <a:xfrm>
                <a:off x="2922" y="3811"/>
                <a:ext cx="53" cy="61"/>
              </a:xfrm>
              <a:custGeom>
                <a:avLst/>
                <a:gdLst>
                  <a:gd name="T0" fmla="*/ 0 w 107"/>
                  <a:gd name="T1" fmla="*/ 0 h 123"/>
                  <a:gd name="T2" fmla="*/ 0 w 107"/>
                  <a:gd name="T3" fmla="*/ 0 h 123"/>
                  <a:gd name="T4" fmla="*/ 0 w 107"/>
                  <a:gd name="T5" fmla="*/ 0 h 123"/>
                  <a:gd name="T6" fmla="*/ 0 w 107"/>
                  <a:gd name="T7" fmla="*/ 0 h 123"/>
                  <a:gd name="T8" fmla="*/ 0 w 107"/>
                  <a:gd name="T9" fmla="*/ 0 h 123"/>
                  <a:gd name="T10" fmla="*/ 0 w 107"/>
                  <a:gd name="T11" fmla="*/ 0 h 123"/>
                  <a:gd name="T12" fmla="*/ 0 w 107"/>
                  <a:gd name="T13" fmla="*/ 0 h 123"/>
                  <a:gd name="T14" fmla="*/ 0 w 107"/>
                  <a:gd name="T15" fmla="*/ 0 h 123"/>
                  <a:gd name="T16" fmla="*/ 0 w 107"/>
                  <a:gd name="T17" fmla="*/ 0 h 123"/>
                  <a:gd name="T18" fmla="*/ 0 w 107"/>
                  <a:gd name="T19" fmla="*/ 0 h 123"/>
                  <a:gd name="T20" fmla="*/ 0 w 107"/>
                  <a:gd name="T21" fmla="*/ 0 h 123"/>
                  <a:gd name="T22" fmla="*/ 0 w 107"/>
                  <a:gd name="T23" fmla="*/ 0 h 123"/>
                  <a:gd name="T24" fmla="*/ 0 w 107"/>
                  <a:gd name="T25" fmla="*/ 0 h 123"/>
                  <a:gd name="T26" fmla="*/ 0 w 107"/>
                  <a:gd name="T27" fmla="*/ 0 h 123"/>
                  <a:gd name="T28" fmla="*/ 0 w 107"/>
                  <a:gd name="T29" fmla="*/ 0 h 123"/>
                  <a:gd name="T30" fmla="*/ 0 w 107"/>
                  <a:gd name="T31" fmla="*/ 0 h 123"/>
                  <a:gd name="T32" fmla="*/ 0 w 107"/>
                  <a:gd name="T33" fmla="*/ 0 h 123"/>
                  <a:gd name="T34" fmla="*/ 0 w 107"/>
                  <a:gd name="T35" fmla="*/ 0 h 123"/>
                  <a:gd name="T36" fmla="*/ 0 w 107"/>
                  <a:gd name="T37" fmla="*/ 0 h 123"/>
                  <a:gd name="T38" fmla="*/ 0 w 107"/>
                  <a:gd name="T39" fmla="*/ 0 h 123"/>
                  <a:gd name="T40" fmla="*/ 0 w 107"/>
                  <a:gd name="T41" fmla="*/ 0 h 123"/>
                  <a:gd name="T42" fmla="*/ 0 w 107"/>
                  <a:gd name="T43" fmla="*/ 0 h 123"/>
                  <a:gd name="T44" fmla="*/ 0 w 107"/>
                  <a:gd name="T45" fmla="*/ 0 h 123"/>
                  <a:gd name="T46" fmla="*/ 0 w 107"/>
                  <a:gd name="T47" fmla="*/ 0 h 123"/>
                  <a:gd name="T48" fmla="*/ 0 w 107"/>
                  <a:gd name="T49" fmla="*/ 0 h 123"/>
                  <a:gd name="T50" fmla="*/ 0 w 107"/>
                  <a:gd name="T51" fmla="*/ 0 h 123"/>
                  <a:gd name="T52" fmla="*/ 0 w 107"/>
                  <a:gd name="T53" fmla="*/ 0 h 123"/>
                  <a:gd name="T54" fmla="*/ 0 w 107"/>
                  <a:gd name="T55" fmla="*/ 0 h 123"/>
                  <a:gd name="T56" fmla="*/ 0 w 107"/>
                  <a:gd name="T57" fmla="*/ 0 h 123"/>
                  <a:gd name="T58" fmla="*/ 0 w 107"/>
                  <a:gd name="T59" fmla="*/ 0 h 123"/>
                  <a:gd name="T60" fmla="*/ 0 w 107"/>
                  <a:gd name="T61" fmla="*/ 0 h 123"/>
                  <a:gd name="T62" fmla="*/ 0 w 107"/>
                  <a:gd name="T63" fmla="*/ 0 h 123"/>
                  <a:gd name="T64" fmla="*/ 0 w 107"/>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123">
                    <a:moveTo>
                      <a:pt x="26" y="9"/>
                    </a:moveTo>
                    <a:lnTo>
                      <a:pt x="29" y="14"/>
                    </a:lnTo>
                    <a:lnTo>
                      <a:pt x="36" y="25"/>
                    </a:lnTo>
                    <a:lnTo>
                      <a:pt x="43" y="36"/>
                    </a:lnTo>
                    <a:lnTo>
                      <a:pt x="49" y="46"/>
                    </a:lnTo>
                    <a:lnTo>
                      <a:pt x="57" y="55"/>
                    </a:lnTo>
                    <a:lnTo>
                      <a:pt x="61" y="59"/>
                    </a:lnTo>
                    <a:lnTo>
                      <a:pt x="64" y="65"/>
                    </a:lnTo>
                    <a:lnTo>
                      <a:pt x="71" y="77"/>
                    </a:lnTo>
                    <a:lnTo>
                      <a:pt x="79" y="89"/>
                    </a:lnTo>
                    <a:lnTo>
                      <a:pt x="86" y="101"/>
                    </a:lnTo>
                    <a:lnTo>
                      <a:pt x="95" y="111"/>
                    </a:lnTo>
                    <a:lnTo>
                      <a:pt x="100" y="117"/>
                    </a:lnTo>
                    <a:lnTo>
                      <a:pt x="104" y="117"/>
                    </a:lnTo>
                    <a:lnTo>
                      <a:pt x="107" y="120"/>
                    </a:lnTo>
                    <a:lnTo>
                      <a:pt x="94" y="123"/>
                    </a:lnTo>
                    <a:lnTo>
                      <a:pt x="85" y="120"/>
                    </a:lnTo>
                    <a:lnTo>
                      <a:pt x="82" y="120"/>
                    </a:lnTo>
                    <a:lnTo>
                      <a:pt x="66" y="99"/>
                    </a:lnTo>
                    <a:lnTo>
                      <a:pt x="55" y="82"/>
                    </a:lnTo>
                    <a:lnTo>
                      <a:pt x="52" y="77"/>
                    </a:lnTo>
                    <a:lnTo>
                      <a:pt x="48" y="71"/>
                    </a:lnTo>
                    <a:lnTo>
                      <a:pt x="40" y="61"/>
                    </a:lnTo>
                    <a:lnTo>
                      <a:pt x="32" y="52"/>
                    </a:lnTo>
                    <a:lnTo>
                      <a:pt x="24" y="42"/>
                    </a:lnTo>
                    <a:lnTo>
                      <a:pt x="18" y="30"/>
                    </a:lnTo>
                    <a:lnTo>
                      <a:pt x="17" y="24"/>
                    </a:lnTo>
                    <a:lnTo>
                      <a:pt x="8" y="15"/>
                    </a:lnTo>
                    <a:lnTo>
                      <a:pt x="2" y="8"/>
                    </a:lnTo>
                    <a:lnTo>
                      <a:pt x="0" y="5"/>
                    </a:lnTo>
                    <a:lnTo>
                      <a:pt x="14" y="0"/>
                    </a:lnTo>
                    <a:lnTo>
                      <a:pt x="24" y="6"/>
                    </a:lnTo>
                    <a:lnTo>
                      <a:pt x="26"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0" name="Freeform 123">
                <a:extLst>
                  <a:ext uri="{FF2B5EF4-FFF2-40B4-BE49-F238E27FC236}">
                    <a16:creationId xmlns:a16="http://schemas.microsoft.com/office/drawing/2014/main" id="{9D3BDA31-5C96-A946-A174-871BC4D7F255}"/>
                  </a:ext>
                </a:extLst>
              </p:cNvPr>
              <p:cNvSpPr>
                <a:spLocks/>
              </p:cNvSpPr>
              <p:nvPr/>
            </p:nvSpPr>
            <p:spPr bwMode="auto">
              <a:xfrm>
                <a:off x="3046" y="3814"/>
                <a:ext cx="33" cy="51"/>
              </a:xfrm>
              <a:custGeom>
                <a:avLst/>
                <a:gdLst>
                  <a:gd name="T0" fmla="*/ 1 w 65"/>
                  <a:gd name="T1" fmla="*/ 1 h 102"/>
                  <a:gd name="T2" fmla="*/ 1 w 65"/>
                  <a:gd name="T3" fmla="*/ 1 h 102"/>
                  <a:gd name="T4" fmla="*/ 1 w 65"/>
                  <a:gd name="T5" fmla="*/ 1 h 102"/>
                  <a:gd name="T6" fmla="*/ 1 w 65"/>
                  <a:gd name="T7" fmla="*/ 1 h 102"/>
                  <a:gd name="T8" fmla="*/ 1 w 65"/>
                  <a:gd name="T9" fmla="*/ 1 h 102"/>
                  <a:gd name="T10" fmla="*/ 1 w 65"/>
                  <a:gd name="T11" fmla="*/ 1 h 102"/>
                  <a:gd name="T12" fmla="*/ 1 w 65"/>
                  <a:gd name="T13" fmla="*/ 1 h 102"/>
                  <a:gd name="T14" fmla="*/ 1 w 65"/>
                  <a:gd name="T15" fmla="*/ 1 h 102"/>
                  <a:gd name="T16" fmla="*/ 1 w 65"/>
                  <a:gd name="T17" fmla="*/ 1 h 102"/>
                  <a:gd name="T18" fmla="*/ 1 w 65"/>
                  <a:gd name="T19" fmla="*/ 1 h 102"/>
                  <a:gd name="T20" fmla="*/ 1 w 65"/>
                  <a:gd name="T21" fmla="*/ 1 h 102"/>
                  <a:gd name="T22" fmla="*/ 1 w 65"/>
                  <a:gd name="T23" fmla="*/ 1 h 102"/>
                  <a:gd name="T24" fmla="*/ 1 w 65"/>
                  <a:gd name="T25" fmla="*/ 1 h 102"/>
                  <a:gd name="T26" fmla="*/ 1 w 65"/>
                  <a:gd name="T27" fmla="*/ 1 h 102"/>
                  <a:gd name="T28" fmla="*/ 1 w 65"/>
                  <a:gd name="T29" fmla="*/ 1 h 102"/>
                  <a:gd name="T30" fmla="*/ 1 w 65"/>
                  <a:gd name="T31" fmla="*/ 1 h 102"/>
                  <a:gd name="T32" fmla="*/ 1 w 65"/>
                  <a:gd name="T33" fmla="*/ 1 h 102"/>
                  <a:gd name="T34" fmla="*/ 0 w 65"/>
                  <a:gd name="T35" fmla="*/ 1 h 102"/>
                  <a:gd name="T36" fmla="*/ 1 w 65"/>
                  <a:gd name="T37" fmla="*/ 1 h 102"/>
                  <a:gd name="T38" fmla="*/ 1 w 65"/>
                  <a:gd name="T39" fmla="*/ 0 h 102"/>
                  <a:gd name="T40" fmla="*/ 1 w 65"/>
                  <a:gd name="T41" fmla="*/ 1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102">
                    <a:moveTo>
                      <a:pt x="27" y="22"/>
                    </a:moveTo>
                    <a:lnTo>
                      <a:pt x="29" y="29"/>
                    </a:lnTo>
                    <a:lnTo>
                      <a:pt x="38" y="45"/>
                    </a:lnTo>
                    <a:lnTo>
                      <a:pt x="47" y="60"/>
                    </a:lnTo>
                    <a:lnTo>
                      <a:pt x="56" y="75"/>
                    </a:lnTo>
                    <a:lnTo>
                      <a:pt x="62" y="91"/>
                    </a:lnTo>
                    <a:lnTo>
                      <a:pt x="65" y="100"/>
                    </a:lnTo>
                    <a:lnTo>
                      <a:pt x="58" y="102"/>
                    </a:lnTo>
                    <a:lnTo>
                      <a:pt x="49" y="96"/>
                    </a:lnTo>
                    <a:lnTo>
                      <a:pt x="44" y="90"/>
                    </a:lnTo>
                    <a:lnTo>
                      <a:pt x="35" y="78"/>
                    </a:lnTo>
                    <a:lnTo>
                      <a:pt x="28" y="65"/>
                    </a:lnTo>
                    <a:lnTo>
                      <a:pt x="22" y="53"/>
                    </a:lnTo>
                    <a:lnTo>
                      <a:pt x="18" y="40"/>
                    </a:lnTo>
                    <a:lnTo>
                      <a:pt x="15" y="32"/>
                    </a:lnTo>
                    <a:lnTo>
                      <a:pt x="6" y="19"/>
                    </a:lnTo>
                    <a:lnTo>
                      <a:pt x="1" y="7"/>
                    </a:lnTo>
                    <a:lnTo>
                      <a:pt x="0" y="4"/>
                    </a:lnTo>
                    <a:lnTo>
                      <a:pt x="6" y="1"/>
                    </a:lnTo>
                    <a:lnTo>
                      <a:pt x="13" y="0"/>
                    </a:lnTo>
                    <a:lnTo>
                      <a:pt x="27"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1" name="Freeform 124">
                <a:extLst>
                  <a:ext uri="{FF2B5EF4-FFF2-40B4-BE49-F238E27FC236}">
                    <a16:creationId xmlns:a16="http://schemas.microsoft.com/office/drawing/2014/main" id="{32A77DCC-106F-EF4C-AC9D-6ADE0B3EC13E}"/>
                  </a:ext>
                </a:extLst>
              </p:cNvPr>
              <p:cNvSpPr>
                <a:spLocks/>
              </p:cNvSpPr>
              <p:nvPr/>
            </p:nvSpPr>
            <p:spPr bwMode="auto">
              <a:xfrm>
                <a:off x="2550" y="3817"/>
                <a:ext cx="33" cy="67"/>
              </a:xfrm>
              <a:custGeom>
                <a:avLst/>
                <a:gdLst>
                  <a:gd name="T0" fmla="*/ 0 w 67"/>
                  <a:gd name="T1" fmla="*/ 0 h 135"/>
                  <a:gd name="T2" fmla="*/ 0 w 67"/>
                  <a:gd name="T3" fmla="*/ 0 h 135"/>
                  <a:gd name="T4" fmla="*/ 0 w 67"/>
                  <a:gd name="T5" fmla="*/ 0 h 135"/>
                  <a:gd name="T6" fmla="*/ 0 w 67"/>
                  <a:gd name="T7" fmla="*/ 0 h 135"/>
                  <a:gd name="T8" fmla="*/ 0 w 67"/>
                  <a:gd name="T9" fmla="*/ 0 h 135"/>
                  <a:gd name="T10" fmla="*/ 0 w 67"/>
                  <a:gd name="T11" fmla="*/ 0 h 135"/>
                  <a:gd name="T12" fmla="*/ 0 w 67"/>
                  <a:gd name="T13" fmla="*/ 0 h 135"/>
                  <a:gd name="T14" fmla="*/ 0 w 67"/>
                  <a:gd name="T15" fmla="*/ 0 h 135"/>
                  <a:gd name="T16" fmla="*/ 0 w 67"/>
                  <a:gd name="T17" fmla="*/ 0 h 135"/>
                  <a:gd name="T18" fmla="*/ 0 w 67"/>
                  <a:gd name="T19" fmla="*/ 0 h 135"/>
                  <a:gd name="T20" fmla="*/ 0 w 67"/>
                  <a:gd name="T21" fmla="*/ 0 h 135"/>
                  <a:gd name="T22" fmla="*/ 0 w 67"/>
                  <a:gd name="T23" fmla="*/ 0 h 135"/>
                  <a:gd name="T24" fmla="*/ 0 w 67"/>
                  <a:gd name="T25" fmla="*/ 0 h 135"/>
                  <a:gd name="T26" fmla="*/ 0 w 67"/>
                  <a:gd name="T27" fmla="*/ 0 h 135"/>
                  <a:gd name="T28" fmla="*/ 0 w 67"/>
                  <a:gd name="T29" fmla="*/ 0 h 135"/>
                  <a:gd name="T30" fmla="*/ 0 w 67"/>
                  <a:gd name="T31" fmla="*/ 0 h 135"/>
                  <a:gd name="T32" fmla="*/ 0 w 67"/>
                  <a:gd name="T33" fmla="*/ 0 h 135"/>
                  <a:gd name="T34" fmla="*/ 0 w 67"/>
                  <a:gd name="T35" fmla="*/ 0 h 135"/>
                  <a:gd name="T36" fmla="*/ 0 w 67"/>
                  <a:gd name="T37" fmla="*/ 0 h 135"/>
                  <a:gd name="T38" fmla="*/ 0 w 67"/>
                  <a:gd name="T39" fmla="*/ 0 h 135"/>
                  <a:gd name="T40" fmla="*/ 0 w 67"/>
                  <a:gd name="T41" fmla="*/ 0 h 135"/>
                  <a:gd name="T42" fmla="*/ 0 w 67"/>
                  <a:gd name="T43" fmla="*/ 0 h 135"/>
                  <a:gd name="T44" fmla="*/ 0 w 67"/>
                  <a:gd name="T45" fmla="*/ 0 h 135"/>
                  <a:gd name="T46" fmla="*/ 0 w 67"/>
                  <a:gd name="T47" fmla="*/ 0 h 135"/>
                  <a:gd name="T48" fmla="*/ 0 w 67"/>
                  <a:gd name="T49" fmla="*/ 0 h 135"/>
                  <a:gd name="T50" fmla="*/ 0 w 67"/>
                  <a:gd name="T51" fmla="*/ 0 h 135"/>
                  <a:gd name="T52" fmla="*/ 0 w 67"/>
                  <a:gd name="T53" fmla="*/ 0 h 135"/>
                  <a:gd name="T54" fmla="*/ 0 w 67"/>
                  <a:gd name="T55" fmla="*/ 0 h 135"/>
                  <a:gd name="T56" fmla="*/ 0 w 67"/>
                  <a:gd name="T57" fmla="*/ 0 h 135"/>
                  <a:gd name="T58" fmla="*/ 0 w 67"/>
                  <a:gd name="T59" fmla="*/ 0 h 135"/>
                  <a:gd name="T60" fmla="*/ 0 w 67"/>
                  <a:gd name="T61" fmla="*/ 0 h 1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7" h="135">
                    <a:moveTo>
                      <a:pt x="67" y="0"/>
                    </a:moveTo>
                    <a:lnTo>
                      <a:pt x="59" y="15"/>
                    </a:lnTo>
                    <a:lnTo>
                      <a:pt x="52" y="25"/>
                    </a:lnTo>
                    <a:lnTo>
                      <a:pt x="50" y="28"/>
                    </a:lnTo>
                    <a:lnTo>
                      <a:pt x="46" y="37"/>
                    </a:lnTo>
                    <a:lnTo>
                      <a:pt x="37" y="53"/>
                    </a:lnTo>
                    <a:lnTo>
                      <a:pt x="30" y="71"/>
                    </a:lnTo>
                    <a:lnTo>
                      <a:pt x="22" y="90"/>
                    </a:lnTo>
                    <a:lnTo>
                      <a:pt x="18" y="108"/>
                    </a:lnTo>
                    <a:lnTo>
                      <a:pt x="16" y="118"/>
                    </a:lnTo>
                    <a:lnTo>
                      <a:pt x="18" y="123"/>
                    </a:lnTo>
                    <a:lnTo>
                      <a:pt x="21" y="126"/>
                    </a:lnTo>
                    <a:lnTo>
                      <a:pt x="31" y="123"/>
                    </a:lnTo>
                    <a:lnTo>
                      <a:pt x="18" y="132"/>
                    </a:lnTo>
                    <a:lnTo>
                      <a:pt x="5" y="135"/>
                    </a:lnTo>
                    <a:lnTo>
                      <a:pt x="2" y="135"/>
                    </a:lnTo>
                    <a:lnTo>
                      <a:pt x="0" y="123"/>
                    </a:lnTo>
                    <a:lnTo>
                      <a:pt x="3" y="112"/>
                    </a:lnTo>
                    <a:lnTo>
                      <a:pt x="2" y="109"/>
                    </a:lnTo>
                    <a:lnTo>
                      <a:pt x="3" y="108"/>
                    </a:lnTo>
                    <a:lnTo>
                      <a:pt x="3" y="101"/>
                    </a:lnTo>
                    <a:lnTo>
                      <a:pt x="8" y="93"/>
                    </a:lnTo>
                    <a:lnTo>
                      <a:pt x="9" y="87"/>
                    </a:lnTo>
                    <a:lnTo>
                      <a:pt x="12" y="77"/>
                    </a:lnTo>
                    <a:lnTo>
                      <a:pt x="21" y="58"/>
                    </a:lnTo>
                    <a:lnTo>
                      <a:pt x="31" y="44"/>
                    </a:lnTo>
                    <a:lnTo>
                      <a:pt x="39" y="25"/>
                    </a:lnTo>
                    <a:lnTo>
                      <a:pt x="46" y="10"/>
                    </a:lnTo>
                    <a:lnTo>
                      <a:pt x="49" y="7"/>
                    </a:lnTo>
                    <a:lnTo>
                      <a:pt x="58" y="3"/>
                    </a:lnTo>
                    <a:lnTo>
                      <a:pt x="6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2" name="Freeform 125">
                <a:extLst>
                  <a:ext uri="{FF2B5EF4-FFF2-40B4-BE49-F238E27FC236}">
                    <a16:creationId xmlns:a16="http://schemas.microsoft.com/office/drawing/2014/main" id="{A6993CDC-EAD4-C94C-B121-51B72AF34420}"/>
                  </a:ext>
                </a:extLst>
              </p:cNvPr>
              <p:cNvSpPr>
                <a:spLocks/>
              </p:cNvSpPr>
              <p:nvPr/>
            </p:nvSpPr>
            <p:spPr bwMode="auto">
              <a:xfrm>
                <a:off x="3469" y="3817"/>
                <a:ext cx="29" cy="53"/>
              </a:xfrm>
              <a:custGeom>
                <a:avLst/>
                <a:gdLst>
                  <a:gd name="T0" fmla="*/ 0 w 59"/>
                  <a:gd name="T1" fmla="*/ 0 h 108"/>
                  <a:gd name="T2" fmla="*/ 0 w 59"/>
                  <a:gd name="T3" fmla="*/ 0 h 108"/>
                  <a:gd name="T4" fmla="*/ 0 w 59"/>
                  <a:gd name="T5" fmla="*/ 0 h 108"/>
                  <a:gd name="T6" fmla="*/ 0 w 59"/>
                  <a:gd name="T7" fmla="*/ 0 h 108"/>
                  <a:gd name="T8" fmla="*/ 0 w 59"/>
                  <a:gd name="T9" fmla="*/ 0 h 108"/>
                  <a:gd name="T10" fmla="*/ 0 w 59"/>
                  <a:gd name="T11" fmla="*/ 0 h 108"/>
                  <a:gd name="T12" fmla="*/ 0 w 59"/>
                  <a:gd name="T13" fmla="*/ 0 h 108"/>
                  <a:gd name="T14" fmla="*/ 0 w 59"/>
                  <a:gd name="T15" fmla="*/ 0 h 108"/>
                  <a:gd name="T16" fmla="*/ 0 w 59"/>
                  <a:gd name="T17" fmla="*/ 0 h 108"/>
                  <a:gd name="T18" fmla="*/ 0 w 59"/>
                  <a:gd name="T19" fmla="*/ 0 h 108"/>
                  <a:gd name="T20" fmla="*/ 0 w 59"/>
                  <a:gd name="T21" fmla="*/ 0 h 108"/>
                  <a:gd name="T22" fmla="*/ 0 w 59"/>
                  <a:gd name="T23" fmla="*/ 0 h 108"/>
                  <a:gd name="T24" fmla="*/ 0 w 59"/>
                  <a:gd name="T25" fmla="*/ 0 h 108"/>
                  <a:gd name="T26" fmla="*/ 0 w 59"/>
                  <a:gd name="T27" fmla="*/ 0 h 108"/>
                  <a:gd name="T28" fmla="*/ 0 w 59"/>
                  <a:gd name="T29" fmla="*/ 0 h 108"/>
                  <a:gd name="T30" fmla="*/ 0 w 59"/>
                  <a:gd name="T31" fmla="*/ 0 h 108"/>
                  <a:gd name="T32" fmla="*/ 0 w 59"/>
                  <a:gd name="T33" fmla="*/ 0 h 108"/>
                  <a:gd name="T34" fmla="*/ 0 w 59"/>
                  <a:gd name="T35" fmla="*/ 0 h 108"/>
                  <a:gd name="T36" fmla="*/ 0 w 59"/>
                  <a:gd name="T37" fmla="*/ 0 h 108"/>
                  <a:gd name="T38" fmla="*/ 0 w 59"/>
                  <a:gd name="T39" fmla="*/ 0 h 108"/>
                  <a:gd name="T40" fmla="*/ 0 w 59"/>
                  <a:gd name="T41" fmla="*/ 0 h 108"/>
                  <a:gd name="T42" fmla="*/ 0 w 59"/>
                  <a:gd name="T43" fmla="*/ 0 h 108"/>
                  <a:gd name="T44" fmla="*/ 0 w 59"/>
                  <a:gd name="T45" fmla="*/ 0 h 108"/>
                  <a:gd name="T46" fmla="*/ 0 w 59"/>
                  <a:gd name="T47" fmla="*/ 0 h 108"/>
                  <a:gd name="T48" fmla="*/ 0 w 59"/>
                  <a:gd name="T49" fmla="*/ 0 h 108"/>
                  <a:gd name="T50" fmla="*/ 0 w 59"/>
                  <a:gd name="T51" fmla="*/ 0 h 108"/>
                  <a:gd name="T52" fmla="*/ 0 w 59"/>
                  <a:gd name="T53" fmla="*/ 0 h 108"/>
                  <a:gd name="T54" fmla="*/ 0 w 59"/>
                  <a:gd name="T55" fmla="*/ 0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108">
                    <a:moveTo>
                      <a:pt x="48" y="33"/>
                    </a:moveTo>
                    <a:lnTo>
                      <a:pt x="45" y="37"/>
                    </a:lnTo>
                    <a:lnTo>
                      <a:pt x="37" y="49"/>
                    </a:lnTo>
                    <a:lnTo>
                      <a:pt x="30" y="59"/>
                    </a:lnTo>
                    <a:lnTo>
                      <a:pt x="24" y="71"/>
                    </a:lnTo>
                    <a:lnTo>
                      <a:pt x="20" y="83"/>
                    </a:lnTo>
                    <a:lnTo>
                      <a:pt x="17" y="89"/>
                    </a:lnTo>
                    <a:lnTo>
                      <a:pt x="17" y="96"/>
                    </a:lnTo>
                    <a:lnTo>
                      <a:pt x="21" y="104"/>
                    </a:lnTo>
                    <a:lnTo>
                      <a:pt x="27" y="105"/>
                    </a:lnTo>
                    <a:lnTo>
                      <a:pt x="18" y="108"/>
                    </a:lnTo>
                    <a:lnTo>
                      <a:pt x="8" y="106"/>
                    </a:lnTo>
                    <a:lnTo>
                      <a:pt x="0" y="98"/>
                    </a:lnTo>
                    <a:lnTo>
                      <a:pt x="2" y="92"/>
                    </a:lnTo>
                    <a:lnTo>
                      <a:pt x="6" y="81"/>
                    </a:lnTo>
                    <a:lnTo>
                      <a:pt x="12" y="71"/>
                    </a:lnTo>
                    <a:lnTo>
                      <a:pt x="18" y="62"/>
                    </a:lnTo>
                    <a:lnTo>
                      <a:pt x="24" y="52"/>
                    </a:lnTo>
                    <a:lnTo>
                      <a:pt x="25" y="46"/>
                    </a:lnTo>
                    <a:lnTo>
                      <a:pt x="28" y="41"/>
                    </a:lnTo>
                    <a:lnTo>
                      <a:pt x="33" y="33"/>
                    </a:lnTo>
                    <a:lnTo>
                      <a:pt x="45" y="16"/>
                    </a:lnTo>
                    <a:lnTo>
                      <a:pt x="51" y="3"/>
                    </a:lnTo>
                    <a:lnTo>
                      <a:pt x="58" y="0"/>
                    </a:lnTo>
                    <a:lnTo>
                      <a:pt x="59" y="4"/>
                    </a:lnTo>
                    <a:lnTo>
                      <a:pt x="58" y="10"/>
                    </a:lnTo>
                    <a:lnTo>
                      <a:pt x="52" y="22"/>
                    </a:lnTo>
                    <a:lnTo>
                      <a:pt x="48"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3" name="Freeform 126">
                <a:extLst>
                  <a:ext uri="{FF2B5EF4-FFF2-40B4-BE49-F238E27FC236}">
                    <a16:creationId xmlns:a16="http://schemas.microsoft.com/office/drawing/2014/main" id="{1C39565F-00B1-F34A-B965-2D9B4FD72AA7}"/>
                  </a:ext>
                </a:extLst>
              </p:cNvPr>
              <p:cNvSpPr>
                <a:spLocks/>
              </p:cNvSpPr>
              <p:nvPr/>
            </p:nvSpPr>
            <p:spPr bwMode="auto">
              <a:xfrm>
                <a:off x="3542" y="3817"/>
                <a:ext cx="42" cy="66"/>
              </a:xfrm>
              <a:custGeom>
                <a:avLst/>
                <a:gdLst>
                  <a:gd name="T0" fmla="*/ 1 w 84"/>
                  <a:gd name="T1" fmla="*/ 0 h 133"/>
                  <a:gd name="T2" fmla="*/ 1 w 84"/>
                  <a:gd name="T3" fmla="*/ 0 h 133"/>
                  <a:gd name="T4" fmla="*/ 1 w 84"/>
                  <a:gd name="T5" fmla="*/ 0 h 133"/>
                  <a:gd name="T6" fmla="*/ 1 w 84"/>
                  <a:gd name="T7" fmla="*/ 0 h 133"/>
                  <a:gd name="T8" fmla="*/ 1 w 84"/>
                  <a:gd name="T9" fmla="*/ 0 h 133"/>
                  <a:gd name="T10" fmla="*/ 1 w 84"/>
                  <a:gd name="T11" fmla="*/ 0 h 133"/>
                  <a:gd name="T12" fmla="*/ 1 w 84"/>
                  <a:gd name="T13" fmla="*/ 0 h 133"/>
                  <a:gd name="T14" fmla="*/ 1 w 84"/>
                  <a:gd name="T15" fmla="*/ 0 h 133"/>
                  <a:gd name="T16" fmla="*/ 1 w 84"/>
                  <a:gd name="T17" fmla="*/ 0 h 133"/>
                  <a:gd name="T18" fmla="*/ 1 w 84"/>
                  <a:gd name="T19" fmla="*/ 0 h 133"/>
                  <a:gd name="T20" fmla="*/ 1 w 84"/>
                  <a:gd name="T21" fmla="*/ 0 h 133"/>
                  <a:gd name="T22" fmla="*/ 1 w 84"/>
                  <a:gd name="T23" fmla="*/ 0 h 133"/>
                  <a:gd name="T24" fmla="*/ 1 w 84"/>
                  <a:gd name="T25" fmla="*/ 0 h 133"/>
                  <a:gd name="T26" fmla="*/ 1 w 84"/>
                  <a:gd name="T27" fmla="*/ 0 h 133"/>
                  <a:gd name="T28" fmla="*/ 1 w 84"/>
                  <a:gd name="T29" fmla="*/ 0 h 133"/>
                  <a:gd name="T30" fmla="*/ 1 w 84"/>
                  <a:gd name="T31" fmla="*/ 0 h 133"/>
                  <a:gd name="T32" fmla="*/ 1 w 84"/>
                  <a:gd name="T33" fmla="*/ 0 h 133"/>
                  <a:gd name="T34" fmla="*/ 1 w 84"/>
                  <a:gd name="T35" fmla="*/ 0 h 133"/>
                  <a:gd name="T36" fmla="*/ 1 w 84"/>
                  <a:gd name="T37" fmla="*/ 0 h 133"/>
                  <a:gd name="T38" fmla="*/ 1 w 84"/>
                  <a:gd name="T39" fmla="*/ 0 h 133"/>
                  <a:gd name="T40" fmla="*/ 1 w 84"/>
                  <a:gd name="T41" fmla="*/ 0 h 133"/>
                  <a:gd name="T42" fmla="*/ 1 w 84"/>
                  <a:gd name="T43" fmla="*/ 0 h 133"/>
                  <a:gd name="T44" fmla="*/ 1 w 84"/>
                  <a:gd name="T45" fmla="*/ 0 h 133"/>
                  <a:gd name="T46" fmla="*/ 1 w 84"/>
                  <a:gd name="T47" fmla="*/ 0 h 133"/>
                  <a:gd name="T48" fmla="*/ 0 w 84"/>
                  <a:gd name="T49" fmla="*/ 0 h 133"/>
                  <a:gd name="T50" fmla="*/ 1 w 84"/>
                  <a:gd name="T51" fmla="*/ 0 h 133"/>
                  <a:gd name="T52" fmla="*/ 1 w 84"/>
                  <a:gd name="T53" fmla="*/ 0 h 133"/>
                  <a:gd name="T54" fmla="*/ 1 w 84"/>
                  <a:gd name="T55" fmla="*/ 0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133">
                    <a:moveTo>
                      <a:pt x="20" y="18"/>
                    </a:moveTo>
                    <a:lnTo>
                      <a:pt x="22" y="22"/>
                    </a:lnTo>
                    <a:lnTo>
                      <a:pt x="26" y="31"/>
                    </a:lnTo>
                    <a:lnTo>
                      <a:pt x="29" y="49"/>
                    </a:lnTo>
                    <a:lnTo>
                      <a:pt x="35" y="62"/>
                    </a:lnTo>
                    <a:lnTo>
                      <a:pt x="38" y="65"/>
                    </a:lnTo>
                    <a:lnTo>
                      <a:pt x="43" y="72"/>
                    </a:lnTo>
                    <a:lnTo>
                      <a:pt x="50" y="86"/>
                    </a:lnTo>
                    <a:lnTo>
                      <a:pt x="57" y="96"/>
                    </a:lnTo>
                    <a:lnTo>
                      <a:pt x="57" y="99"/>
                    </a:lnTo>
                    <a:lnTo>
                      <a:pt x="60" y="102"/>
                    </a:lnTo>
                    <a:lnTo>
                      <a:pt x="65" y="109"/>
                    </a:lnTo>
                    <a:lnTo>
                      <a:pt x="75" y="124"/>
                    </a:lnTo>
                    <a:lnTo>
                      <a:pt x="84" y="133"/>
                    </a:lnTo>
                    <a:lnTo>
                      <a:pt x="72" y="133"/>
                    </a:lnTo>
                    <a:lnTo>
                      <a:pt x="60" y="127"/>
                    </a:lnTo>
                    <a:lnTo>
                      <a:pt x="49" y="114"/>
                    </a:lnTo>
                    <a:lnTo>
                      <a:pt x="41" y="102"/>
                    </a:lnTo>
                    <a:lnTo>
                      <a:pt x="38" y="99"/>
                    </a:lnTo>
                    <a:lnTo>
                      <a:pt x="34" y="90"/>
                    </a:lnTo>
                    <a:lnTo>
                      <a:pt x="23" y="71"/>
                    </a:lnTo>
                    <a:lnTo>
                      <a:pt x="15" y="53"/>
                    </a:lnTo>
                    <a:lnTo>
                      <a:pt x="6" y="34"/>
                    </a:lnTo>
                    <a:lnTo>
                      <a:pt x="1" y="13"/>
                    </a:lnTo>
                    <a:lnTo>
                      <a:pt x="0" y="3"/>
                    </a:lnTo>
                    <a:lnTo>
                      <a:pt x="7" y="0"/>
                    </a:lnTo>
                    <a:lnTo>
                      <a:pt x="16" y="0"/>
                    </a:lnTo>
                    <a:lnTo>
                      <a:pt x="2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4" name="Freeform 127">
                <a:extLst>
                  <a:ext uri="{FF2B5EF4-FFF2-40B4-BE49-F238E27FC236}">
                    <a16:creationId xmlns:a16="http://schemas.microsoft.com/office/drawing/2014/main" id="{6399A0AE-248A-4747-B3D1-C1D35579D808}"/>
                  </a:ext>
                </a:extLst>
              </p:cNvPr>
              <p:cNvSpPr>
                <a:spLocks/>
              </p:cNvSpPr>
              <p:nvPr/>
            </p:nvSpPr>
            <p:spPr bwMode="auto">
              <a:xfrm>
                <a:off x="3624" y="3817"/>
                <a:ext cx="30" cy="51"/>
              </a:xfrm>
              <a:custGeom>
                <a:avLst/>
                <a:gdLst>
                  <a:gd name="T0" fmla="*/ 1 w 59"/>
                  <a:gd name="T1" fmla="*/ 0 h 100"/>
                  <a:gd name="T2" fmla="*/ 1 w 59"/>
                  <a:gd name="T3" fmla="*/ 1 h 100"/>
                  <a:gd name="T4" fmla="*/ 1 w 59"/>
                  <a:gd name="T5" fmla="*/ 1 h 100"/>
                  <a:gd name="T6" fmla="*/ 1 w 59"/>
                  <a:gd name="T7" fmla="*/ 1 h 100"/>
                  <a:gd name="T8" fmla="*/ 1 w 59"/>
                  <a:gd name="T9" fmla="*/ 1 h 100"/>
                  <a:gd name="T10" fmla="*/ 1 w 59"/>
                  <a:gd name="T11" fmla="*/ 1 h 100"/>
                  <a:gd name="T12" fmla="*/ 1 w 59"/>
                  <a:gd name="T13" fmla="*/ 1 h 100"/>
                  <a:gd name="T14" fmla="*/ 1 w 59"/>
                  <a:gd name="T15" fmla="*/ 1 h 100"/>
                  <a:gd name="T16" fmla="*/ 1 w 59"/>
                  <a:gd name="T17" fmla="*/ 1 h 100"/>
                  <a:gd name="T18" fmla="*/ 1 w 59"/>
                  <a:gd name="T19" fmla="*/ 1 h 100"/>
                  <a:gd name="T20" fmla="*/ 1 w 59"/>
                  <a:gd name="T21" fmla="*/ 1 h 100"/>
                  <a:gd name="T22" fmla="*/ 0 w 59"/>
                  <a:gd name="T23" fmla="*/ 1 h 100"/>
                  <a:gd name="T24" fmla="*/ 1 w 59"/>
                  <a:gd name="T25" fmla="*/ 1 h 100"/>
                  <a:gd name="T26" fmla="*/ 1 w 59"/>
                  <a:gd name="T27" fmla="*/ 1 h 100"/>
                  <a:gd name="T28" fmla="*/ 1 w 59"/>
                  <a:gd name="T29" fmla="*/ 1 h 100"/>
                  <a:gd name="T30" fmla="*/ 1 w 59"/>
                  <a:gd name="T31" fmla="*/ 1 h 100"/>
                  <a:gd name="T32" fmla="*/ 1 w 59"/>
                  <a:gd name="T33" fmla="*/ 1 h 100"/>
                  <a:gd name="T34" fmla="*/ 1 w 59"/>
                  <a:gd name="T35" fmla="*/ 1 h 100"/>
                  <a:gd name="T36" fmla="*/ 1 w 59"/>
                  <a:gd name="T37" fmla="*/ 1 h 100"/>
                  <a:gd name="T38" fmla="*/ 1 w 59"/>
                  <a:gd name="T39" fmla="*/ 1 h 100"/>
                  <a:gd name="T40" fmla="*/ 1 w 59"/>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100">
                    <a:moveTo>
                      <a:pt x="59" y="0"/>
                    </a:moveTo>
                    <a:lnTo>
                      <a:pt x="53" y="7"/>
                    </a:lnTo>
                    <a:lnTo>
                      <a:pt x="43" y="23"/>
                    </a:lnTo>
                    <a:lnTo>
                      <a:pt x="34" y="39"/>
                    </a:lnTo>
                    <a:lnTo>
                      <a:pt x="25" y="57"/>
                    </a:lnTo>
                    <a:lnTo>
                      <a:pt x="18" y="75"/>
                    </a:lnTo>
                    <a:lnTo>
                      <a:pt x="15" y="84"/>
                    </a:lnTo>
                    <a:lnTo>
                      <a:pt x="16" y="90"/>
                    </a:lnTo>
                    <a:lnTo>
                      <a:pt x="22" y="94"/>
                    </a:lnTo>
                    <a:lnTo>
                      <a:pt x="12" y="100"/>
                    </a:lnTo>
                    <a:lnTo>
                      <a:pt x="3" y="99"/>
                    </a:lnTo>
                    <a:lnTo>
                      <a:pt x="0" y="99"/>
                    </a:lnTo>
                    <a:lnTo>
                      <a:pt x="4" y="70"/>
                    </a:lnTo>
                    <a:lnTo>
                      <a:pt x="16" y="50"/>
                    </a:lnTo>
                    <a:lnTo>
                      <a:pt x="19" y="45"/>
                    </a:lnTo>
                    <a:lnTo>
                      <a:pt x="24" y="41"/>
                    </a:lnTo>
                    <a:lnTo>
                      <a:pt x="29" y="29"/>
                    </a:lnTo>
                    <a:lnTo>
                      <a:pt x="35" y="19"/>
                    </a:lnTo>
                    <a:lnTo>
                      <a:pt x="43" y="8"/>
                    </a:lnTo>
                    <a:lnTo>
                      <a:pt x="53" y="1"/>
                    </a:lnTo>
                    <a:lnTo>
                      <a:pt x="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5" name="Freeform 128">
                <a:extLst>
                  <a:ext uri="{FF2B5EF4-FFF2-40B4-BE49-F238E27FC236}">
                    <a16:creationId xmlns:a16="http://schemas.microsoft.com/office/drawing/2014/main" id="{738681C3-A0EB-4648-BA61-E0FD990B29C6}"/>
                  </a:ext>
                </a:extLst>
              </p:cNvPr>
              <p:cNvSpPr>
                <a:spLocks/>
              </p:cNvSpPr>
              <p:nvPr/>
            </p:nvSpPr>
            <p:spPr bwMode="auto">
              <a:xfrm>
                <a:off x="3695" y="3819"/>
                <a:ext cx="15" cy="57"/>
              </a:xfrm>
              <a:custGeom>
                <a:avLst/>
                <a:gdLst>
                  <a:gd name="T0" fmla="*/ 0 w 31"/>
                  <a:gd name="T1" fmla="*/ 1 h 114"/>
                  <a:gd name="T2" fmla="*/ 0 w 31"/>
                  <a:gd name="T3" fmla="*/ 1 h 114"/>
                  <a:gd name="T4" fmla="*/ 0 w 31"/>
                  <a:gd name="T5" fmla="*/ 1 h 114"/>
                  <a:gd name="T6" fmla="*/ 0 w 31"/>
                  <a:gd name="T7" fmla="*/ 1 h 114"/>
                  <a:gd name="T8" fmla="*/ 0 w 31"/>
                  <a:gd name="T9" fmla="*/ 1 h 114"/>
                  <a:gd name="T10" fmla="*/ 0 w 31"/>
                  <a:gd name="T11" fmla="*/ 1 h 114"/>
                  <a:gd name="T12" fmla="*/ 0 w 31"/>
                  <a:gd name="T13" fmla="*/ 1 h 114"/>
                  <a:gd name="T14" fmla="*/ 0 w 31"/>
                  <a:gd name="T15" fmla="*/ 1 h 114"/>
                  <a:gd name="T16" fmla="*/ 0 w 31"/>
                  <a:gd name="T17" fmla="*/ 1 h 114"/>
                  <a:gd name="T18" fmla="*/ 0 w 31"/>
                  <a:gd name="T19" fmla="*/ 1 h 114"/>
                  <a:gd name="T20" fmla="*/ 0 w 31"/>
                  <a:gd name="T21" fmla="*/ 1 h 114"/>
                  <a:gd name="T22" fmla="*/ 0 w 31"/>
                  <a:gd name="T23" fmla="*/ 1 h 114"/>
                  <a:gd name="T24" fmla="*/ 0 w 31"/>
                  <a:gd name="T25" fmla="*/ 1 h 114"/>
                  <a:gd name="T26" fmla="*/ 0 w 31"/>
                  <a:gd name="T27" fmla="*/ 1 h 114"/>
                  <a:gd name="T28" fmla="*/ 0 w 31"/>
                  <a:gd name="T29" fmla="*/ 1 h 114"/>
                  <a:gd name="T30" fmla="*/ 0 w 31"/>
                  <a:gd name="T31" fmla="*/ 0 h 114"/>
                  <a:gd name="T32" fmla="*/ 0 w 31"/>
                  <a:gd name="T33" fmla="*/ 1 h 114"/>
                  <a:gd name="T34" fmla="*/ 0 w 31"/>
                  <a:gd name="T35" fmla="*/ 1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114">
                    <a:moveTo>
                      <a:pt x="12" y="4"/>
                    </a:moveTo>
                    <a:lnTo>
                      <a:pt x="13" y="3"/>
                    </a:lnTo>
                    <a:lnTo>
                      <a:pt x="18" y="13"/>
                    </a:lnTo>
                    <a:lnTo>
                      <a:pt x="21" y="24"/>
                    </a:lnTo>
                    <a:lnTo>
                      <a:pt x="26" y="44"/>
                    </a:lnTo>
                    <a:lnTo>
                      <a:pt x="31" y="66"/>
                    </a:lnTo>
                    <a:lnTo>
                      <a:pt x="31" y="89"/>
                    </a:lnTo>
                    <a:lnTo>
                      <a:pt x="29" y="111"/>
                    </a:lnTo>
                    <a:lnTo>
                      <a:pt x="23" y="114"/>
                    </a:lnTo>
                    <a:lnTo>
                      <a:pt x="15" y="77"/>
                    </a:lnTo>
                    <a:lnTo>
                      <a:pt x="10" y="46"/>
                    </a:lnTo>
                    <a:lnTo>
                      <a:pt x="10" y="38"/>
                    </a:lnTo>
                    <a:lnTo>
                      <a:pt x="7" y="31"/>
                    </a:lnTo>
                    <a:lnTo>
                      <a:pt x="7" y="22"/>
                    </a:lnTo>
                    <a:lnTo>
                      <a:pt x="1" y="12"/>
                    </a:lnTo>
                    <a:lnTo>
                      <a:pt x="0" y="0"/>
                    </a:lnTo>
                    <a:lnTo>
                      <a:pt x="6" y="1"/>
                    </a:lnTo>
                    <a:lnTo>
                      <a:pt x="1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grpSp>
      </p:grpSp>
      <p:grpSp>
        <p:nvGrpSpPr>
          <p:cNvPr id="137" name="Group 129">
            <a:extLst>
              <a:ext uri="{FF2B5EF4-FFF2-40B4-BE49-F238E27FC236}">
                <a16:creationId xmlns:a16="http://schemas.microsoft.com/office/drawing/2014/main" id="{81B37DC8-102F-A24A-92EE-DCFE306A94E7}"/>
              </a:ext>
            </a:extLst>
          </p:cNvPr>
          <p:cNvGrpSpPr>
            <a:grpSpLocks/>
          </p:cNvGrpSpPr>
          <p:nvPr/>
        </p:nvGrpSpPr>
        <p:grpSpPr bwMode="auto">
          <a:xfrm>
            <a:off x="5769434" y="2388885"/>
            <a:ext cx="1755775" cy="1439863"/>
            <a:chOff x="2065" y="677"/>
            <a:chExt cx="1106" cy="907"/>
          </a:xfrm>
        </p:grpSpPr>
        <p:sp>
          <p:nvSpPr>
            <p:cNvPr id="138" name="Freeform 130">
              <a:extLst>
                <a:ext uri="{FF2B5EF4-FFF2-40B4-BE49-F238E27FC236}">
                  <a16:creationId xmlns:a16="http://schemas.microsoft.com/office/drawing/2014/main" id="{804CC007-725D-0443-97B1-F1873A6B7D0C}"/>
                </a:ext>
              </a:extLst>
            </p:cNvPr>
            <p:cNvSpPr>
              <a:spLocks/>
            </p:cNvSpPr>
            <p:nvPr/>
          </p:nvSpPr>
          <p:spPr bwMode="auto">
            <a:xfrm>
              <a:off x="2226" y="677"/>
              <a:ext cx="54" cy="91"/>
            </a:xfrm>
            <a:custGeom>
              <a:avLst/>
              <a:gdLst>
                <a:gd name="T0" fmla="*/ 9 w 57"/>
                <a:gd name="T1" fmla="*/ 8 h 96"/>
                <a:gd name="T2" fmla="*/ 9 w 57"/>
                <a:gd name="T3" fmla="*/ 9 h 96"/>
                <a:gd name="T4" fmla="*/ 9 w 57"/>
                <a:gd name="T5" fmla="*/ 9 h 96"/>
                <a:gd name="T6" fmla="*/ 9 w 57"/>
                <a:gd name="T7" fmla="*/ 9 h 96"/>
                <a:gd name="T8" fmla="*/ 9 w 57"/>
                <a:gd name="T9" fmla="*/ 9 h 96"/>
                <a:gd name="T10" fmla="*/ 9 w 57"/>
                <a:gd name="T11" fmla="*/ 9 h 96"/>
                <a:gd name="T12" fmla="*/ 9 w 57"/>
                <a:gd name="T13" fmla="*/ 9 h 96"/>
                <a:gd name="T14" fmla="*/ 9 w 57"/>
                <a:gd name="T15" fmla="*/ 9 h 96"/>
                <a:gd name="T16" fmla="*/ 9 w 57"/>
                <a:gd name="T17" fmla="*/ 9 h 96"/>
                <a:gd name="T18" fmla="*/ 9 w 57"/>
                <a:gd name="T19" fmla="*/ 9 h 96"/>
                <a:gd name="T20" fmla="*/ 9 w 57"/>
                <a:gd name="T21" fmla="*/ 9 h 96"/>
                <a:gd name="T22" fmla="*/ 9 w 57"/>
                <a:gd name="T23" fmla="*/ 9 h 96"/>
                <a:gd name="T24" fmla="*/ 9 w 57"/>
                <a:gd name="T25" fmla="*/ 9 h 96"/>
                <a:gd name="T26" fmla="*/ 9 w 57"/>
                <a:gd name="T27" fmla="*/ 9 h 96"/>
                <a:gd name="T28" fmla="*/ 9 w 57"/>
                <a:gd name="T29" fmla="*/ 9 h 96"/>
                <a:gd name="T30" fmla="*/ 9 w 57"/>
                <a:gd name="T31" fmla="*/ 9 h 96"/>
                <a:gd name="T32" fmla="*/ 9 w 57"/>
                <a:gd name="T33" fmla="*/ 9 h 96"/>
                <a:gd name="T34" fmla="*/ 9 w 57"/>
                <a:gd name="T35" fmla="*/ 9 h 96"/>
                <a:gd name="T36" fmla="*/ 9 w 57"/>
                <a:gd name="T37" fmla="*/ 9 h 96"/>
                <a:gd name="T38" fmla="*/ 4 w 57"/>
                <a:gd name="T39" fmla="*/ 9 h 96"/>
                <a:gd name="T40" fmla="*/ 0 w 57"/>
                <a:gd name="T41" fmla="*/ 9 h 96"/>
                <a:gd name="T42" fmla="*/ 8 w 57"/>
                <a:gd name="T43" fmla="*/ 9 h 96"/>
                <a:gd name="T44" fmla="*/ 9 w 57"/>
                <a:gd name="T45" fmla="*/ 4 h 96"/>
                <a:gd name="T46" fmla="*/ 9 w 57"/>
                <a:gd name="T47" fmla="*/ 0 h 96"/>
                <a:gd name="T48" fmla="*/ 9 w 57"/>
                <a:gd name="T49" fmla="*/ 2 h 96"/>
                <a:gd name="T50" fmla="*/ 9 w 57"/>
                <a:gd name="T51" fmla="*/ 6 h 96"/>
                <a:gd name="T52" fmla="*/ 9 w 57"/>
                <a:gd name="T53" fmla="*/ 8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 h="96">
                  <a:moveTo>
                    <a:pt x="53" y="8"/>
                  </a:moveTo>
                  <a:lnTo>
                    <a:pt x="53" y="14"/>
                  </a:lnTo>
                  <a:lnTo>
                    <a:pt x="55" y="25"/>
                  </a:lnTo>
                  <a:lnTo>
                    <a:pt x="55" y="47"/>
                  </a:lnTo>
                  <a:lnTo>
                    <a:pt x="51" y="61"/>
                  </a:lnTo>
                  <a:lnTo>
                    <a:pt x="45" y="61"/>
                  </a:lnTo>
                  <a:lnTo>
                    <a:pt x="45" y="37"/>
                  </a:lnTo>
                  <a:lnTo>
                    <a:pt x="41" y="16"/>
                  </a:lnTo>
                  <a:lnTo>
                    <a:pt x="39" y="12"/>
                  </a:lnTo>
                  <a:lnTo>
                    <a:pt x="21" y="21"/>
                  </a:lnTo>
                  <a:lnTo>
                    <a:pt x="12" y="35"/>
                  </a:lnTo>
                  <a:lnTo>
                    <a:pt x="10" y="37"/>
                  </a:lnTo>
                  <a:lnTo>
                    <a:pt x="12" y="45"/>
                  </a:lnTo>
                  <a:lnTo>
                    <a:pt x="23" y="57"/>
                  </a:lnTo>
                  <a:lnTo>
                    <a:pt x="37" y="67"/>
                  </a:lnTo>
                  <a:lnTo>
                    <a:pt x="51" y="76"/>
                  </a:lnTo>
                  <a:lnTo>
                    <a:pt x="57" y="88"/>
                  </a:lnTo>
                  <a:lnTo>
                    <a:pt x="55" y="96"/>
                  </a:lnTo>
                  <a:lnTo>
                    <a:pt x="23" y="72"/>
                  </a:lnTo>
                  <a:lnTo>
                    <a:pt x="4" y="49"/>
                  </a:lnTo>
                  <a:lnTo>
                    <a:pt x="0" y="41"/>
                  </a:lnTo>
                  <a:lnTo>
                    <a:pt x="8" y="16"/>
                  </a:lnTo>
                  <a:lnTo>
                    <a:pt x="25" y="4"/>
                  </a:lnTo>
                  <a:lnTo>
                    <a:pt x="29" y="0"/>
                  </a:lnTo>
                  <a:lnTo>
                    <a:pt x="43" y="2"/>
                  </a:lnTo>
                  <a:lnTo>
                    <a:pt x="51" y="6"/>
                  </a:lnTo>
                  <a:lnTo>
                    <a:pt x="5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9" name="Freeform 131">
              <a:extLst>
                <a:ext uri="{FF2B5EF4-FFF2-40B4-BE49-F238E27FC236}">
                  <a16:creationId xmlns:a16="http://schemas.microsoft.com/office/drawing/2014/main" id="{68CBA425-B98C-E048-A2C2-63C33B78370E}"/>
                </a:ext>
              </a:extLst>
            </p:cNvPr>
            <p:cNvSpPr>
              <a:spLocks/>
            </p:cNvSpPr>
            <p:nvPr/>
          </p:nvSpPr>
          <p:spPr bwMode="auto">
            <a:xfrm>
              <a:off x="2467" y="697"/>
              <a:ext cx="117" cy="102"/>
            </a:xfrm>
            <a:custGeom>
              <a:avLst/>
              <a:gdLst>
                <a:gd name="T0" fmla="*/ 11 w 123"/>
                <a:gd name="T1" fmla="*/ 9 h 108"/>
                <a:gd name="T2" fmla="*/ 11 w 123"/>
                <a:gd name="T3" fmla="*/ 9 h 108"/>
                <a:gd name="T4" fmla="*/ 10 w 123"/>
                <a:gd name="T5" fmla="*/ 9 h 108"/>
                <a:gd name="T6" fmla="*/ 10 w 123"/>
                <a:gd name="T7" fmla="*/ 9 h 108"/>
                <a:gd name="T8" fmla="*/ 10 w 123"/>
                <a:gd name="T9" fmla="*/ 9 h 108"/>
                <a:gd name="T10" fmla="*/ 10 w 123"/>
                <a:gd name="T11" fmla="*/ 9 h 108"/>
                <a:gd name="T12" fmla="*/ 10 w 123"/>
                <a:gd name="T13" fmla="*/ 9 h 108"/>
                <a:gd name="T14" fmla="*/ 10 w 123"/>
                <a:gd name="T15" fmla="*/ 9 h 108"/>
                <a:gd name="T16" fmla="*/ 10 w 123"/>
                <a:gd name="T17" fmla="*/ 9 h 108"/>
                <a:gd name="T18" fmla="*/ 10 w 123"/>
                <a:gd name="T19" fmla="*/ 9 h 108"/>
                <a:gd name="T20" fmla="*/ 4 w 123"/>
                <a:gd name="T21" fmla="*/ 9 h 108"/>
                <a:gd name="T22" fmla="*/ 0 w 123"/>
                <a:gd name="T23" fmla="*/ 9 h 108"/>
                <a:gd name="T24" fmla="*/ 10 w 123"/>
                <a:gd name="T25" fmla="*/ 9 h 108"/>
                <a:gd name="T26" fmla="*/ 10 w 123"/>
                <a:gd name="T27" fmla="*/ 9 h 108"/>
                <a:gd name="T28" fmla="*/ 10 w 123"/>
                <a:gd name="T29" fmla="*/ 9 h 108"/>
                <a:gd name="T30" fmla="*/ 10 w 123"/>
                <a:gd name="T31" fmla="*/ 9 h 108"/>
                <a:gd name="T32" fmla="*/ 10 w 123"/>
                <a:gd name="T33" fmla="*/ 9 h 108"/>
                <a:gd name="T34" fmla="*/ 10 w 123"/>
                <a:gd name="T35" fmla="*/ 9 h 108"/>
                <a:gd name="T36" fmla="*/ 10 w 123"/>
                <a:gd name="T37" fmla="*/ 4 h 108"/>
                <a:gd name="T38" fmla="*/ 10 w 123"/>
                <a:gd name="T39" fmla="*/ 0 h 108"/>
                <a:gd name="T40" fmla="*/ 10 w 123"/>
                <a:gd name="T41" fmla="*/ 4 h 108"/>
                <a:gd name="T42" fmla="*/ 11 w 123"/>
                <a:gd name="T43" fmla="*/ 9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3" h="108">
                  <a:moveTo>
                    <a:pt x="123" y="22"/>
                  </a:moveTo>
                  <a:lnTo>
                    <a:pt x="123" y="30"/>
                  </a:lnTo>
                  <a:lnTo>
                    <a:pt x="119" y="42"/>
                  </a:lnTo>
                  <a:lnTo>
                    <a:pt x="101" y="65"/>
                  </a:lnTo>
                  <a:lnTo>
                    <a:pt x="85" y="77"/>
                  </a:lnTo>
                  <a:lnTo>
                    <a:pt x="77" y="81"/>
                  </a:lnTo>
                  <a:lnTo>
                    <a:pt x="61" y="87"/>
                  </a:lnTo>
                  <a:lnTo>
                    <a:pt x="44" y="91"/>
                  </a:lnTo>
                  <a:lnTo>
                    <a:pt x="26" y="95"/>
                  </a:lnTo>
                  <a:lnTo>
                    <a:pt x="10" y="102"/>
                  </a:lnTo>
                  <a:lnTo>
                    <a:pt x="4" y="108"/>
                  </a:lnTo>
                  <a:lnTo>
                    <a:pt x="0" y="89"/>
                  </a:lnTo>
                  <a:lnTo>
                    <a:pt x="10" y="79"/>
                  </a:lnTo>
                  <a:lnTo>
                    <a:pt x="20" y="67"/>
                  </a:lnTo>
                  <a:lnTo>
                    <a:pt x="30" y="53"/>
                  </a:lnTo>
                  <a:lnTo>
                    <a:pt x="38" y="38"/>
                  </a:lnTo>
                  <a:lnTo>
                    <a:pt x="48" y="26"/>
                  </a:lnTo>
                  <a:lnTo>
                    <a:pt x="57" y="14"/>
                  </a:lnTo>
                  <a:lnTo>
                    <a:pt x="67" y="4"/>
                  </a:lnTo>
                  <a:lnTo>
                    <a:pt x="79" y="0"/>
                  </a:lnTo>
                  <a:lnTo>
                    <a:pt x="111" y="4"/>
                  </a:lnTo>
                  <a:lnTo>
                    <a:pt x="123"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0" name="Freeform 132">
              <a:extLst>
                <a:ext uri="{FF2B5EF4-FFF2-40B4-BE49-F238E27FC236}">
                  <a16:creationId xmlns:a16="http://schemas.microsoft.com/office/drawing/2014/main" id="{0E00EA56-6204-9B4D-B5A2-33E6AA0B29D4}"/>
                </a:ext>
              </a:extLst>
            </p:cNvPr>
            <p:cNvSpPr>
              <a:spLocks/>
            </p:cNvSpPr>
            <p:nvPr/>
          </p:nvSpPr>
          <p:spPr bwMode="auto">
            <a:xfrm>
              <a:off x="2494" y="711"/>
              <a:ext cx="76" cy="61"/>
            </a:xfrm>
            <a:custGeom>
              <a:avLst/>
              <a:gdLst>
                <a:gd name="T0" fmla="*/ 8 w 81"/>
                <a:gd name="T1" fmla="*/ 8 h 65"/>
                <a:gd name="T2" fmla="*/ 8 w 81"/>
                <a:gd name="T3" fmla="*/ 8 h 65"/>
                <a:gd name="T4" fmla="*/ 8 w 81"/>
                <a:gd name="T5" fmla="*/ 8 h 65"/>
                <a:gd name="T6" fmla="*/ 8 w 81"/>
                <a:gd name="T7" fmla="*/ 8 h 65"/>
                <a:gd name="T8" fmla="*/ 8 w 81"/>
                <a:gd name="T9" fmla="*/ 8 h 65"/>
                <a:gd name="T10" fmla="*/ 8 w 81"/>
                <a:gd name="T11" fmla="*/ 8 h 65"/>
                <a:gd name="T12" fmla="*/ 6 w 81"/>
                <a:gd name="T13" fmla="*/ 8 h 65"/>
                <a:gd name="T14" fmla="*/ 0 w 81"/>
                <a:gd name="T15" fmla="*/ 8 h 65"/>
                <a:gd name="T16" fmla="*/ 6 w 81"/>
                <a:gd name="T17" fmla="*/ 8 h 65"/>
                <a:gd name="T18" fmla="*/ 8 w 81"/>
                <a:gd name="T19" fmla="*/ 8 h 65"/>
                <a:gd name="T20" fmla="*/ 8 w 81"/>
                <a:gd name="T21" fmla="*/ 8 h 65"/>
                <a:gd name="T22" fmla="*/ 8 w 81"/>
                <a:gd name="T23" fmla="*/ 0 h 65"/>
                <a:gd name="T24" fmla="*/ 8 w 81"/>
                <a:gd name="T25" fmla="*/ 2 h 65"/>
                <a:gd name="T26" fmla="*/ 8 w 81"/>
                <a:gd name="T27" fmla="*/ 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65">
                  <a:moveTo>
                    <a:pt x="81" y="10"/>
                  </a:moveTo>
                  <a:lnTo>
                    <a:pt x="81" y="16"/>
                  </a:lnTo>
                  <a:lnTo>
                    <a:pt x="79" y="24"/>
                  </a:lnTo>
                  <a:lnTo>
                    <a:pt x="67" y="41"/>
                  </a:lnTo>
                  <a:lnTo>
                    <a:pt x="55" y="49"/>
                  </a:lnTo>
                  <a:lnTo>
                    <a:pt x="29" y="59"/>
                  </a:lnTo>
                  <a:lnTo>
                    <a:pt x="6" y="63"/>
                  </a:lnTo>
                  <a:lnTo>
                    <a:pt x="0" y="65"/>
                  </a:lnTo>
                  <a:lnTo>
                    <a:pt x="6" y="57"/>
                  </a:lnTo>
                  <a:lnTo>
                    <a:pt x="20" y="37"/>
                  </a:lnTo>
                  <a:lnTo>
                    <a:pt x="33" y="14"/>
                  </a:lnTo>
                  <a:lnTo>
                    <a:pt x="49" y="0"/>
                  </a:lnTo>
                  <a:lnTo>
                    <a:pt x="69" y="2"/>
                  </a:lnTo>
                  <a:lnTo>
                    <a:pt x="81"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1" name="Freeform 133">
              <a:extLst>
                <a:ext uri="{FF2B5EF4-FFF2-40B4-BE49-F238E27FC236}">
                  <a16:creationId xmlns:a16="http://schemas.microsoft.com/office/drawing/2014/main" id="{93E6E38A-EA67-C54A-A69E-66B1B750D758}"/>
                </a:ext>
              </a:extLst>
            </p:cNvPr>
            <p:cNvSpPr>
              <a:spLocks/>
            </p:cNvSpPr>
            <p:nvPr/>
          </p:nvSpPr>
          <p:spPr bwMode="auto">
            <a:xfrm>
              <a:off x="2791" y="747"/>
              <a:ext cx="104" cy="336"/>
            </a:xfrm>
            <a:custGeom>
              <a:avLst/>
              <a:gdLst>
                <a:gd name="T0" fmla="*/ 9 w 110"/>
                <a:gd name="T1" fmla="*/ 0 h 355"/>
                <a:gd name="T2" fmla="*/ 9 w 110"/>
                <a:gd name="T3" fmla="*/ 6 h 355"/>
                <a:gd name="T4" fmla="*/ 9 w 110"/>
                <a:gd name="T5" fmla="*/ 9 h 355"/>
                <a:gd name="T6" fmla="*/ 9 w 110"/>
                <a:gd name="T7" fmla="*/ 9 h 355"/>
                <a:gd name="T8" fmla="*/ 9 w 110"/>
                <a:gd name="T9" fmla="*/ 9 h 355"/>
                <a:gd name="T10" fmla="*/ 9 w 110"/>
                <a:gd name="T11" fmla="*/ 9 h 355"/>
                <a:gd name="T12" fmla="*/ 9 w 110"/>
                <a:gd name="T13" fmla="*/ 9 h 355"/>
                <a:gd name="T14" fmla="*/ 9 w 110"/>
                <a:gd name="T15" fmla="*/ 10 h 355"/>
                <a:gd name="T16" fmla="*/ 9 w 110"/>
                <a:gd name="T17" fmla="*/ 13 h 355"/>
                <a:gd name="T18" fmla="*/ 9 w 110"/>
                <a:gd name="T19" fmla="*/ 16 h 355"/>
                <a:gd name="T20" fmla="*/ 9 w 110"/>
                <a:gd name="T21" fmla="*/ 18 h 355"/>
                <a:gd name="T22" fmla="*/ 9 w 110"/>
                <a:gd name="T23" fmla="*/ 21 h 355"/>
                <a:gd name="T24" fmla="*/ 9 w 110"/>
                <a:gd name="T25" fmla="*/ 22 h 355"/>
                <a:gd name="T26" fmla="*/ 9 w 110"/>
                <a:gd name="T27" fmla="*/ 24 h 355"/>
                <a:gd name="T28" fmla="*/ 9 w 110"/>
                <a:gd name="T29" fmla="*/ 26 h 355"/>
                <a:gd name="T30" fmla="*/ 9 w 110"/>
                <a:gd name="T31" fmla="*/ 27 h 355"/>
                <a:gd name="T32" fmla="*/ 9 w 110"/>
                <a:gd name="T33" fmla="*/ 25 h 355"/>
                <a:gd name="T34" fmla="*/ 9 w 110"/>
                <a:gd name="T35" fmla="*/ 23 h 355"/>
                <a:gd name="T36" fmla="*/ 8 w 110"/>
                <a:gd name="T37" fmla="*/ 23 h 355"/>
                <a:gd name="T38" fmla="*/ 2 w 110"/>
                <a:gd name="T39" fmla="*/ 21 h 355"/>
                <a:gd name="T40" fmla="*/ 0 w 110"/>
                <a:gd name="T41" fmla="*/ 19 h 355"/>
                <a:gd name="T42" fmla="*/ 0 w 110"/>
                <a:gd name="T43" fmla="*/ 16 h 355"/>
                <a:gd name="T44" fmla="*/ 6 w 110"/>
                <a:gd name="T45" fmla="*/ 13 h 355"/>
                <a:gd name="T46" fmla="*/ 9 w 110"/>
                <a:gd name="T47" fmla="*/ 9 h 355"/>
                <a:gd name="T48" fmla="*/ 9 w 110"/>
                <a:gd name="T49" fmla="*/ 9 h 355"/>
                <a:gd name="T50" fmla="*/ 9 w 110"/>
                <a:gd name="T51" fmla="*/ 9 h 355"/>
                <a:gd name="T52" fmla="*/ 9 w 110"/>
                <a:gd name="T53" fmla="*/ 9 h 355"/>
                <a:gd name="T54" fmla="*/ 9 w 110"/>
                <a:gd name="T55" fmla="*/ 9 h 355"/>
                <a:gd name="T56" fmla="*/ 9 w 110"/>
                <a:gd name="T57" fmla="*/ 0 h 3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355">
                  <a:moveTo>
                    <a:pt x="110" y="0"/>
                  </a:moveTo>
                  <a:lnTo>
                    <a:pt x="110" y="6"/>
                  </a:lnTo>
                  <a:lnTo>
                    <a:pt x="109" y="16"/>
                  </a:lnTo>
                  <a:lnTo>
                    <a:pt x="105" y="40"/>
                  </a:lnTo>
                  <a:lnTo>
                    <a:pt x="105" y="57"/>
                  </a:lnTo>
                  <a:lnTo>
                    <a:pt x="99" y="85"/>
                  </a:lnTo>
                  <a:lnTo>
                    <a:pt x="93" y="112"/>
                  </a:lnTo>
                  <a:lnTo>
                    <a:pt x="87" y="140"/>
                  </a:lnTo>
                  <a:lnTo>
                    <a:pt x="81" y="169"/>
                  </a:lnTo>
                  <a:lnTo>
                    <a:pt x="75" y="197"/>
                  </a:lnTo>
                  <a:lnTo>
                    <a:pt x="69" y="224"/>
                  </a:lnTo>
                  <a:lnTo>
                    <a:pt x="63" y="253"/>
                  </a:lnTo>
                  <a:lnTo>
                    <a:pt x="57" y="279"/>
                  </a:lnTo>
                  <a:lnTo>
                    <a:pt x="49" y="308"/>
                  </a:lnTo>
                  <a:lnTo>
                    <a:pt x="43" y="334"/>
                  </a:lnTo>
                  <a:lnTo>
                    <a:pt x="17" y="355"/>
                  </a:lnTo>
                  <a:lnTo>
                    <a:pt x="23" y="320"/>
                  </a:lnTo>
                  <a:lnTo>
                    <a:pt x="17" y="295"/>
                  </a:lnTo>
                  <a:lnTo>
                    <a:pt x="8" y="291"/>
                  </a:lnTo>
                  <a:lnTo>
                    <a:pt x="2" y="261"/>
                  </a:lnTo>
                  <a:lnTo>
                    <a:pt x="0" y="228"/>
                  </a:lnTo>
                  <a:lnTo>
                    <a:pt x="0" y="195"/>
                  </a:lnTo>
                  <a:lnTo>
                    <a:pt x="6" y="163"/>
                  </a:lnTo>
                  <a:lnTo>
                    <a:pt x="13" y="132"/>
                  </a:lnTo>
                  <a:lnTo>
                    <a:pt x="27" y="102"/>
                  </a:lnTo>
                  <a:lnTo>
                    <a:pt x="43" y="73"/>
                  </a:lnTo>
                  <a:lnTo>
                    <a:pt x="61" y="44"/>
                  </a:lnTo>
                  <a:lnTo>
                    <a:pt x="85" y="20"/>
                  </a:lnTo>
                  <a:lnTo>
                    <a:pt x="11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2" name="Freeform 134">
              <a:extLst>
                <a:ext uri="{FF2B5EF4-FFF2-40B4-BE49-F238E27FC236}">
                  <a16:creationId xmlns:a16="http://schemas.microsoft.com/office/drawing/2014/main" id="{CF804622-A298-BC4B-9B86-D3B1E69D54E8}"/>
                </a:ext>
              </a:extLst>
            </p:cNvPr>
            <p:cNvSpPr>
              <a:spLocks/>
            </p:cNvSpPr>
            <p:nvPr/>
          </p:nvSpPr>
          <p:spPr bwMode="auto">
            <a:xfrm>
              <a:off x="2903" y="747"/>
              <a:ext cx="242" cy="123"/>
            </a:xfrm>
            <a:custGeom>
              <a:avLst/>
              <a:gdLst>
                <a:gd name="T0" fmla="*/ 19 w 256"/>
                <a:gd name="T1" fmla="*/ 9 h 130"/>
                <a:gd name="T2" fmla="*/ 19 w 256"/>
                <a:gd name="T3" fmla="*/ 9 h 130"/>
                <a:gd name="T4" fmla="*/ 18 w 256"/>
                <a:gd name="T5" fmla="*/ 9 h 130"/>
                <a:gd name="T6" fmla="*/ 17 w 256"/>
                <a:gd name="T7" fmla="*/ 9 h 130"/>
                <a:gd name="T8" fmla="*/ 17 w 256"/>
                <a:gd name="T9" fmla="*/ 9 h 130"/>
                <a:gd name="T10" fmla="*/ 16 w 256"/>
                <a:gd name="T11" fmla="*/ 9 h 130"/>
                <a:gd name="T12" fmla="*/ 14 w 256"/>
                <a:gd name="T13" fmla="*/ 9 h 130"/>
                <a:gd name="T14" fmla="*/ 12 w 256"/>
                <a:gd name="T15" fmla="*/ 9 h 130"/>
                <a:gd name="T16" fmla="*/ 9 w 256"/>
                <a:gd name="T17" fmla="*/ 9 h 130"/>
                <a:gd name="T18" fmla="*/ 9 w 256"/>
                <a:gd name="T19" fmla="*/ 9 h 130"/>
                <a:gd name="T20" fmla="*/ 9 w 256"/>
                <a:gd name="T21" fmla="*/ 9 h 130"/>
                <a:gd name="T22" fmla="*/ 9 w 256"/>
                <a:gd name="T23" fmla="*/ 9 h 130"/>
                <a:gd name="T24" fmla="*/ 9 w 256"/>
                <a:gd name="T25" fmla="*/ 9 h 130"/>
                <a:gd name="T26" fmla="*/ 9 w 256"/>
                <a:gd name="T27" fmla="*/ 9 h 130"/>
                <a:gd name="T28" fmla="*/ 9 w 256"/>
                <a:gd name="T29" fmla="*/ 9 h 130"/>
                <a:gd name="T30" fmla="*/ 8 w 256"/>
                <a:gd name="T31" fmla="*/ 9 h 130"/>
                <a:gd name="T32" fmla="*/ 0 w 256"/>
                <a:gd name="T33" fmla="*/ 9 h 130"/>
                <a:gd name="T34" fmla="*/ 9 w 256"/>
                <a:gd name="T35" fmla="*/ 0 h 130"/>
                <a:gd name="T36" fmla="*/ 9 w 256"/>
                <a:gd name="T37" fmla="*/ 9 h 130"/>
                <a:gd name="T38" fmla="*/ 9 w 256"/>
                <a:gd name="T39" fmla="*/ 9 h 130"/>
                <a:gd name="T40" fmla="*/ 9 w 256"/>
                <a:gd name="T41" fmla="*/ 9 h 130"/>
                <a:gd name="T42" fmla="*/ 9 w 256"/>
                <a:gd name="T43" fmla="*/ 9 h 130"/>
                <a:gd name="T44" fmla="*/ 9 w 256"/>
                <a:gd name="T45" fmla="*/ 9 h 130"/>
                <a:gd name="T46" fmla="*/ 11 w 256"/>
                <a:gd name="T47" fmla="*/ 9 h 130"/>
                <a:gd name="T48" fmla="*/ 14 w 256"/>
                <a:gd name="T49" fmla="*/ 9 h 130"/>
                <a:gd name="T50" fmla="*/ 16 w 256"/>
                <a:gd name="T51" fmla="*/ 9 h 130"/>
                <a:gd name="T52" fmla="*/ 18 w 256"/>
                <a:gd name="T53" fmla="*/ 9 h 130"/>
                <a:gd name="T54" fmla="*/ 19 w 256"/>
                <a:gd name="T55" fmla="*/ 9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6" h="130">
                  <a:moveTo>
                    <a:pt x="256" y="98"/>
                  </a:moveTo>
                  <a:lnTo>
                    <a:pt x="256" y="104"/>
                  </a:lnTo>
                  <a:lnTo>
                    <a:pt x="242" y="120"/>
                  </a:lnTo>
                  <a:lnTo>
                    <a:pt x="226" y="130"/>
                  </a:lnTo>
                  <a:lnTo>
                    <a:pt x="222" y="130"/>
                  </a:lnTo>
                  <a:lnTo>
                    <a:pt x="212" y="122"/>
                  </a:lnTo>
                  <a:lnTo>
                    <a:pt x="189" y="112"/>
                  </a:lnTo>
                  <a:lnTo>
                    <a:pt x="165" y="104"/>
                  </a:lnTo>
                  <a:lnTo>
                    <a:pt x="139" y="95"/>
                  </a:lnTo>
                  <a:lnTo>
                    <a:pt x="115" y="89"/>
                  </a:lnTo>
                  <a:lnTo>
                    <a:pt x="103" y="83"/>
                  </a:lnTo>
                  <a:lnTo>
                    <a:pt x="93" y="77"/>
                  </a:lnTo>
                  <a:lnTo>
                    <a:pt x="72" y="69"/>
                  </a:lnTo>
                  <a:lnTo>
                    <a:pt x="48" y="59"/>
                  </a:lnTo>
                  <a:lnTo>
                    <a:pt x="28" y="49"/>
                  </a:lnTo>
                  <a:lnTo>
                    <a:pt x="8" y="34"/>
                  </a:lnTo>
                  <a:lnTo>
                    <a:pt x="0" y="26"/>
                  </a:lnTo>
                  <a:lnTo>
                    <a:pt x="24" y="0"/>
                  </a:lnTo>
                  <a:lnTo>
                    <a:pt x="46" y="12"/>
                  </a:lnTo>
                  <a:lnTo>
                    <a:pt x="68" y="24"/>
                  </a:lnTo>
                  <a:lnTo>
                    <a:pt x="91" y="34"/>
                  </a:lnTo>
                  <a:lnTo>
                    <a:pt x="115" y="44"/>
                  </a:lnTo>
                  <a:lnTo>
                    <a:pt x="137" y="55"/>
                  </a:lnTo>
                  <a:lnTo>
                    <a:pt x="161" y="63"/>
                  </a:lnTo>
                  <a:lnTo>
                    <a:pt x="185" y="71"/>
                  </a:lnTo>
                  <a:lnTo>
                    <a:pt x="208" y="81"/>
                  </a:lnTo>
                  <a:lnTo>
                    <a:pt x="232" y="89"/>
                  </a:lnTo>
                  <a:lnTo>
                    <a:pt x="256" y="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3" name="Freeform 135">
              <a:extLst>
                <a:ext uri="{FF2B5EF4-FFF2-40B4-BE49-F238E27FC236}">
                  <a16:creationId xmlns:a16="http://schemas.microsoft.com/office/drawing/2014/main" id="{5A0038A6-E7FA-8D47-998C-41C76C429A37}"/>
                </a:ext>
              </a:extLst>
            </p:cNvPr>
            <p:cNvSpPr>
              <a:spLocks/>
            </p:cNvSpPr>
            <p:nvPr/>
          </p:nvSpPr>
          <p:spPr bwMode="auto">
            <a:xfrm>
              <a:off x="2080" y="768"/>
              <a:ext cx="67" cy="78"/>
            </a:xfrm>
            <a:custGeom>
              <a:avLst/>
              <a:gdLst>
                <a:gd name="T0" fmla="*/ 8 w 71"/>
                <a:gd name="T1" fmla="*/ 10 h 82"/>
                <a:gd name="T2" fmla="*/ 8 w 71"/>
                <a:gd name="T3" fmla="*/ 10 h 82"/>
                <a:gd name="T4" fmla="*/ 8 w 71"/>
                <a:gd name="T5" fmla="*/ 10 h 82"/>
                <a:gd name="T6" fmla="*/ 8 w 71"/>
                <a:gd name="T7" fmla="*/ 10 h 82"/>
                <a:gd name="T8" fmla="*/ 8 w 71"/>
                <a:gd name="T9" fmla="*/ 10 h 82"/>
                <a:gd name="T10" fmla="*/ 4 w 71"/>
                <a:gd name="T11" fmla="*/ 10 h 82"/>
                <a:gd name="T12" fmla="*/ 0 w 71"/>
                <a:gd name="T13" fmla="*/ 10 h 82"/>
                <a:gd name="T14" fmla="*/ 4 w 71"/>
                <a:gd name="T15" fmla="*/ 10 h 82"/>
                <a:gd name="T16" fmla="*/ 8 w 71"/>
                <a:gd name="T17" fmla="*/ 2 h 82"/>
                <a:gd name="T18" fmla="*/ 8 w 71"/>
                <a:gd name="T19" fmla="*/ 0 h 82"/>
                <a:gd name="T20" fmla="*/ 8 w 71"/>
                <a:gd name="T21" fmla="*/ 2 h 82"/>
                <a:gd name="T22" fmla="*/ 8 w 71"/>
                <a:gd name="T23" fmla="*/ 10 h 82"/>
                <a:gd name="T24" fmla="*/ 8 w 71"/>
                <a:gd name="T25" fmla="*/ 10 h 82"/>
                <a:gd name="T26" fmla="*/ 8 w 71"/>
                <a:gd name="T27" fmla="*/ 10 h 82"/>
                <a:gd name="T28" fmla="*/ 8 w 71"/>
                <a:gd name="T29" fmla="*/ 10 h 82"/>
                <a:gd name="T30" fmla="*/ 8 w 71"/>
                <a:gd name="T31" fmla="*/ 10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 h="82">
                  <a:moveTo>
                    <a:pt x="71" y="53"/>
                  </a:moveTo>
                  <a:lnTo>
                    <a:pt x="71" y="69"/>
                  </a:lnTo>
                  <a:lnTo>
                    <a:pt x="70" y="80"/>
                  </a:lnTo>
                  <a:lnTo>
                    <a:pt x="66" y="82"/>
                  </a:lnTo>
                  <a:lnTo>
                    <a:pt x="28" y="69"/>
                  </a:lnTo>
                  <a:lnTo>
                    <a:pt x="4" y="49"/>
                  </a:lnTo>
                  <a:lnTo>
                    <a:pt x="0" y="41"/>
                  </a:lnTo>
                  <a:lnTo>
                    <a:pt x="4" y="18"/>
                  </a:lnTo>
                  <a:lnTo>
                    <a:pt x="12" y="2"/>
                  </a:lnTo>
                  <a:lnTo>
                    <a:pt x="16" y="0"/>
                  </a:lnTo>
                  <a:lnTo>
                    <a:pt x="24" y="2"/>
                  </a:lnTo>
                  <a:lnTo>
                    <a:pt x="36" y="10"/>
                  </a:lnTo>
                  <a:lnTo>
                    <a:pt x="48" y="20"/>
                  </a:lnTo>
                  <a:lnTo>
                    <a:pt x="58" y="35"/>
                  </a:lnTo>
                  <a:lnTo>
                    <a:pt x="68" y="47"/>
                  </a:lnTo>
                  <a:lnTo>
                    <a:pt x="71"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4" name="Freeform 136">
              <a:extLst>
                <a:ext uri="{FF2B5EF4-FFF2-40B4-BE49-F238E27FC236}">
                  <a16:creationId xmlns:a16="http://schemas.microsoft.com/office/drawing/2014/main" id="{F1ECD933-E072-B148-9CFA-A3D4E2FED70B}"/>
                </a:ext>
              </a:extLst>
            </p:cNvPr>
            <p:cNvSpPr>
              <a:spLocks/>
            </p:cNvSpPr>
            <p:nvPr/>
          </p:nvSpPr>
          <p:spPr bwMode="auto">
            <a:xfrm>
              <a:off x="2091" y="783"/>
              <a:ext cx="42" cy="39"/>
            </a:xfrm>
            <a:custGeom>
              <a:avLst/>
              <a:gdLst>
                <a:gd name="T0" fmla="*/ 11 w 44"/>
                <a:gd name="T1" fmla="*/ 10 h 41"/>
                <a:gd name="T2" fmla="*/ 11 w 44"/>
                <a:gd name="T3" fmla="*/ 10 h 41"/>
                <a:gd name="T4" fmla="*/ 2 w 44"/>
                <a:gd name="T5" fmla="*/ 10 h 41"/>
                <a:gd name="T6" fmla="*/ 0 w 44"/>
                <a:gd name="T7" fmla="*/ 10 h 41"/>
                <a:gd name="T8" fmla="*/ 10 w 44"/>
                <a:gd name="T9" fmla="*/ 0 h 41"/>
                <a:gd name="T10" fmla="*/ 11 w 44"/>
                <a:gd name="T11" fmla="*/ 2 h 41"/>
                <a:gd name="T12" fmla="*/ 11 w 44"/>
                <a:gd name="T13" fmla="*/ 10 h 41"/>
                <a:gd name="T14" fmla="*/ 11 w 44"/>
                <a:gd name="T15" fmla="*/ 10 h 41"/>
                <a:gd name="T16" fmla="*/ 11 w 44"/>
                <a:gd name="T17" fmla="*/ 1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1">
                  <a:moveTo>
                    <a:pt x="44" y="41"/>
                  </a:moveTo>
                  <a:lnTo>
                    <a:pt x="18" y="37"/>
                  </a:lnTo>
                  <a:lnTo>
                    <a:pt x="2" y="21"/>
                  </a:lnTo>
                  <a:lnTo>
                    <a:pt x="0" y="17"/>
                  </a:lnTo>
                  <a:lnTo>
                    <a:pt x="10" y="0"/>
                  </a:lnTo>
                  <a:lnTo>
                    <a:pt x="14" y="2"/>
                  </a:lnTo>
                  <a:lnTo>
                    <a:pt x="24" y="11"/>
                  </a:lnTo>
                  <a:lnTo>
                    <a:pt x="38" y="27"/>
                  </a:lnTo>
                  <a:lnTo>
                    <a:pt x="44" y="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5" name="Freeform 137">
              <a:extLst>
                <a:ext uri="{FF2B5EF4-FFF2-40B4-BE49-F238E27FC236}">
                  <a16:creationId xmlns:a16="http://schemas.microsoft.com/office/drawing/2014/main" id="{1979DFEE-A42B-174C-83C5-D9354AD3B91E}"/>
                </a:ext>
              </a:extLst>
            </p:cNvPr>
            <p:cNvSpPr>
              <a:spLocks/>
            </p:cNvSpPr>
            <p:nvPr/>
          </p:nvSpPr>
          <p:spPr bwMode="auto">
            <a:xfrm>
              <a:off x="2815" y="792"/>
              <a:ext cx="49" cy="194"/>
            </a:xfrm>
            <a:custGeom>
              <a:avLst/>
              <a:gdLst>
                <a:gd name="T0" fmla="*/ 8 w 52"/>
                <a:gd name="T1" fmla="*/ 12 h 206"/>
                <a:gd name="T2" fmla="*/ 2 w 52"/>
                <a:gd name="T3" fmla="*/ 11 h 206"/>
                <a:gd name="T4" fmla="*/ 0 w 52"/>
                <a:gd name="T5" fmla="*/ 9 h 206"/>
                <a:gd name="T6" fmla="*/ 0 w 52"/>
                <a:gd name="T7" fmla="*/ 8 h 206"/>
                <a:gd name="T8" fmla="*/ 2 w 52"/>
                <a:gd name="T9" fmla="*/ 8 h 206"/>
                <a:gd name="T10" fmla="*/ 4 w 52"/>
                <a:gd name="T11" fmla="*/ 8 h 206"/>
                <a:gd name="T12" fmla="*/ 8 w 52"/>
                <a:gd name="T13" fmla="*/ 8 h 206"/>
                <a:gd name="T14" fmla="*/ 8 w 52"/>
                <a:gd name="T15" fmla="*/ 8 h 206"/>
                <a:gd name="T16" fmla="*/ 8 w 52"/>
                <a:gd name="T17" fmla="*/ 8 h 206"/>
                <a:gd name="T18" fmla="*/ 8 w 52"/>
                <a:gd name="T19" fmla="*/ 8 h 206"/>
                <a:gd name="T20" fmla="*/ 8 w 52"/>
                <a:gd name="T21" fmla="*/ 8 h 206"/>
                <a:gd name="T22" fmla="*/ 8 w 52"/>
                <a:gd name="T23" fmla="*/ 0 h 206"/>
                <a:gd name="T24" fmla="*/ 8 w 52"/>
                <a:gd name="T25" fmla="*/ 8 h 206"/>
                <a:gd name="T26" fmla="*/ 8 w 52"/>
                <a:gd name="T27" fmla="*/ 8 h 206"/>
                <a:gd name="T28" fmla="*/ 8 w 52"/>
                <a:gd name="T29" fmla="*/ 8 h 206"/>
                <a:gd name="T30" fmla="*/ 8 w 52"/>
                <a:gd name="T31" fmla="*/ 8 h 206"/>
                <a:gd name="T32" fmla="*/ 8 w 52"/>
                <a:gd name="T33" fmla="*/ 8 h 206"/>
                <a:gd name="T34" fmla="*/ 8 w 52"/>
                <a:gd name="T35" fmla="*/ 8 h 206"/>
                <a:gd name="T36" fmla="*/ 8 w 52"/>
                <a:gd name="T37" fmla="*/ 8 h 206"/>
                <a:gd name="T38" fmla="*/ 8 w 52"/>
                <a:gd name="T39" fmla="*/ 8 h 206"/>
                <a:gd name="T40" fmla="*/ 8 w 52"/>
                <a:gd name="T41" fmla="*/ 10 h 206"/>
                <a:gd name="T42" fmla="*/ 8 w 52"/>
                <a:gd name="T43" fmla="*/ 12 h 2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206">
                  <a:moveTo>
                    <a:pt x="10" y="206"/>
                  </a:moveTo>
                  <a:lnTo>
                    <a:pt x="2" y="193"/>
                  </a:lnTo>
                  <a:lnTo>
                    <a:pt x="0" y="171"/>
                  </a:lnTo>
                  <a:lnTo>
                    <a:pt x="0" y="148"/>
                  </a:lnTo>
                  <a:lnTo>
                    <a:pt x="2" y="128"/>
                  </a:lnTo>
                  <a:lnTo>
                    <a:pt x="4" y="108"/>
                  </a:lnTo>
                  <a:lnTo>
                    <a:pt x="8" y="87"/>
                  </a:lnTo>
                  <a:lnTo>
                    <a:pt x="14" y="69"/>
                  </a:lnTo>
                  <a:lnTo>
                    <a:pt x="20" y="51"/>
                  </a:lnTo>
                  <a:lnTo>
                    <a:pt x="30" y="32"/>
                  </a:lnTo>
                  <a:lnTo>
                    <a:pt x="40" y="16"/>
                  </a:lnTo>
                  <a:lnTo>
                    <a:pt x="52" y="0"/>
                  </a:lnTo>
                  <a:lnTo>
                    <a:pt x="48" y="20"/>
                  </a:lnTo>
                  <a:lnTo>
                    <a:pt x="44" y="40"/>
                  </a:lnTo>
                  <a:lnTo>
                    <a:pt x="40" y="61"/>
                  </a:lnTo>
                  <a:lnTo>
                    <a:pt x="36" y="83"/>
                  </a:lnTo>
                  <a:lnTo>
                    <a:pt x="32" y="104"/>
                  </a:lnTo>
                  <a:lnTo>
                    <a:pt x="28" y="124"/>
                  </a:lnTo>
                  <a:lnTo>
                    <a:pt x="24" y="144"/>
                  </a:lnTo>
                  <a:lnTo>
                    <a:pt x="20" y="165"/>
                  </a:lnTo>
                  <a:lnTo>
                    <a:pt x="16" y="185"/>
                  </a:lnTo>
                  <a:lnTo>
                    <a:pt x="10" y="20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6" name="Freeform 138">
              <a:extLst>
                <a:ext uri="{FF2B5EF4-FFF2-40B4-BE49-F238E27FC236}">
                  <a16:creationId xmlns:a16="http://schemas.microsoft.com/office/drawing/2014/main" id="{FDAD29E9-E7F8-F045-B389-A8465A691F6F}"/>
                </a:ext>
              </a:extLst>
            </p:cNvPr>
            <p:cNvSpPr>
              <a:spLocks/>
            </p:cNvSpPr>
            <p:nvPr/>
          </p:nvSpPr>
          <p:spPr bwMode="auto">
            <a:xfrm>
              <a:off x="2065" y="801"/>
              <a:ext cx="460" cy="783"/>
            </a:xfrm>
            <a:custGeom>
              <a:avLst/>
              <a:gdLst>
                <a:gd name="T0" fmla="*/ 33 w 487"/>
                <a:gd name="T1" fmla="*/ 9 h 828"/>
                <a:gd name="T2" fmla="*/ 33 w 487"/>
                <a:gd name="T3" fmla="*/ 13 h 828"/>
                <a:gd name="T4" fmla="*/ 31 w 487"/>
                <a:gd name="T5" fmla="*/ 17 h 828"/>
                <a:gd name="T6" fmla="*/ 29 w 487"/>
                <a:gd name="T7" fmla="*/ 19 h 828"/>
                <a:gd name="T8" fmla="*/ 26 w 487"/>
                <a:gd name="T9" fmla="*/ 21 h 828"/>
                <a:gd name="T10" fmla="*/ 26 w 487"/>
                <a:gd name="T11" fmla="*/ 20 h 828"/>
                <a:gd name="T12" fmla="*/ 27 w 487"/>
                <a:gd name="T13" fmla="*/ 19 h 828"/>
                <a:gd name="T14" fmla="*/ 31 w 487"/>
                <a:gd name="T15" fmla="*/ 16 h 828"/>
                <a:gd name="T16" fmla="*/ 33 w 487"/>
                <a:gd name="T17" fmla="*/ 12 h 828"/>
                <a:gd name="T18" fmla="*/ 29 w 487"/>
                <a:gd name="T19" fmla="*/ 9 h 828"/>
                <a:gd name="T20" fmla="*/ 25 w 487"/>
                <a:gd name="T21" fmla="*/ 9 h 828"/>
                <a:gd name="T22" fmla="*/ 20 w 487"/>
                <a:gd name="T23" fmla="*/ 9 h 828"/>
                <a:gd name="T24" fmla="*/ 17 w 487"/>
                <a:gd name="T25" fmla="*/ 9 h 828"/>
                <a:gd name="T26" fmla="*/ 15 w 487"/>
                <a:gd name="T27" fmla="*/ 9 h 828"/>
                <a:gd name="T28" fmla="*/ 16 w 487"/>
                <a:gd name="T29" fmla="*/ 14 h 828"/>
                <a:gd name="T30" fmla="*/ 18 w 487"/>
                <a:gd name="T31" fmla="*/ 18 h 828"/>
                <a:gd name="T32" fmla="*/ 18 w 487"/>
                <a:gd name="T33" fmla="*/ 20 h 828"/>
                <a:gd name="T34" fmla="*/ 12 w 487"/>
                <a:gd name="T35" fmla="*/ 27 h 828"/>
                <a:gd name="T36" fmla="*/ 9 w 487"/>
                <a:gd name="T37" fmla="*/ 38 h 828"/>
                <a:gd name="T38" fmla="*/ 9 w 487"/>
                <a:gd name="T39" fmla="*/ 45 h 828"/>
                <a:gd name="T40" fmla="*/ 9 w 487"/>
                <a:gd name="T41" fmla="*/ 52 h 828"/>
                <a:gd name="T42" fmla="*/ 9 w 487"/>
                <a:gd name="T43" fmla="*/ 55 h 828"/>
                <a:gd name="T44" fmla="*/ 15 w 487"/>
                <a:gd name="T45" fmla="*/ 57 h 828"/>
                <a:gd name="T46" fmla="*/ 19 w 487"/>
                <a:gd name="T47" fmla="*/ 58 h 828"/>
                <a:gd name="T48" fmla="*/ 24 w 487"/>
                <a:gd name="T49" fmla="*/ 58 h 828"/>
                <a:gd name="T50" fmla="*/ 26 w 487"/>
                <a:gd name="T51" fmla="*/ 56 h 828"/>
                <a:gd name="T52" fmla="*/ 25 w 487"/>
                <a:gd name="T53" fmla="*/ 58 h 828"/>
                <a:gd name="T54" fmla="*/ 22 w 487"/>
                <a:gd name="T55" fmla="*/ 60 h 828"/>
                <a:gd name="T56" fmla="*/ 17 w 487"/>
                <a:gd name="T57" fmla="*/ 60 h 828"/>
                <a:gd name="T58" fmla="*/ 10 w 487"/>
                <a:gd name="T59" fmla="*/ 58 h 828"/>
                <a:gd name="T60" fmla="*/ 9 w 487"/>
                <a:gd name="T61" fmla="*/ 56 h 828"/>
                <a:gd name="T62" fmla="*/ 6 w 487"/>
                <a:gd name="T63" fmla="*/ 52 h 828"/>
                <a:gd name="T64" fmla="*/ 9 w 487"/>
                <a:gd name="T65" fmla="*/ 48 h 828"/>
                <a:gd name="T66" fmla="*/ 9 w 487"/>
                <a:gd name="T67" fmla="*/ 43 h 828"/>
                <a:gd name="T68" fmla="*/ 9 w 487"/>
                <a:gd name="T69" fmla="*/ 36 h 828"/>
                <a:gd name="T70" fmla="*/ 10 w 487"/>
                <a:gd name="T71" fmla="*/ 27 h 828"/>
                <a:gd name="T72" fmla="*/ 14 w 487"/>
                <a:gd name="T73" fmla="*/ 23 h 828"/>
                <a:gd name="T74" fmla="*/ 16 w 487"/>
                <a:gd name="T75" fmla="*/ 19 h 828"/>
                <a:gd name="T76" fmla="*/ 14 w 487"/>
                <a:gd name="T77" fmla="*/ 16 h 828"/>
                <a:gd name="T78" fmla="*/ 14 w 487"/>
                <a:gd name="T79" fmla="*/ 9 h 828"/>
                <a:gd name="T80" fmla="*/ 16 w 487"/>
                <a:gd name="T81" fmla="*/ 9 h 828"/>
                <a:gd name="T82" fmla="*/ 18 w 487"/>
                <a:gd name="T83" fmla="*/ 9 h 828"/>
                <a:gd name="T84" fmla="*/ 21 w 487"/>
                <a:gd name="T85" fmla="*/ 2 h 828"/>
                <a:gd name="T86" fmla="*/ 25 w 487"/>
                <a:gd name="T87" fmla="*/ 2 h 828"/>
                <a:gd name="T88" fmla="*/ 27 w 487"/>
                <a:gd name="T89" fmla="*/ 9 h 828"/>
                <a:gd name="T90" fmla="*/ 31 w 487"/>
                <a:gd name="T91" fmla="*/ 9 h 8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7" h="828">
                  <a:moveTo>
                    <a:pt x="470" y="85"/>
                  </a:moveTo>
                  <a:lnTo>
                    <a:pt x="476" y="94"/>
                  </a:lnTo>
                  <a:lnTo>
                    <a:pt x="483" y="110"/>
                  </a:lnTo>
                  <a:lnTo>
                    <a:pt x="487" y="128"/>
                  </a:lnTo>
                  <a:lnTo>
                    <a:pt x="487" y="147"/>
                  </a:lnTo>
                  <a:lnTo>
                    <a:pt x="482" y="175"/>
                  </a:lnTo>
                  <a:lnTo>
                    <a:pt x="472" y="189"/>
                  </a:lnTo>
                  <a:lnTo>
                    <a:pt x="462" y="204"/>
                  </a:lnTo>
                  <a:lnTo>
                    <a:pt x="452" y="216"/>
                  </a:lnTo>
                  <a:lnTo>
                    <a:pt x="440" y="228"/>
                  </a:lnTo>
                  <a:lnTo>
                    <a:pt x="426" y="240"/>
                  </a:lnTo>
                  <a:lnTo>
                    <a:pt x="414" y="253"/>
                  </a:lnTo>
                  <a:lnTo>
                    <a:pt x="400" y="263"/>
                  </a:lnTo>
                  <a:lnTo>
                    <a:pt x="386" y="273"/>
                  </a:lnTo>
                  <a:lnTo>
                    <a:pt x="373" y="281"/>
                  </a:lnTo>
                  <a:lnTo>
                    <a:pt x="359" y="289"/>
                  </a:lnTo>
                  <a:lnTo>
                    <a:pt x="357" y="281"/>
                  </a:lnTo>
                  <a:lnTo>
                    <a:pt x="375" y="267"/>
                  </a:lnTo>
                  <a:lnTo>
                    <a:pt x="388" y="261"/>
                  </a:lnTo>
                  <a:lnTo>
                    <a:pt x="392" y="259"/>
                  </a:lnTo>
                  <a:lnTo>
                    <a:pt x="400" y="253"/>
                  </a:lnTo>
                  <a:lnTo>
                    <a:pt x="414" y="240"/>
                  </a:lnTo>
                  <a:lnTo>
                    <a:pt x="428" y="226"/>
                  </a:lnTo>
                  <a:lnTo>
                    <a:pt x="442" y="212"/>
                  </a:lnTo>
                  <a:lnTo>
                    <a:pt x="452" y="196"/>
                  </a:lnTo>
                  <a:lnTo>
                    <a:pt x="456" y="187"/>
                  </a:lnTo>
                  <a:lnTo>
                    <a:pt x="458" y="167"/>
                  </a:lnTo>
                  <a:lnTo>
                    <a:pt x="456" y="151"/>
                  </a:lnTo>
                  <a:lnTo>
                    <a:pt x="444" y="116"/>
                  </a:lnTo>
                  <a:lnTo>
                    <a:pt x="424" y="87"/>
                  </a:lnTo>
                  <a:lnTo>
                    <a:pt x="396" y="61"/>
                  </a:lnTo>
                  <a:lnTo>
                    <a:pt x="369" y="36"/>
                  </a:lnTo>
                  <a:lnTo>
                    <a:pt x="355" y="30"/>
                  </a:lnTo>
                  <a:lnTo>
                    <a:pt x="327" y="24"/>
                  </a:lnTo>
                  <a:lnTo>
                    <a:pt x="299" y="24"/>
                  </a:lnTo>
                  <a:lnTo>
                    <a:pt x="274" y="30"/>
                  </a:lnTo>
                  <a:lnTo>
                    <a:pt x="246" y="41"/>
                  </a:lnTo>
                  <a:lnTo>
                    <a:pt x="234" y="47"/>
                  </a:lnTo>
                  <a:lnTo>
                    <a:pt x="222" y="57"/>
                  </a:lnTo>
                  <a:lnTo>
                    <a:pt x="214" y="67"/>
                  </a:lnTo>
                  <a:lnTo>
                    <a:pt x="206" y="94"/>
                  </a:lnTo>
                  <a:lnTo>
                    <a:pt x="204" y="122"/>
                  </a:lnTo>
                  <a:lnTo>
                    <a:pt x="206" y="151"/>
                  </a:lnTo>
                  <a:lnTo>
                    <a:pt x="206" y="179"/>
                  </a:lnTo>
                  <a:lnTo>
                    <a:pt x="208" y="187"/>
                  </a:lnTo>
                  <a:lnTo>
                    <a:pt x="216" y="202"/>
                  </a:lnTo>
                  <a:lnTo>
                    <a:pt x="226" y="214"/>
                  </a:lnTo>
                  <a:lnTo>
                    <a:pt x="232" y="228"/>
                  </a:lnTo>
                  <a:lnTo>
                    <a:pt x="234" y="242"/>
                  </a:lnTo>
                  <a:lnTo>
                    <a:pt x="230" y="253"/>
                  </a:lnTo>
                  <a:lnTo>
                    <a:pt x="234" y="257"/>
                  </a:lnTo>
                  <a:lnTo>
                    <a:pt x="212" y="298"/>
                  </a:lnTo>
                  <a:lnTo>
                    <a:pt x="192" y="338"/>
                  </a:lnTo>
                  <a:lnTo>
                    <a:pt x="173" y="379"/>
                  </a:lnTo>
                  <a:lnTo>
                    <a:pt x="153" y="420"/>
                  </a:lnTo>
                  <a:lnTo>
                    <a:pt x="135" y="461"/>
                  </a:lnTo>
                  <a:lnTo>
                    <a:pt x="115" y="504"/>
                  </a:lnTo>
                  <a:lnTo>
                    <a:pt x="95" y="544"/>
                  </a:lnTo>
                  <a:lnTo>
                    <a:pt x="76" y="585"/>
                  </a:lnTo>
                  <a:lnTo>
                    <a:pt x="56" y="626"/>
                  </a:lnTo>
                  <a:lnTo>
                    <a:pt x="34" y="667"/>
                  </a:lnTo>
                  <a:lnTo>
                    <a:pt x="50" y="689"/>
                  </a:lnTo>
                  <a:lnTo>
                    <a:pt x="66" y="708"/>
                  </a:lnTo>
                  <a:lnTo>
                    <a:pt x="86" y="724"/>
                  </a:lnTo>
                  <a:lnTo>
                    <a:pt x="105" y="736"/>
                  </a:lnTo>
                  <a:lnTo>
                    <a:pt x="127" y="748"/>
                  </a:lnTo>
                  <a:lnTo>
                    <a:pt x="151" y="759"/>
                  </a:lnTo>
                  <a:lnTo>
                    <a:pt x="173" y="767"/>
                  </a:lnTo>
                  <a:lnTo>
                    <a:pt x="196" y="775"/>
                  </a:lnTo>
                  <a:lnTo>
                    <a:pt x="220" y="781"/>
                  </a:lnTo>
                  <a:lnTo>
                    <a:pt x="244" y="789"/>
                  </a:lnTo>
                  <a:lnTo>
                    <a:pt x="256" y="789"/>
                  </a:lnTo>
                  <a:lnTo>
                    <a:pt x="284" y="791"/>
                  </a:lnTo>
                  <a:lnTo>
                    <a:pt x="309" y="791"/>
                  </a:lnTo>
                  <a:lnTo>
                    <a:pt x="337" y="789"/>
                  </a:lnTo>
                  <a:lnTo>
                    <a:pt x="361" y="779"/>
                  </a:lnTo>
                  <a:lnTo>
                    <a:pt x="371" y="771"/>
                  </a:lnTo>
                  <a:lnTo>
                    <a:pt x="377" y="771"/>
                  </a:lnTo>
                  <a:lnTo>
                    <a:pt x="373" y="779"/>
                  </a:lnTo>
                  <a:lnTo>
                    <a:pt x="363" y="793"/>
                  </a:lnTo>
                  <a:lnTo>
                    <a:pt x="347" y="804"/>
                  </a:lnTo>
                  <a:lnTo>
                    <a:pt x="331" y="814"/>
                  </a:lnTo>
                  <a:lnTo>
                    <a:pt x="313" y="822"/>
                  </a:lnTo>
                  <a:lnTo>
                    <a:pt x="305" y="826"/>
                  </a:lnTo>
                  <a:lnTo>
                    <a:pt x="278" y="828"/>
                  </a:lnTo>
                  <a:lnTo>
                    <a:pt x="250" y="826"/>
                  </a:lnTo>
                  <a:lnTo>
                    <a:pt x="224" y="822"/>
                  </a:lnTo>
                  <a:lnTo>
                    <a:pt x="198" y="818"/>
                  </a:lnTo>
                  <a:lnTo>
                    <a:pt x="173" y="810"/>
                  </a:lnTo>
                  <a:lnTo>
                    <a:pt x="149" y="802"/>
                  </a:lnTo>
                  <a:lnTo>
                    <a:pt x="125" y="791"/>
                  </a:lnTo>
                  <a:lnTo>
                    <a:pt x="101" y="781"/>
                  </a:lnTo>
                  <a:lnTo>
                    <a:pt x="78" y="767"/>
                  </a:lnTo>
                  <a:lnTo>
                    <a:pt x="56" y="755"/>
                  </a:lnTo>
                  <a:lnTo>
                    <a:pt x="28" y="728"/>
                  </a:lnTo>
                  <a:lnTo>
                    <a:pt x="6" y="708"/>
                  </a:lnTo>
                  <a:lnTo>
                    <a:pt x="0" y="706"/>
                  </a:lnTo>
                  <a:lnTo>
                    <a:pt x="4" y="679"/>
                  </a:lnTo>
                  <a:lnTo>
                    <a:pt x="16" y="661"/>
                  </a:lnTo>
                  <a:lnTo>
                    <a:pt x="20" y="657"/>
                  </a:lnTo>
                  <a:lnTo>
                    <a:pt x="38" y="622"/>
                  </a:lnTo>
                  <a:lnTo>
                    <a:pt x="56" y="587"/>
                  </a:lnTo>
                  <a:lnTo>
                    <a:pt x="72" y="553"/>
                  </a:lnTo>
                  <a:lnTo>
                    <a:pt x="87" y="518"/>
                  </a:lnTo>
                  <a:lnTo>
                    <a:pt x="103" y="483"/>
                  </a:lnTo>
                  <a:lnTo>
                    <a:pt x="119" y="447"/>
                  </a:lnTo>
                  <a:lnTo>
                    <a:pt x="135" y="412"/>
                  </a:lnTo>
                  <a:lnTo>
                    <a:pt x="151" y="377"/>
                  </a:lnTo>
                  <a:lnTo>
                    <a:pt x="167" y="342"/>
                  </a:lnTo>
                  <a:lnTo>
                    <a:pt x="185" y="308"/>
                  </a:lnTo>
                  <a:lnTo>
                    <a:pt x="186" y="300"/>
                  </a:lnTo>
                  <a:lnTo>
                    <a:pt x="194" y="281"/>
                  </a:lnTo>
                  <a:lnTo>
                    <a:pt x="204" y="265"/>
                  </a:lnTo>
                  <a:lnTo>
                    <a:pt x="208" y="247"/>
                  </a:lnTo>
                  <a:lnTo>
                    <a:pt x="200" y="232"/>
                  </a:lnTo>
                  <a:lnTo>
                    <a:pt x="190" y="224"/>
                  </a:lnTo>
                  <a:lnTo>
                    <a:pt x="186" y="210"/>
                  </a:lnTo>
                  <a:lnTo>
                    <a:pt x="181" y="177"/>
                  </a:lnTo>
                  <a:lnTo>
                    <a:pt x="181" y="145"/>
                  </a:lnTo>
                  <a:lnTo>
                    <a:pt x="186" y="112"/>
                  </a:lnTo>
                  <a:lnTo>
                    <a:pt x="194" y="83"/>
                  </a:lnTo>
                  <a:lnTo>
                    <a:pt x="200" y="69"/>
                  </a:lnTo>
                  <a:lnTo>
                    <a:pt x="210" y="57"/>
                  </a:lnTo>
                  <a:lnTo>
                    <a:pt x="220" y="47"/>
                  </a:lnTo>
                  <a:lnTo>
                    <a:pt x="230" y="36"/>
                  </a:lnTo>
                  <a:lnTo>
                    <a:pt x="240" y="26"/>
                  </a:lnTo>
                  <a:lnTo>
                    <a:pt x="252" y="18"/>
                  </a:lnTo>
                  <a:lnTo>
                    <a:pt x="264" y="12"/>
                  </a:lnTo>
                  <a:lnTo>
                    <a:pt x="289" y="2"/>
                  </a:lnTo>
                  <a:lnTo>
                    <a:pt x="319" y="0"/>
                  </a:lnTo>
                  <a:lnTo>
                    <a:pt x="337" y="0"/>
                  </a:lnTo>
                  <a:lnTo>
                    <a:pt x="355" y="2"/>
                  </a:lnTo>
                  <a:lnTo>
                    <a:pt x="373" y="6"/>
                  </a:lnTo>
                  <a:lnTo>
                    <a:pt x="390" y="12"/>
                  </a:lnTo>
                  <a:lnTo>
                    <a:pt x="406" y="20"/>
                  </a:lnTo>
                  <a:lnTo>
                    <a:pt x="420" y="30"/>
                  </a:lnTo>
                  <a:lnTo>
                    <a:pt x="436" y="41"/>
                  </a:lnTo>
                  <a:lnTo>
                    <a:pt x="448" y="55"/>
                  </a:lnTo>
                  <a:lnTo>
                    <a:pt x="460" y="69"/>
                  </a:lnTo>
                  <a:lnTo>
                    <a:pt x="470" y="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7" name="Freeform 139">
              <a:extLst>
                <a:ext uri="{FF2B5EF4-FFF2-40B4-BE49-F238E27FC236}">
                  <a16:creationId xmlns:a16="http://schemas.microsoft.com/office/drawing/2014/main" id="{62D50B03-F09E-154B-B4A1-C14E989B96BE}"/>
                </a:ext>
              </a:extLst>
            </p:cNvPr>
            <p:cNvSpPr>
              <a:spLocks/>
            </p:cNvSpPr>
            <p:nvPr/>
          </p:nvSpPr>
          <p:spPr bwMode="auto">
            <a:xfrm>
              <a:off x="2303" y="848"/>
              <a:ext cx="868" cy="719"/>
            </a:xfrm>
            <a:custGeom>
              <a:avLst/>
              <a:gdLst>
                <a:gd name="T0" fmla="*/ 57 w 919"/>
                <a:gd name="T1" fmla="*/ 21 h 761"/>
                <a:gd name="T2" fmla="*/ 55 w 919"/>
                <a:gd name="T3" fmla="*/ 24 h 761"/>
                <a:gd name="T4" fmla="*/ 51 w 919"/>
                <a:gd name="T5" fmla="*/ 23 h 761"/>
                <a:gd name="T6" fmla="*/ 43 w 919"/>
                <a:gd name="T7" fmla="*/ 22 h 761"/>
                <a:gd name="T8" fmla="*/ 39 w 919"/>
                <a:gd name="T9" fmla="*/ 22 h 761"/>
                <a:gd name="T10" fmla="*/ 39 w 919"/>
                <a:gd name="T11" fmla="*/ 26 h 761"/>
                <a:gd name="T12" fmla="*/ 43 w 919"/>
                <a:gd name="T13" fmla="*/ 26 h 761"/>
                <a:gd name="T14" fmla="*/ 52 w 919"/>
                <a:gd name="T15" fmla="*/ 26 h 761"/>
                <a:gd name="T16" fmla="*/ 59 w 919"/>
                <a:gd name="T17" fmla="*/ 26 h 761"/>
                <a:gd name="T18" fmla="*/ 61 w 919"/>
                <a:gd name="T19" fmla="*/ 29 h 761"/>
                <a:gd name="T20" fmla="*/ 57 w 919"/>
                <a:gd name="T21" fmla="*/ 31 h 761"/>
                <a:gd name="T22" fmla="*/ 57 w 919"/>
                <a:gd name="T23" fmla="*/ 37 h 761"/>
                <a:gd name="T24" fmla="*/ 57 w 919"/>
                <a:gd name="T25" fmla="*/ 43 h 761"/>
                <a:gd name="T26" fmla="*/ 57 w 919"/>
                <a:gd name="T27" fmla="*/ 51 h 761"/>
                <a:gd name="T28" fmla="*/ 55 w 919"/>
                <a:gd name="T29" fmla="*/ 46 h 761"/>
                <a:gd name="T30" fmla="*/ 55 w 919"/>
                <a:gd name="T31" fmla="*/ 35 h 761"/>
                <a:gd name="T32" fmla="*/ 51 w 919"/>
                <a:gd name="T33" fmla="*/ 29 h 761"/>
                <a:gd name="T34" fmla="*/ 41 w 919"/>
                <a:gd name="T35" fmla="*/ 29 h 761"/>
                <a:gd name="T36" fmla="*/ 32 w 919"/>
                <a:gd name="T37" fmla="*/ 30 h 761"/>
                <a:gd name="T38" fmla="*/ 24 w 919"/>
                <a:gd name="T39" fmla="*/ 30 h 761"/>
                <a:gd name="T40" fmla="*/ 19 w 919"/>
                <a:gd name="T41" fmla="*/ 33 h 761"/>
                <a:gd name="T42" fmla="*/ 19 w 919"/>
                <a:gd name="T43" fmla="*/ 41 h 761"/>
                <a:gd name="T44" fmla="*/ 19 w 919"/>
                <a:gd name="T45" fmla="*/ 48 h 761"/>
                <a:gd name="T46" fmla="*/ 17 w 919"/>
                <a:gd name="T47" fmla="*/ 53 h 761"/>
                <a:gd name="T48" fmla="*/ 17 w 919"/>
                <a:gd name="T49" fmla="*/ 41 h 761"/>
                <a:gd name="T50" fmla="*/ 18 w 919"/>
                <a:gd name="T51" fmla="*/ 31 h 761"/>
                <a:gd name="T52" fmla="*/ 15 w 919"/>
                <a:gd name="T53" fmla="*/ 27 h 761"/>
                <a:gd name="T54" fmla="*/ 9 w 919"/>
                <a:gd name="T55" fmla="*/ 33 h 761"/>
                <a:gd name="T56" fmla="*/ 10 w 919"/>
                <a:gd name="T57" fmla="*/ 41 h 761"/>
                <a:gd name="T58" fmla="*/ 11 w 919"/>
                <a:gd name="T59" fmla="*/ 48 h 761"/>
                <a:gd name="T60" fmla="*/ 9 w 919"/>
                <a:gd name="T61" fmla="*/ 43 h 761"/>
                <a:gd name="T62" fmla="*/ 9 w 919"/>
                <a:gd name="T63" fmla="*/ 35 h 761"/>
                <a:gd name="T64" fmla="*/ 9 w 919"/>
                <a:gd name="T65" fmla="*/ 27 h 761"/>
                <a:gd name="T66" fmla="*/ 8 w 919"/>
                <a:gd name="T67" fmla="*/ 23 h 761"/>
                <a:gd name="T68" fmla="*/ 9 w 919"/>
                <a:gd name="T69" fmla="*/ 24 h 761"/>
                <a:gd name="T70" fmla="*/ 9 w 919"/>
                <a:gd name="T71" fmla="*/ 19 h 761"/>
                <a:gd name="T72" fmla="*/ 9 w 919"/>
                <a:gd name="T73" fmla="*/ 19 h 761"/>
                <a:gd name="T74" fmla="*/ 9 w 919"/>
                <a:gd name="T75" fmla="*/ 27 h 761"/>
                <a:gd name="T76" fmla="*/ 17 w 919"/>
                <a:gd name="T77" fmla="*/ 26 h 761"/>
                <a:gd name="T78" fmla="*/ 23 w 919"/>
                <a:gd name="T79" fmla="*/ 24 h 761"/>
                <a:gd name="T80" fmla="*/ 22 w 919"/>
                <a:gd name="T81" fmla="*/ 26 h 761"/>
                <a:gd name="T82" fmla="*/ 16 w 919"/>
                <a:gd name="T83" fmla="*/ 27 h 761"/>
                <a:gd name="T84" fmla="*/ 21 w 919"/>
                <a:gd name="T85" fmla="*/ 28 h 761"/>
                <a:gd name="T86" fmla="*/ 26 w 919"/>
                <a:gd name="T87" fmla="*/ 25 h 761"/>
                <a:gd name="T88" fmla="*/ 33 w 919"/>
                <a:gd name="T89" fmla="*/ 23 h 761"/>
                <a:gd name="T90" fmla="*/ 35 w 919"/>
                <a:gd name="T91" fmla="*/ 22 h 761"/>
                <a:gd name="T92" fmla="*/ 37 w 919"/>
                <a:gd name="T93" fmla="*/ 26 h 761"/>
                <a:gd name="T94" fmla="*/ 37 w 919"/>
                <a:gd name="T95" fmla="*/ 23 h 761"/>
                <a:gd name="T96" fmla="*/ 39 w 919"/>
                <a:gd name="T97" fmla="*/ 19 h 761"/>
                <a:gd name="T98" fmla="*/ 43 w 919"/>
                <a:gd name="T99" fmla="*/ 19 h 761"/>
                <a:gd name="T100" fmla="*/ 52 w 919"/>
                <a:gd name="T101" fmla="*/ 21 h 761"/>
                <a:gd name="T102" fmla="*/ 57 w 919"/>
                <a:gd name="T103" fmla="*/ 15 h 761"/>
                <a:gd name="T104" fmla="*/ 60 w 919"/>
                <a:gd name="T105" fmla="*/ 9 h 761"/>
                <a:gd name="T106" fmla="*/ 63 w 919"/>
                <a:gd name="T107" fmla="*/ 0 h 7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9" h="761">
                  <a:moveTo>
                    <a:pt x="919" y="0"/>
                  </a:moveTo>
                  <a:lnTo>
                    <a:pt x="907" y="18"/>
                  </a:lnTo>
                  <a:lnTo>
                    <a:pt x="899" y="32"/>
                  </a:lnTo>
                  <a:lnTo>
                    <a:pt x="897" y="36"/>
                  </a:lnTo>
                  <a:lnTo>
                    <a:pt x="820" y="287"/>
                  </a:lnTo>
                  <a:lnTo>
                    <a:pt x="845" y="291"/>
                  </a:lnTo>
                  <a:lnTo>
                    <a:pt x="843" y="302"/>
                  </a:lnTo>
                  <a:lnTo>
                    <a:pt x="835" y="314"/>
                  </a:lnTo>
                  <a:lnTo>
                    <a:pt x="824" y="322"/>
                  </a:lnTo>
                  <a:lnTo>
                    <a:pt x="808" y="328"/>
                  </a:lnTo>
                  <a:lnTo>
                    <a:pt x="794" y="334"/>
                  </a:lnTo>
                  <a:lnTo>
                    <a:pt x="786" y="338"/>
                  </a:lnTo>
                  <a:lnTo>
                    <a:pt x="784" y="322"/>
                  </a:lnTo>
                  <a:lnTo>
                    <a:pt x="762" y="314"/>
                  </a:lnTo>
                  <a:lnTo>
                    <a:pt x="742" y="310"/>
                  </a:lnTo>
                  <a:lnTo>
                    <a:pt x="719" y="306"/>
                  </a:lnTo>
                  <a:lnTo>
                    <a:pt x="697" y="302"/>
                  </a:lnTo>
                  <a:lnTo>
                    <a:pt x="675" y="298"/>
                  </a:lnTo>
                  <a:lnTo>
                    <a:pt x="651" y="295"/>
                  </a:lnTo>
                  <a:lnTo>
                    <a:pt x="629" y="291"/>
                  </a:lnTo>
                  <a:lnTo>
                    <a:pt x="608" y="289"/>
                  </a:lnTo>
                  <a:lnTo>
                    <a:pt x="586" y="283"/>
                  </a:lnTo>
                  <a:lnTo>
                    <a:pt x="564" y="277"/>
                  </a:lnTo>
                  <a:lnTo>
                    <a:pt x="560" y="281"/>
                  </a:lnTo>
                  <a:lnTo>
                    <a:pt x="560" y="291"/>
                  </a:lnTo>
                  <a:lnTo>
                    <a:pt x="562" y="312"/>
                  </a:lnTo>
                  <a:lnTo>
                    <a:pt x="564" y="332"/>
                  </a:lnTo>
                  <a:lnTo>
                    <a:pt x="564" y="353"/>
                  </a:lnTo>
                  <a:lnTo>
                    <a:pt x="558" y="371"/>
                  </a:lnTo>
                  <a:lnTo>
                    <a:pt x="552" y="379"/>
                  </a:lnTo>
                  <a:lnTo>
                    <a:pt x="562" y="381"/>
                  </a:lnTo>
                  <a:lnTo>
                    <a:pt x="580" y="383"/>
                  </a:lnTo>
                  <a:lnTo>
                    <a:pt x="596" y="381"/>
                  </a:lnTo>
                  <a:lnTo>
                    <a:pt x="631" y="379"/>
                  </a:lnTo>
                  <a:lnTo>
                    <a:pt x="641" y="381"/>
                  </a:lnTo>
                  <a:lnTo>
                    <a:pt x="663" y="379"/>
                  </a:lnTo>
                  <a:lnTo>
                    <a:pt x="685" y="379"/>
                  </a:lnTo>
                  <a:lnTo>
                    <a:pt x="707" y="379"/>
                  </a:lnTo>
                  <a:lnTo>
                    <a:pt x="728" y="379"/>
                  </a:lnTo>
                  <a:lnTo>
                    <a:pt x="748" y="379"/>
                  </a:lnTo>
                  <a:lnTo>
                    <a:pt x="770" y="379"/>
                  </a:lnTo>
                  <a:lnTo>
                    <a:pt x="792" y="379"/>
                  </a:lnTo>
                  <a:lnTo>
                    <a:pt x="814" y="379"/>
                  </a:lnTo>
                  <a:lnTo>
                    <a:pt x="835" y="379"/>
                  </a:lnTo>
                  <a:lnTo>
                    <a:pt x="857" y="377"/>
                  </a:lnTo>
                  <a:lnTo>
                    <a:pt x="861" y="381"/>
                  </a:lnTo>
                  <a:lnTo>
                    <a:pt x="877" y="383"/>
                  </a:lnTo>
                  <a:lnTo>
                    <a:pt x="903" y="383"/>
                  </a:lnTo>
                  <a:lnTo>
                    <a:pt x="899" y="404"/>
                  </a:lnTo>
                  <a:lnTo>
                    <a:pt x="893" y="412"/>
                  </a:lnTo>
                  <a:lnTo>
                    <a:pt x="881" y="418"/>
                  </a:lnTo>
                  <a:lnTo>
                    <a:pt x="851" y="414"/>
                  </a:lnTo>
                  <a:lnTo>
                    <a:pt x="829" y="410"/>
                  </a:lnTo>
                  <a:lnTo>
                    <a:pt x="825" y="420"/>
                  </a:lnTo>
                  <a:lnTo>
                    <a:pt x="822" y="438"/>
                  </a:lnTo>
                  <a:lnTo>
                    <a:pt x="822" y="459"/>
                  </a:lnTo>
                  <a:lnTo>
                    <a:pt x="824" y="479"/>
                  </a:lnTo>
                  <a:lnTo>
                    <a:pt x="825" y="502"/>
                  </a:lnTo>
                  <a:lnTo>
                    <a:pt x="825" y="512"/>
                  </a:lnTo>
                  <a:lnTo>
                    <a:pt x="827" y="532"/>
                  </a:lnTo>
                  <a:lnTo>
                    <a:pt x="829" y="553"/>
                  </a:lnTo>
                  <a:lnTo>
                    <a:pt x="829" y="573"/>
                  </a:lnTo>
                  <a:lnTo>
                    <a:pt x="829" y="593"/>
                  </a:lnTo>
                  <a:lnTo>
                    <a:pt x="829" y="614"/>
                  </a:lnTo>
                  <a:lnTo>
                    <a:pt x="827" y="634"/>
                  </a:lnTo>
                  <a:lnTo>
                    <a:pt x="827" y="655"/>
                  </a:lnTo>
                  <a:lnTo>
                    <a:pt x="825" y="675"/>
                  </a:lnTo>
                  <a:lnTo>
                    <a:pt x="825" y="695"/>
                  </a:lnTo>
                  <a:lnTo>
                    <a:pt x="825" y="716"/>
                  </a:lnTo>
                  <a:lnTo>
                    <a:pt x="818" y="728"/>
                  </a:lnTo>
                  <a:lnTo>
                    <a:pt x="808" y="734"/>
                  </a:lnTo>
                  <a:lnTo>
                    <a:pt x="804" y="734"/>
                  </a:lnTo>
                  <a:lnTo>
                    <a:pt x="800" y="728"/>
                  </a:lnTo>
                  <a:lnTo>
                    <a:pt x="802" y="697"/>
                  </a:lnTo>
                  <a:lnTo>
                    <a:pt x="802" y="665"/>
                  </a:lnTo>
                  <a:lnTo>
                    <a:pt x="800" y="632"/>
                  </a:lnTo>
                  <a:lnTo>
                    <a:pt x="800" y="602"/>
                  </a:lnTo>
                  <a:lnTo>
                    <a:pt x="798" y="569"/>
                  </a:lnTo>
                  <a:lnTo>
                    <a:pt x="796" y="536"/>
                  </a:lnTo>
                  <a:lnTo>
                    <a:pt x="796" y="504"/>
                  </a:lnTo>
                  <a:lnTo>
                    <a:pt x="796" y="473"/>
                  </a:lnTo>
                  <a:lnTo>
                    <a:pt x="798" y="442"/>
                  </a:lnTo>
                  <a:lnTo>
                    <a:pt x="802" y="412"/>
                  </a:lnTo>
                  <a:lnTo>
                    <a:pt x="772" y="410"/>
                  </a:lnTo>
                  <a:lnTo>
                    <a:pt x="740" y="410"/>
                  </a:lnTo>
                  <a:lnTo>
                    <a:pt x="711" y="410"/>
                  </a:lnTo>
                  <a:lnTo>
                    <a:pt x="681" y="410"/>
                  </a:lnTo>
                  <a:lnTo>
                    <a:pt x="651" y="410"/>
                  </a:lnTo>
                  <a:lnTo>
                    <a:pt x="622" y="412"/>
                  </a:lnTo>
                  <a:lnTo>
                    <a:pt x="592" y="412"/>
                  </a:lnTo>
                  <a:lnTo>
                    <a:pt x="562" y="414"/>
                  </a:lnTo>
                  <a:lnTo>
                    <a:pt x="532" y="414"/>
                  </a:lnTo>
                  <a:lnTo>
                    <a:pt x="501" y="416"/>
                  </a:lnTo>
                  <a:lnTo>
                    <a:pt x="479" y="424"/>
                  </a:lnTo>
                  <a:lnTo>
                    <a:pt x="457" y="428"/>
                  </a:lnTo>
                  <a:lnTo>
                    <a:pt x="433" y="430"/>
                  </a:lnTo>
                  <a:lnTo>
                    <a:pt x="410" y="430"/>
                  </a:lnTo>
                  <a:lnTo>
                    <a:pt x="384" y="430"/>
                  </a:lnTo>
                  <a:lnTo>
                    <a:pt x="360" y="430"/>
                  </a:lnTo>
                  <a:lnTo>
                    <a:pt x="334" y="430"/>
                  </a:lnTo>
                  <a:lnTo>
                    <a:pt x="311" y="430"/>
                  </a:lnTo>
                  <a:lnTo>
                    <a:pt x="287" y="434"/>
                  </a:lnTo>
                  <a:lnTo>
                    <a:pt x="265" y="438"/>
                  </a:lnTo>
                  <a:lnTo>
                    <a:pt x="263" y="446"/>
                  </a:lnTo>
                  <a:lnTo>
                    <a:pt x="259" y="461"/>
                  </a:lnTo>
                  <a:lnTo>
                    <a:pt x="257" y="495"/>
                  </a:lnTo>
                  <a:lnTo>
                    <a:pt x="255" y="520"/>
                  </a:lnTo>
                  <a:lnTo>
                    <a:pt x="255" y="540"/>
                  </a:lnTo>
                  <a:lnTo>
                    <a:pt x="255" y="561"/>
                  </a:lnTo>
                  <a:lnTo>
                    <a:pt x="255" y="583"/>
                  </a:lnTo>
                  <a:lnTo>
                    <a:pt x="255" y="604"/>
                  </a:lnTo>
                  <a:lnTo>
                    <a:pt x="255" y="626"/>
                  </a:lnTo>
                  <a:lnTo>
                    <a:pt x="255" y="646"/>
                  </a:lnTo>
                  <a:lnTo>
                    <a:pt x="255" y="669"/>
                  </a:lnTo>
                  <a:lnTo>
                    <a:pt x="255" y="689"/>
                  </a:lnTo>
                  <a:lnTo>
                    <a:pt x="257" y="712"/>
                  </a:lnTo>
                  <a:lnTo>
                    <a:pt x="257" y="732"/>
                  </a:lnTo>
                  <a:lnTo>
                    <a:pt x="245" y="748"/>
                  </a:lnTo>
                  <a:lnTo>
                    <a:pt x="233" y="759"/>
                  </a:lnTo>
                  <a:lnTo>
                    <a:pt x="230" y="761"/>
                  </a:lnTo>
                  <a:lnTo>
                    <a:pt x="230" y="728"/>
                  </a:lnTo>
                  <a:lnTo>
                    <a:pt x="228" y="695"/>
                  </a:lnTo>
                  <a:lnTo>
                    <a:pt x="228" y="663"/>
                  </a:lnTo>
                  <a:lnTo>
                    <a:pt x="228" y="630"/>
                  </a:lnTo>
                  <a:lnTo>
                    <a:pt x="228" y="599"/>
                  </a:lnTo>
                  <a:lnTo>
                    <a:pt x="230" y="567"/>
                  </a:lnTo>
                  <a:lnTo>
                    <a:pt x="230" y="534"/>
                  </a:lnTo>
                  <a:lnTo>
                    <a:pt x="231" y="504"/>
                  </a:lnTo>
                  <a:lnTo>
                    <a:pt x="233" y="471"/>
                  </a:lnTo>
                  <a:lnTo>
                    <a:pt x="237" y="438"/>
                  </a:lnTo>
                  <a:lnTo>
                    <a:pt x="214" y="432"/>
                  </a:lnTo>
                  <a:lnTo>
                    <a:pt x="194" y="432"/>
                  </a:lnTo>
                  <a:lnTo>
                    <a:pt x="188" y="432"/>
                  </a:lnTo>
                  <a:lnTo>
                    <a:pt x="192" y="414"/>
                  </a:lnTo>
                  <a:lnTo>
                    <a:pt x="202" y="402"/>
                  </a:lnTo>
                  <a:lnTo>
                    <a:pt x="202" y="398"/>
                  </a:lnTo>
                  <a:lnTo>
                    <a:pt x="198" y="393"/>
                  </a:lnTo>
                  <a:lnTo>
                    <a:pt x="123" y="426"/>
                  </a:lnTo>
                  <a:lnTo>
                    <a:pt x="125" y="442"/>
                  </a:lnTo>
                  <a:lnTo>
                    <a:pt x="129" y="459"/>
                  </a:lnTo>
                  <a:lnTo>
                    <a:pt x="131" y="475"/>
                  </a:lnTo>
                  <a:lnTo>
                    <a:pt x="138" y="510"/>
                  </a:lnTo>
                  <a:lnTo>
                    <a:pt x="146" y="544"/>
                  </a:lnTo>
                  <a:lnTo>
                    <a:pt x="152" y="579"/>
                  </a:lnTo>
                  <a:lnTo>
                    <a:pt x="154" y="595"/>
                  </a:lnTo>
                  <a:lnTo>
                    <a:pt x="152" y="606"/>
                  </a:lnTo>
                  <a:lnTo>
                    <a:pt x="156" y="628"/>
                  </a:lnTo>
                  <a:lnTo>
                    <a:pt x="164" y="650"/>
                  </a:lnTo>
                  <a:lnTo>
                    <a:pt x="168" y="671"/>
                  </a:lnTo>
                  <a:lnTo>
                    <a:pt x="156" y="687"/>
                  </a:lnTo>
                  <a:lnTo>
                    <a:pt x="142" y="691"/>
                  </a:lnTo>
                  <a:lnTo>
                    <a:pt x="136" y="675"/>
                  </a:lnTo>
                  <a:lnTo>
                    <a:pt x="131" y="661"/>
                  </a:lnTo>
                  <a:lnTo>
                    <a:pt x="129" y="636"/>
                  </a:lnTo>
                  <a:lnTo>
                    <a:pt x="127" y="612"/>
                  </a:lnTo>
                  <a:lnTo>
                    <a:pt x="123" y="587"/>
                  </a:lnTo>
                  <a:lnTo>
                    <a:pt x="117" y="565"/>
                  </a:lnTo>
                  <a:lnTo>
                    <a:pt x="113" y="540"/>
                  </a:lnTo>
                  <a:lnTo>
                    <a:pt x="107" y="518"/>
                  </a:lnTo>
                  <a:lnTo>
                    <a:pt x="101" y="493"/>
                  </a:lnTo>
                  <a:lnTo>
                    <a:pt x="97" y="469"/>
                  </a:lnTo>
                  <a:lnTo>
                    <a:pt x="93" y="446"/>
                  </a:lnTo>
                  <a:lnTo>
                    <a:pt x="91" y="422"/>
                  </a:lnTo>
                  <a:lnTo>
                    <a:pt x="81" y="412"/>
                  </a:lnTo>
                  <a:lnTo>
                    <a:pt x="61" y="393"/>
                  </a:lnTo>
                  <a:lnTo>
                    <a:pt x="43" y="375"/>
                  </a:lnTo>
                  <a:lnTo>
                    <a:pt x="26" y="357"/>
                  </a:lnTo>
                  <a:lnTo>
                    <a:pt x="8" y="338"/>
                  </a:lnTo>
                  <a:lnTo>
                    <a:pt x="0" y="328"/>
                  </a:lnTo>
                  <a:lnTo>
                    <a:pt x="8" y="312"/>
                  </a:lnTo>
                  <a:lnTo>
                    <a:pt x="18" y="302"/>
                  </a:lnTo>
                  <a:lnTo>
                    <a:pt x="22" y="300"/>
                  </a:lnTo>
                  <a:lnTo>
                    <a:pt x="28" y="304"/>
                  </a:lnTo>
                  <a:lnTo>
                    <a:pt x="39" y="316"/>
                  </a:lnTo>
                  <a:lnTo>
                    <a:pt x="47" y="326"/>
                  </a:lnTo>
                  <a:lnTo>
                    <a:pt x="69" y="351"/>
                  </a:lnTo>
                  <a:lnTo>
                    <a:pt x="75" y="355"/>
                  </a:lnTo>
                  <a:lnTo>
                    <a:pt x="67" y="304"/>
                  </a:lnTo>
                  <a:lnTo>
                    <a:pt x="65" y="261"/>
                  </a:lnTo>
                  <a:lnTo>
                    <a:pt x="65" y="249"/>
                  </a:lnTo>
                  <a:lnTo>
                    <a:pt x="75" y="236"/>
                  </a:lnTo>
                  <a:lnTo>
                    <a:pt x="85" y="228"/>
                  </a:lnTo>
                  <a:lnTo>
                    <a:pt x="87" y="228"/>
                  </a:lnTo>
                  <a:lnTo>
                    <a:pt x="91" y="236"/>
                  </a:lnTo>
                  <a:lnTo>
                    <a:pt x="95" y="253"/>
                  </a:lnTo>
                  <a:lnTo>
                    <a:pt x="97" y="271"/>
                  </a:lnTo>
                  <a:lnTo>
                    <a:pt x="99" y="287"/>
                  </a:lnTo>
                  <a:lnTo>
                    <a:pt x="103" y="314"/>
                  </a:lnTo>
                  <a:lnTo>
                    <a:pt x="117" y="391"/>
                  </a:lnTo>
                  <a:lnTo>
                    <a:pt x="123" y="398"/>
                  </a:lnTo>
                  <a:lnTo>
                    <a:pt x="142" y="391"/>
                  </a:lnTo>
                  <a:lnTo>
                    <a:pt x="162" y="385"/>
                  </a:lnTo>
                  <a:lnTo>
                    <a:pt x="182" y="381"/>
                  </a:lnTo>
                  <a:lnTo>
                    <a:pt x="204" y="377"/>
                  </a:lnTo>
                  <a:lnTo>
                    <a:pt x="224" y="371"/>
                  </a:lnTo>
                  <a:lnTo>
                    <a:pt x="243" y="367"/>
                  </a:lnTo>
                  <a:lnTo>
                    <a:pt x="263" y="361"/>
                  </a:lnTo>
                  <a:lnTo>
                    <a:pt x="283" y="353"/>
                  </a:lnTo>
                  <a:lnTo>
                    <a:pt x="301" y="344"/>
                  </a:lnTo>
                  <a:lnTo>
                    <a:pt x="319" y="334"/>
                  </a:lnTo>
                  <a:lnTo>
                    <a:pt x="325" y="334"/>
                  </a:lnTo>
                  <a:lnTo>
                    <a:pt x="329" y="336"/>
                  </a:lnTo>
                  <a:lnTo>
                    <a:pt x="325" y="344"/>
                  </a:lnTo>
                  <a:lnTo>
                    <a:pt x="311" y="359"/>
                  </a:lnTo>
                  <a:lnTo>
                    <a:pt x="295" y="365"/>
                  </a:lnTo>
                  <a:lnTo>
                    <a:pt x="277" y="371"/>
                  </a:lnTo>
                  <a:lnTo>
                    <a:pt x="261" y="377"/>
                  </a:lnTo>
                  <a:lnTo>
                    <a:pt x="253" y="381"/>
                  </a:lnTo>
                  <a:lnTo>
                    <a:pt x="228" y="385"/>
                  </a:lnTo>
                  <a:lnTo>
                    <a:pt x="208" y="393"/>
                  </a:lnTo>
                  <a:lnTo>
                    <a:pt x="204" y="395"/>
                  </a:lnTo>
                  <a:lnTo>
                    <a:pt x="210" y="398"/>
                  </a:lnTo>
                  <a:lnTo>
                    <a:pt x="224" y="400"/>
                  </a:lnTo>
                  <a:lnTo>
                    <a:pt x="253" y="402"/>
                  </a:lnTo>
                  <a:lnTo>
                    <a:pt x="275" y="404"/>
                  </a:lnTo>
                  <a:lnTo>
                    <a:pt x="297" y="377"/>
                  </a:lnTo>
                  <a:lnTo>
                    <a:pt x="315" y="371"/>
                  </a:lnTo>
                  <a:lnTo>
                    <a:pt x="332" y="363"/>
                  </a:lnTo>
                  <a:lnTo>
                    <a:pt x="350" y="357"/>
                  </a:lnTo>
                  <a:lnTo>
                    <a:pt x="370" y="349"/>
                  </a:lnTo>
                  <a:lnTo>
                    <a:pt x="388" y="342"/>
                  </a:lnTo>
                  <a:lnTo>
                    <a:pt x="406" y="334"/>
                  </a:lnTo>
                  <a:lnTo>
                    <a:pt x="424" y="328"/>
                  </a:lnTo>
                  <a:lnTo>
                    <a:pt x="441" y="320"/>
                  </a:lnTo>
                  <a:lnTo>
                    <a:pt x="459" y="314"/>
                  </a:lnTo>
                  <a:lnTo>
                    <a:pt x="477" y="306"/>
                  </a:lnTo>
                  <a:lnTo>
                    <a:pt x="491" y="291"/>
                  </a:lnTo>
                  <a:lnTo>
                    <a:pt x="505" y="283"/>
                  </a:lnTo>
                  <a:lnTo>
                    <a:pt x="509" y="283"/>
                  </a:lnTo>
                  <a:lnTo>
                    <a:pt x="507" y="293"/>
                  </a:lnTo>
                  <a:lnTo>
                    <a:pt x="505" y="314"/>
                  </a:lnTo>
                  <a:lnTo>
                    <a:pt x="505" y="336"/>
                  </a:lnTo>
                  <a:lnTo>
                    <a:pt x="505" y="357"/>
                  </a:lnTo>
                  <a:lnTo>
                    <a:pt x="509" y="377"/>
                  </a:lnTo>
                  <a:lnTo>
                    <a:pt x="513" y="385"/>
                  </a:lnTo>
                  <a:lnTo>
                    <a:pt x="523" y="383"/>
                  </a:lnTo>
                  <a:lnTo>
                    <a:pt x="534" y="383"/>
                  </a:lnTo>
                  <a:lnTo>
                    <a:pt x="536" y="371"/>
                  </a:lnTo>
                  <a:lnTo>
                    <a:pt x="536" y="349"/>
                  </a:lnTo>
                  <a:lnTo>
                    <a:pt x="534" y="324"/>
                  </a:lnTo>
                  <a:lnTo>
                    <a:pt x="536" y="304"/>
                  </a:lnTo>
                  <a:lnTo>
                    <a:pt x="550" y="285"/>
                  </a:lnTo>
                  <a:lnTo>
                    <a:pt x="562" y="279"/>
                  </a:lnTo>
                  <a:lnTo>
                    <a:pt x="550" y="267"/>
                  </a:lnTo>
                  <a:lnTo>
                    <a:pt x="558" y="253"/>
                  </a:lnTo>
                  <a:lnTo>
                    <a:pt x="568" y="240"/>
                  </a:lnTo>
                  <a:lnTo>
                    <a:pt x="570" y="238"/>
                  </a:lnTo>
                  <a:lnTo>
                    <a:pt x="592" y="244"/>
                  </a:lnTo>
                  <a:lnTo>
                    <a:pt x="614" y="251"/>
                  </a:lnTo>
                  <a:lnTo>
                    <a:pt x="637" y="255"/>
                  </a:lnTo>
                  <a:lnTo>
                    <a:pt x="659" y="259"/>
                  </a:lnTo>
                  <a:lnTo>
                    <a:pt x="683" y="263"/>
                  </a:lnTo>
                  <a:lnTo>
                    <a:pt x="705" y="267"/>
                  </a:lnTo>
                  <a:lnTo>
                    <a:pt x="728" y="271"/>
                  </a:lnTo>
                  <a:lnTo>
                    <a:pt x="750" y="275"/>
                  </a:lnTo>
                  <a:lnTo>
                    <a:pt x="774" y="279"/>
                  </a:lnTo>
                  <a:lnTo>
                    <a:pt x="796" y="285"/>
                  </a:lnTo>
                  <a:lnTo>
                    <a:pt x="806" y="259"/>
                  </a:lnTo>
                  <a:lnTo>
                    <a:pt x="816" y="232"/>
                  </a:lnTo>
                  <a:lnTo>
                    <a:pt x="824" y="206"/>
                  </a:lnTo>
                  <a:lnTo>
                    <a:pt x="831" y="179"/>
                  </a:lnTo>
                  <a:lnTo>
                    <a:pt x="841" y="153"/>
                  </a:lnTo>
                  <a:lnTo>
                    <a:pt x="849" y="124"/>
                  </a:lnTo>
                  <a:lnTo>
                    <a:pt x="859" y="98"/>
                  </a:lnTo>
                  <a:lnTo>
                    <a:pt x="867" y="71"/>
                  </a:lnTo>
                  <a:lnTo>
                    <a:pt x="877" y="47"/>
                  </a:lnTo>
                  <a:lnTo>
                    <a:pt x="889" y="20"/>
                  </a:lnTo>
                  <a:lnTo>
                    <a:pt x="903" y="6"/>
                  </a:lnTo>
                  <a:lnTo>
                    <a:pt x="915" y="0"/>
                  </a:lnTo>
                  <a:lnTo>
                    <a:pt x="91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8" name="Freeform 140">
              <a:extLst>
                <a:ext uri="{FF2B5EF4-FFF2-40B4-BE49-F238E27FC236}">
                  <a16:creationId xmlns:a16="http://schemas.microsoft.com/office/drawing/2014/main" id="{786159E2-FCD7-964E-8732-2E5AA795478F}"/>
                </a:ext>
              </a:extLst>
            </p:cNvPr>
            <p:cNvSpPr>
              <a:spLocks/>
            </p:cNvSpPr>
            <p:nvPr/>
          </p:nvSpPr>
          <p:spPr bwMode="auto">
            <a:xfrm>
              <a:off x="2538" y="1098"/>
              <a:ext cx="70" cy="41"/>
            </a:xfrm>
            <a:custGeom>
              <a:avLst/>
              <a:gdLst>
                <a:gd name="T0" fmla="*/ 9 w 74"/>
                <a:gd name="T1" fmla="*/ 4 h 43"/>
                <a:gd name="T2" fmla="*/ 9 w 74"/>
                <a:gd name="T3" fmla="*/ 6 h 43"/>
                <a:gd name="T4" fmla="*/ 9 w 74"/>
                <a:gd name="T5" fmla="*/ 10 h 43"/>
                <a:gd name="T6" fmla="*/ 9 w 74"/>
                <a:gd name="T7" fmla="*/ 10 h 43"/>
                <a:gd name="T8" fmla="*/ 9 w 74"/>
                <a:gd name="T9" fmla="*/ 10 h 43"/>
                <a:gd name="T10" fmla="*/ 6 w 74"/>
                <a:gd name="T11" fmla="*/ 10 h 43"/>
                <a:gd name="T12" fmla="*/ 0 w 74"/>
                <a:gd name="T13" fmla="*/ 10 h 43"/>
                <a:gd name="T14" fmla="*/ 8 w 74"/>
                <a:gd name="T15" fmla="*/ 10 h 43"/>
                <a:gd name="T16" fmla="*/ 9 w 74"/>
                <a:gd name="T17" fmla="*/ 10 h 43"/>
                <a:gd name="T18" fmla="*/ 9 w 74"/>
                <a:gd name="T19" fmla="*/ 8 h 43"/>
                <a:gd name="T20" fmla="*/ 9 w 74"/>
                <a:gd name="T21" fmla="*/ 0 h 43"/>
                <a:gd name="T22" fmla="*/ 9 w 74"/>
                <a:gd name="T23" fmla="*/ 2 h 43"/>
                <a:gd name="T24" fmla="*/ 9 w 74"/>
                <a:gd name="T25" fmla="*/ 4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43">
                  <a:moveTo>
                    <a:pt x="74" y="4"/>
                  </a:moveTo>
                  <a:lnTo>
                    <a:pt x="66" y="6"/>
                  </a:lnTo>
                  <a:lnTo>
                    <a:pt x="48" y="10"/>
                  </a:lnTo>
                  <a:lnTo>
                    <a:pt x="34" y="16"/>
                  </a:lnTo>
                  <a:lnTo>
                    <a:pt x="18" y="24"/>
                  </a:lnTo>
                  <a:lnTo>
                    <a:pt x="6" y="37"/>
                  </a:lnTo>
                  <a:lnTo>
                    <a:pt x="0" y="43"/>
                  </a:lnTo>
                  <a:lnTo>
                    <a:pt x="8" y="22"/>
                  </a:lnTo>
                  <a:lnTo>
                    <a:pt x="22" y="10"/>
                  </a:lnTo>
                  <a:lnTo>
                    <a:pt x="26" y="8"/>
                  </a:lnTo>
                  <a:lnTo>
                    <a:pt x="50" y="0"/>
                  </a:lnTo>
                  <a:lnTo>
                    <a:pt x="70" y="2"/>
                  </a:lnTo>
                  <a:lnTo>
                    <a:pt x="7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9" name="Freeform 141">
              <a:extLst>
                <a:ext uri="{FF2B5EF4-FFF2-40B4-BE49-F238E27FC236}">
                  <a16:creationId xmlns:a16="http://schemas.microsoft.com/office/drawing/2014/main" id="{B700CBAB-C050-B640-9CD5-5F13447F54A8}"/>
                </a:ext>
              </a:extLst>
            </p:cNvPr>
            <p:cNvSpPr>
              <a:spLocks/>
            </p:cNvSpPr>
            <p:nvPr/>
          </p:nvSpPr>
          <p:spPr bwMode="auto">
            <a:xfrm>
              <a:off x="2557" y="1119"/>
              <a:ext cx="79" cy="39"/>
            </a:xfrm>
            <a:custGeom>
              <a:avLst/>
              <a:gdLst>
                <a:gd name="T0" fmla="*/ 10 w 83"/>
                <a:gd name="T1" fmla="*/ 2 h 41"/>
                <a:gd name="T2" fmla="*/ 10 w 83"/>
                <a:gd name="T3" fmla="*/ 8 h 41"/>
                <a:gd name="T4" fmla="*/ 10 w 83"/>
                <a:gd name="T5" fmla="*/ 10 h 41"/>
                <a:gd name="T6" fmla="*/ 10 w 83"/>
                <a:gd name="T7" fmla="*/ 10 h 41"/>
                <a:gd name="T8" fmla="*/ 10 w 83"/>
                <a:gd name="T9" fmla="*/ 10 h 41"/>
                <a:gd name="T10" fmla="*/ 10 w 83"/>
                <a:gd name="T11" fmla="*/ 10 h 41"/>
                <a:gd name="T12" fmla="*/ 6 w 83"/>
                <a:gd name="T13" fmla="*/ 10 h 41"/>
                <a:gd name="T14" fmla="*/ 0 w 83"/>
                <a:gd name="T15" fmla="*/ 10 h 41"/>
                <a:gd name="T16" fmla="*/ 10 w 83"/>
                <a:gd name="T17" fmla="*/ 10 h 41"/>
                <a:gd name="T18" fmla="*/ 10 w 83"/>
                <a:gd name="T19" fmla="*/ 10 h 41"/>
                <a:gd name="T20" fmla="*/ 10 w 83"/>
                <a:gd name="T21" fmla="*/ 10 h 41"/>
                <a:gd name="T22" fmla="*/ 10 w 83"/>
                <a:gd name="T23" fmla="*/ 2 h 41"/>
                <a:gd name="T24" fmla="*/ 10 w 83"/>
                <a:gd name="T25" fmla="*/ 0 h 41"/>
                <a:gd name="T26" fmla="*/ 10 w 83"/>
                <a:gd name="T27" fmla="*/ 2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 h="41">
                  <a:moveTo>
                    <a:pt x="83" y="2"/>
                  </a:moveTo>
                  <a:lnTo>
                    <a:pt x="83" y="8"/>
                  </a:lnTo>
                  <a:lnTo>
                    <a:pt x="79" y="15"/>
                  </a:lnTo>
                  <a:lnTo>
                    <a:pt x="65" y="13"/>
                  </a:lnTo>
                  <a:lnTo>
                    <a:pt x="54" y="15"/>
                  </a:lnTo>
                  <a:lnTo>
                    <a:pt x="26" y="29"/>
                  </a:lnTo>
                  <a:lnTo>
                    <a:pt x="6" y="41"/>
                  </a:lnTo>
                  <a:lnTo>
                    <a:pt x="0" y="41"/>
                  </a:lnTo>
                  <a:lnTo>
                    <a:pt x="12" y="23"/>
                  </a:lnTo>
                  <a:lnTo>
                    <a:pt x="26" y="15"/>
                  </a:lnTo>
                  <a:lnTo>
                    <a:pt x="30" y="13"/>
                  </a:lnTo>
                  <a:lnTo>
                    <a:pt x="56" y="2"/>
                  </a:lnTo>
                  <a:lnTo>
                    <a:pt x="77" y="0"/>
                  </a:lnTo>
                  <a:lnTo>
                    <a:pt x="8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50" name="Freeform 142">
              <a:extLst>
                <a:ext uri="{FF2B5EF4-FFF2-40B4-BE49-F238E27FC236}">
                  <a16:creationId xmlns:a16="http://schemas.microsoft.com/office/drawing/2014/main" id="{5E371C4F-D3D5-404D-8300-6ADCF1F2FE68}"/>
                </a:ext>
              </a:extLst>
            </p:cNvPr>
            <p:cNvSpPr>
              <a:spLocks/>
            </p:cNvSpPr>
            <p:nvPr/>
          </p:nvSpPr>
          <p:spPr bwMode="auto">
            <a:xfrm>
              <a:off x="2602" y="1159"/>
              <a:ext cx="150" cy="62"/>
            </a:xfrm>
            <a:custGeom>
              <a:avLst/>
              <a:gdLst>
                <a:gd name="T0" fmla="*/ 14 w 158"/>
                <a:gd name="T1" fmla="*/ 10 h 65"/>
                <a:gd name="T2" fmla="*/ 12 w 158"/>
                <a:gd name="T3" fmla="*/ 10 h 65"/>
                <a:gd name="T4" fmla="*/ 9 w 158"/>
                <a:gd name="T5" fmla="*/ 10 h 65"/>
                <a:gd name="T6" fmla="*/ 9 w 158"/>
                <a:gd name="T7" fmla="*/ 10 h 65"/>
                <a:gd name="T8" fmla="*/ 9 w 158"/>
                <a:gd name="T9" fmla="*/ 10 h 65"/>
                <a:gd name="T10" fmla="*/ 9 w 158"/>
                <a:gd name="T11" fmla="*/ 10 h 65"/>
                <a:gd name="T12" fmla="*/ 0 w 158"/>
                <a:gd name="T13" fmla="*/ 10 h 65"/>
                <a:gd name="T14" fmla="*/ 9 w 158"/>
                <a:gd name="T15" fmla="*/ 10 h 65"/>
                <a:gd name="T16" fmla="*/ 9 w 158"/>
                <a:gd name="T17" fmla="*/ 10 h 65"/>
                <a:gd name="T18" fmla="*/ 9 w 158"/>
                <a:gd name="T19" fmla="*/ 10 h 65"/>
                <a:gd name="T20" fmla="*/ 9 w 158"/>
                <a:gd name="T21" fmla="*/ 10 h 65"/>
                <a:gd name="T22" fmla="*/ 9 w 158"/>
                <a:gd name="T23" fmla="*/ 10 h 65"/>
                <a:gd name="T24" fmla="*/ 9 w 158"/>
                <a:gd name="T25" fmla="*/ 10 h 65"/>
                <a:gd name="T26" fmla="*/ 9 w 158"/>
                <a:gd name="T27" fmla="*/ 10 h 65"/>
                <a:gd name="T28" fmla="*/ 10 w 158"/>
                <a:gd name="T29" fmla="*/ 10 h 65"/>
                <a:gd name="T30" fmla="*/ 12 w 158"/>
                <a:gd name="T31" fmla="*/ 6 h 65"/>
                <a:gd name="T32" fmla="*/ 14 w 158"/>
                <a:gd name="T33" fmla="*/ 0 h 65"/>
                <a:gd name="T34" fmla="*/ 14 w 158"/>
                <a:gd name="T35" fmla="*/ 1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 h="65">
                  <a:moveTo>
                    <a:pt x="158" y="63"/>
                  </a:moveTo>
                  <a:lnTo>
                    <a:pt x="142" y="63"/>
                  </a:lnTo>
                  <a:lnTo>
                    <a:pt x="111" y="63"/>
                  </a:lnTo>
                  <a:lnTo>
                    <a:pt x="79" y="63"/>
                  </a:lnTo>
                  <a:lnTo>
                    <a:pt x="49" y="65"/>
                  </a:lnTo>
                  <a:lnTo>
                    <a:pt x="15" y="65"/>
                  </a:lnTo>
                  <a:lnTo>
                    <a:pt x="0" y="65"/>
                  </a:lnTo>
                  <a:lnTo>
                    <a:pt x="15" y="59"/>
                  </a:lnTo>
                  <a:lnTo>
                    <a:pt x="31" y="51"/>
                  </a:lnTo>
                  <a:lnTo>
                    <a:pt x="47" y="45"/>
                  </a:lnTo>
                  <a:lnTo>
                    <a:pt x="63" y="39"/>
                  </a:lnTo>
                  <a:lnTo>
                    <a:pt x="79" y="31"/>
                  </a:lnTo>
                  <a:lnTo>
                    <a:pt x="95" y="25"/>
                  </a:lnTo>
                  <a:lnTo>
                    <a:pt x="111" y="19"/>
                  </a:lnTo>
                  <a:lnTo>
                    <a:pt x="126" y="12"/>
                  </a:lnTo>
                  <a:lnTo>
                    <a:pt x="142" y="6"/>
                  </a:lnTo>
                  <a:lnTo>
                    <a:pt x="158" y="0"/>
                  </a:lnTo>
                  <a:lnTo>
                    <a:pt x="158" y="6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grpSp>
      <p:sp>
        <p:nvSpPr>
          <p:cNvPr id="151" name="Rechteck 150">
            <a:extLst>
              <a:ext uri="{FF2B5EF4-FFF2-40B4-BE49-F238E27FC236}">
                <a16:creationId xmlns:a16="http://schemas.microsoft.com/office/drawing/2014/main" id="{3A437D40-D029-AA46-ABE9-F0A82EA6DF54}"/>
              </a:ext>
            </a:extLst>
          </p:cNvPr>
          <p:cNvSpPr/>
          <p:nvPr/>
        </p:nvSpPr>
        <p:spPr bwMode="auto">
          <a:xfrm>
            <a:off x="1066921" y="4033865"/>
            <a:ext cx="3708000" cy="576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52" name="Rectangle 2">
            <a:extLst>
              <a:ext uri="{FF2B5EF4-FFF2-40B4-BE49-F238E27FC236}">
                <a16:creationId xmlns:a16="http://schemas.microsoft.com/office/drawing/2014/main" id="{E30A2B28-9819-DF47-8A54-69AA8A4BB76E}"/>
              </a:ext>
            </a:extLst>
          </p:cNvPr>
          <p:cNvSpPr>
            <a:spLocks noGrp="1" noChangeArrowheads="1"/>
          </p:cNvSpPr>
          <p:nvPr/>
        </p:nvSpPr>
        <p:spPr bwMode="auto">
          <a:xfrm>
            <a:off x="1066921" y="4039269"/>
            <a:ext cx="3707999" cy="292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ctr" eaLnBrk="1" hangingPunct="1"/>
            <a:r>
              <a:rPr lang="de-AT" altLang="de-DE" sz="1800" b="0" dirty="0"/>
              <a:t>Vor der Kulisse</a:t>
            </a:r>
          </a:p>
        </p:txBody>
      </p:sp>
      <p:sp>
        <p:nvSpPr>
          <p:cNvPr id="153" name="Rectangle 2">
            <a:extLst>
              <a:ext uri="{FF2B5EF4-FFF2-40B4-BE49-F238E27FC236}">
                <a16:creationId xmlns:a16="http://schemas.microsoft.com/office/drawing/2014/main" id="{6D8AD799-330E-424B-929B-42F010FEDED2}"/>
              </a:ext>
            </a:extLst>
          </p:cNvPr>
          <p:cNvSpPr>
            <a:spLocks noGrp="1" noChangeArrowheads="1"/>
          </p:cNvSpPr>
          <p:nvPr/>
        </p:nvSpPr>
        <p:spPr bwMode="auto">
          <a:xfrm>
            <a:off x="1075606" y="4306738"/>
            <a:ext cx="3699314" cy="303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ctr" eaLnBrk="1" hangingPunct="1"/>
            <a:r>
              <a:rPr lang="de-AT" altLang="de-DE" sz="1200" b="0" dirty="0"/>
              <a:t>Der große Auftritt der Franchisenehmer regional</a:t>
            </a:r>
          </a:p>
        </p:txBody>
      </p:sp>
      <p:sp>
        <p:nvSpPr>
          <p:cNvPr id="154" name="Rechteck 153">
            <a:extLst>
              <a:ext uri="{FF2B5EF4-FFF2-40B4-BE49-F238E27FC236}">
                <a16:creationId xmlns:a16="http://schemas.microsoft.com/office/drawing/2014/main" id="{A1387B08-0153-534C-81DD-BD6B6CD3DD18}"/>
              </a:ext>
            </a:extLst>
          </p:cNvPr>
          <p:cNvSpPr/>
          <p:nvPr/>
        </p:nvSpPr>
        <p:spPr bwMode="auto">
          <a:xfrm>
            <a:off x="4846441" y="4033865"/>
            <a:ext cx="3708000" cy="576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55" name="Rectangle 2">
            <a:extLst>
              <a:ext uri="{FF2B5EF4-FFF2-40B4-BE49-F238E27FC236}">
                <a16:creationId xmlns:a16="http://schemas.microsoft.com/office/drawing/2014/main" id="{BA430082-72C8-6843-AC9D-4FF5AA6E6387}"/>
              </a:ext>
            </a:extLst>
          </p:cNvPr>
          <p:cNvSpPr>
            <a:spLocks noGrp="1" noChangeArrowheads="1"/>
          </p:cNvSpPr>
          <p:nvPr/>
        </p:nvSpPr>
        <p:spPr bwMode="auto">
          <a:xfrm>
            <a:off x="4846441" y="4039269"/>
            <a:ext cx="3707999" cy="292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ctr" eaLnBrk="1" hangingPunct="1"/>
            <a:r>
              <a:rPr lang="de-AT" altLang="de-DE" sz="1800" b="0" dirty="0"/>
              <a:t>Hinter der Kulisse</a:t>
            </a:r>
          </a:p>
        </p:txBody>
      </p:sp>
      <p:sp>
        <p:nvSpPr>
          <p:cNvPr id="156" name="Rectangle 2">
            <a:extLst>
              <a:ext uri="{FF2B5EF4-FFF2-40B4-BE49-F238E27FC236}">
                <a16:creationId xmlns:a16="http://schemas.microsoft.com/office/drawing/2014/main" id="{ED445C7D-872B-3D41-B966-0DD0B86049C2}"/>
              </a:ext>
            </a:extLst>
          </p:cNvPr>
          <p:cNvSpPr>
            <a:spLocks noGrp="1" noChangeArrowheads="1"/>
          </p:cNvSpPr>
          <p:nvPr/>
        </p:nvSpPr>
        <p:spPr bwMode="auto">
          <a:xfrm>
            <a:off x="4855126" y="4306737"/>
            <a:ext cx="3699314" cy="303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ctr" eaLnBrk="1" hangingPunct="1"/>
            <a:r>
              <a:rPr lang="de-AT" altLang="de-DE" sz="1200" b="0" dirty="0"/>
              <a:t>Hohe Produktivität in der Franchisezentrale</a:t>
            </a:r>
          </a:p>
        </p:txBody>
      </p:sp>
    </p:spTree>
    <p:extLst>
      <p:ext uri="{BB962C8B-B14F-4D97-AF65-F5344CB8AC3E}">
        <p14:creationId xmlns:p14="http://schemas.microsoft.com/office/powerpoint/2010/main" val="156349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500"/>
                                        <p:tgtEl>
                                          <p:spTgt spid="1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
                                        </p:tgtEl>
                                        <p:attrNameLst>
                                          <p:attrName>style.visibility</p:attrName>
                                        </p:attrNameLst>
                                      </p:cBhvr>
                                      <p:to>
                                        <p:strVal val="visible"/>
                                      </p:to>
                                    </p:set>
                                    <p:animEffect transition="in" filter="fade">
                                      <p:cBhvr>
                                        <p:cTn id="26" dur="500"/>
                                        <p:tgtEl>
                                          <p:spTgt spid="1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animEffect transition="in" filter="fade">
                                      <p:cBhvr>
                                        <p:cTn id="37" dur="500"/>
                                        <p:tgtEl>
                                          <p:spTgt spid="1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500"/>
                                        <p:tgtEl>
                                          <p:spTgt spid="1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16" grpId="0"/>
      <p:bldP spid="151" grpId="0" animBg="1"/>
      <p:bldP spid="152" grpId="0"/>
      <p:bldP spid="153" grpId="0"/>
      <p:bldP spid="154" grpId="0" animBg="1"/>
      <p:bldP spid="155" grpId="0"/>
      <p:bldP spid="1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Prozesse &amp; Organigramme &amp; Fachbereiche </a:t>
            </a: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6" name="Rectangle 2">
            <a:extLst>
              <a:ext uri="{FF2B5EF4-FFF2-40B4-BE49-F238E27FC236}">
                <a16:creationId xmlns:a16="http://schemas.microsoft.com/office/drawing/2014/main" id="{B7B48DD3-E2D6-5F49-8849-BB4228C460FE}"/>
              </a:ext>
            </a:extLst>
          </p:cNvPr>
          <p:cNvSpPr>
            <a:spLocks noGrp="1" noChangeArrowheads="1"/>
          </p:cNvSpPr>
          <p:nvPr/>
        </p:nvSpPr>
        <p:spPr bwMode="auto">
          <a:xfrm>
            <a:off x="524198" y="1075776"/>
            <a:ext cx="8619802"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endParaRPr lang="de-AT" altLang="de-DE" sz="2000" dirty="0"/>
          </a:p>
        </p:txBody>
      </p:sp>
      <p:sp>
        <p:nvSpPr>
          <p:cNvPr id="157" name="Rechteck 156">
            <a:extLst>
              <a:ext uri="{FF2B5EF4-FFF2-40B4-BE49-F238E27FC236}">
                <a16:creationId xmlns:a16="http://schemas.microsoft.com/office/drawing/2014/main" id="{DF08D076-C81A-7C45-BA41-D09334693951}"/>
              </a:ext>
            </a:extLst>
          </p:cNvPr>
          <p:cNvSpPr/>
          <p:nvPr/>
        </p:nvSpPr>
        <p:spPr bwMode="auto">
          <a:xfrm>
            <a:off x="1080850" y="3342687"/>
            <a:ext cx="3348000" cy="1008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58" name="Rechteck 157">
            <a:extLst>
              <a:ext uri="{FF2B5EF4-FFF2-40B4-BE49-F238E27FC236}">
                <a16:creationId xmlns:a16="http://schemas.microsoft.com/office/drawing/2014/main" id="{7947922B-EE67-A142-940E-9033E2DB6DA5}"/>
              </a:ext>
            </a:extLst>
          </p:cNvPr>
          <p:cNvSpPr/>
          <p:nvPr/>
        </p:nvSpPr>
        <p:spPr bwMode="auto">
          <a:xfrm>
            <a:off x="4616530" y="3342687"/>
            <a:ext cx="3348000" cy="1008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59" name="Rechteck 158">
            <a:extLst>
              <a:ext uri="{FF2B5EF4-FFF2-40B4-BE49-F238E27FC236}">
                <a16:creationId xmlns:a16="http://schemas.microsoft.com/office/drawing/2014/main" id="{0E24B017-6BA6-2C4F-A740-FAE9C8216C08}"/>
              </a:ext>
            </a:extLst>
          </p:cNvPr>
          <p:cNvSpPr/>
          <p:nvPr/>
        </p:nvSpPr>
        <p:spPr bwMode="auto">
          <a:xfrm>
            <a:off x="1080850" y="1902567"/>
            <a:ext cx="3348000" cy="1008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60" name="Rechteck 159">
            <a:extLst>
              <a:ext uri="{FF2B5EF4-FFF2-40B4-BE49-F238E27FC236}">
                <a16:creationId xmlns:a16="http://schemas.microsoft.com/office/drawing/2014/main" id="{5BF8E3CC-DE39-8C4E-80B3-98F72F0F32AA}"/>
              </a:ext>
            </a:extLst>
          </p:cNvPr>
          <p:cNvSpPr/>
          <p:nvPr/>
        </p:nvSpPr>
        <p:spPr bwMode="auto">
          <a:xfrm>
            <a:off x="4616530" y="1902567"/>
            <a:ext cx="3348000" cy="1008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61" name="Rectangle 2">
            <a:extLst>
              <a:ext uri="{FF2B5EF4-FFF2-40B4-BE49-F238E27FC236}">
                <a16:creationId xmlns:a16="http://schemas.microsoft.com/office/drawing/2014/main" id="{099C54FA-EB8F-A14D-81CF-B351C06F3BE9}"/>
              </a:ext>
            </a:extLst>
          </p:cNvPr>
          <p:cNvSpPr>
            <a:spLocks noGrp="1" noChangeArrowheads="1"/>
          </p:cNvSpPr>
          <p:nvPr/>
        </p:nvSpPr>
        <p:spPr bwMode="auto">
          <a:xfrm>
            <a:off x="1080851" y="1963529"/>
            <a:ext cx="3347998" cy="94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Konzentration</a:t>
            </a:r>
          </a:p>
          <a:p>
            <a:pPr eaLnBrk="1" hangingPunct="1">
              <a:lnSpc>
                <a:spcPct val="110000"/>
              </a:lnSpc>
            </a:pPr>
            <a:r>
              <a:rPr lang="de-DE" altLang="de-DE" sz="1400" b="0" dirty="0">
                <a:cs typeface="Tahoma"/>
              </a:rPr>
              <a:t>Gleiche Funktionen werden gebündelt</a:t>
            </a:r>
          </a:p>
        </p:txBody>
      </p:sp>
      <p:sp>
        <p:nvSpPr>
          <p:cNvPr id="162" name="Rectangle 2">
            <a:extLst>
              <a:ext uri="{FF2B5EF4-FFF2-40B4-BE49-F238E27FC236}">
                <a16:creationId xmlns:a16="http://schemas.microsoft.com/office/drawing/2014/main" id="{5EC2B24C-9D92-144E-900B-19D4F38D8DF2}"/>
              </a:ext>
            </a:extLst>
          </p:cNvPr>
          <p:cNvSpPr>
            <a:spLocks noGrp="1" noChangeArrowheads="1"/>
          </p:cNvSpPr>
          <p:nvPr/>
        </p:nvSpPr>
        <p:spPr bwMode="auto">
          <a:xfrm>
            <a:off x="1080850" y="3403649"/>
            <a:ext cx="3347999" cy="94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Innovationen</a:t>
            </a:r>
          </a:p>
          <a:p>
            <a:pPr eaLnBrk="1" hangingPunct="1">
              <a:lnSpc>
                <a:spcPct val="110000"/>
              </a:lnSpc>
            </a:pPr>
            <a:r>
              <a:rPr lang="de-DE" altLang="de-DE" sz="1400" b="0" dirty="0">
                <a:cs typeface="Tahoma"/>
              </a:rPr>
              <a:t>Jeder technische Fortschritt wird konsequent umgesetzt</a:t>
            </a:r>
          </a:p>
        </p:txBody>
      </p:sp>
      <p:sp>
        <p:nvSpPr>
          <p:cNvPr id="163" name="Rectangle 2">
            <a:extLst>
              <a:ext uri="{FF2B5EF4-FFF2-40B4-BE49-F238E27FC236}">
                <a16:creationId xmlns:a16="http://schemas.microsoft.com/office/drawing/2014/main" id="{223810F0-D72B-5940-AA9A-B61BE7277231}"/>
              </a:ext>
            </a:extLst>
          </p:cNvPr>
          <p:cNvSpPr>
            <a:spLocks noGrp="1" noChangeArrowheads="1"/>
          </p:cNvSpPr>
          <p:nvPr/>
        </p:nvSpPr>
        <p:spPr bwMode="auto">
          <a:xfrm>
            <a:off x="4616530" y="1963529"/>
            <a:ext cx="3348000" cy="94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Arbeitsteilung</a:t>
            </a:r>
          </a:p>
          <a:p>
            <a:pPr eaLnBrk="1" hangingPunct="1">
              <a:lnSpc>
                <a:spcPct val="110000"/>
              </a:lnSpc>
            </a:pPr>
            <a:r>
              <a:rPr lang="de-DE" altLang="de-DE" sz="1400" b="0" dirty="0">
                <a:cs typeface="Tahoma"/>
              </a:rPr>
              <a:t>Der FP wird entlastet und konzentriert sich auf seine Hauptaufgaben</a:t>
            </a:r>
          </a:p>
        </p:txBody>
      </p:sp>
      <p:sp>
        <p:nvSpPr>
          <p:cNvPr id="164" name="Rectangle 2">
            <a:extLst>
              <a:ext uri="{FF2B5EF4-FFF2-40B4-BE49-F238E27FC236}">
                <a16:creationId xmlns:a16="http://schemas.microsoft.com/office/drawing/2014/main" id="{2A7EC525-BA93-9F4D-AC2C-C8B5EDC45DCA}"/>
              </a:ext>
            </a:extLst>
          </p:cNvPr>
          <p:cNvSpPr>
            <a:spLocks noGrp="1" noChangeArrowheads="1"/>
          </p:cNvSpPr>
          <p:nvPr/>
        </p:nvSpPr>
        <p:spPr bwMode="auto">
          <a:xfrm>
            <a:off x="4616530" y="3403649"/>
            <a:ext cx="3348000" cy="94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Spezialisierung</a:t>
            </a:r>
            <a:r>
              <a:rPr lang="de-DE" altLang="de-DE" sz="1400" b="0" dirty="0">
                <a:cs typeface="Tahoma"/>
              </a:rPr>
              <a:t> </a:t>
            </a:r>
          </a:p>
          <a:p>
            <a:pPr eaLnBrk="1" hangingPunct="1">
              <a:lnSpc>
                <a:spcPct val="110000"/>
              </a:lnSpc>
            </a:pPr>
            <a:r>
              <a:rPr lang="de-DE" altLang="de-DE" sz="1400" b="0" dirty="0">
                <a:cs typeface="Tahoma"/>
              </a:rPr>
              <a:t>Jede Funktion wird von Profis erledigt</a:t>
            </a:r>
          </a:p>
        </p:txBody>
      </p:sp>
      <p:sp>
        <p:nvSpPr>
          <p:cNvPr id="165" name="Rechteck 164">
            <a:extLst>
              <a:ext uri="{FF2B5EF4-FFF2-40B4-BE49-F238E27FC236}">
                <a16:creationId xmlns:a16="http://schemas.microsoft.com/office/drawing/2014/main" id="{4C479AB4-5FB0-5749-B91B-9306E3706626}"/>
              </a:ext>
            </a:extLst>
          </p:cNvPr>
          <p:cNvSpPr/>
          <p:nvPr/>
        </p:nvSpPr>
        <p:spPr bwMode="auto">
          <a:xfrm>
            <a:off x="1080851" y="2946332"/>
            <a:ext cx="6883680" cy="360040"/>
          </a:xfrm>
          <a:prstGeom prst="rect">
            <a:avLst/>
          </a:prstGeom>
          <a:solidFill>
            <a:srgbClr val="5296E9">
              <a:alpha val="20000"/>
            </a:srgb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66" name="Rectangle 2">
            <a:extLst>
              <a:ext uri="{FF2B5EF4-FFF2-40B4-BE49-F238E27FC236}">
                <a16:creationId xmlns:a16="http://schemas.microsoft.com/office/drawing/2014/main" id="{76B9CB5E-3077-044B-9CE1-ED2878A4CB2D}"/>
              </a:ext>
            </a:extLst>
          </p:cNvPr>
          <p:cNvSpPr>
            <a:spLocks noGrp="1" noChangeArrowheads="1"/>
          </p:cNvSpPr>
          <p:nvPr/>
        </p:nvSpPr>
        <p:spPr bwMode="auto">
          <a:xfrm>
            <a:off x="1080851" y="2964867"/>
            <a:ext cx="6883680" cy="341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ctr" eaLnBrk="1" hangingPunct="1"/>
            <a:r>
              <a:rPr lang="de-AT" altLang="de-DE" sz="1800"/>
              <a:t>Fließbandprinzip</a:t>
            </a:r>
            <a:endParaRPr lang="de-AT" altLang="de-DE" sz="1200" b="0" dirty="0"/>
          </a:p>
        </p:txBody>
      </p:sp>
    </p:spTree>
    <p:extLst>
      <p:ext uri="{BB962C8B-B14F-4D97-AF65-F5344CB8AC3E}">
        <p14:creationId xmlns:p14="http://schemas.microsoft.com/office/powerpoint/2010/main" val="408643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500"/>
                                        <p:tgtEl>
                                          <p:spTgt spid="1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500"/>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fade">
                                      <p:cBhvr>
                                        <p:cTn id="28" dur="500"/>
                                        <p:tgtEl>
                                          <p:spTgt spid="1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fade">
                                      <p:cBhvr>
                                        <p:cTn id="39" dur="500"/>
                                        <p:tgtEl>
                                          <p:spTgt spid="1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8"/>
                                        </p:tgtEl>
                                        <p:attrNameLst>
                                          <p:attrName>style.visibility</p:attrName>
                                        </p:attrNameLst>
                                      </p:cBhvr>
                                      <p:to>
                                        <p:strVal val="visible"/>
                                      </p:to>
                                    </p:set>
                                    <p:animEffect transition="in" filter="fade">
                                      <p:cBhvr>
                                        <p:cTn id="44" dur="500"/>
                                        <p:tgtEl>
                                          <p:spTgt spid="1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4"/>
                                        </p:tgtEl>
                                        <p:attrNameLst>
                                          <p:attrName>style.visibility</p:attrName>
                                        </p:attrNameLst>
                                      </p:cBhvr>
                                      <p:to>
                                        <p:strVal val="visible"/>
                                      </p:to>
                                    </p:set>
                                    <p:animEffect transition="in" filter="fade">
                                      <p:cBhvr>
                                        <p:cTn id="47" dur="500"/>
                                        <p:tgtEl>
                                          <p:spTgt spid="16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p:bldP spid="157" grpId="0" animBg="1"/>
      <p:bldP spid="158" grpId="0" animBg="1"/>
      <p:bldP spid="159" grpId="0" animBg="1"/>
      <p:bldP spid="160" grpId="0" animBg="1"/>
      <p:bldP spid="161" grpId="0"/>
      <p:bldP spid="162" grpId="0"/>
      <p:bldP spid="163" grpId="0"/>
      <p:bldP spid="164" grpId="0"/>
      <p:bldP spid="165" grpId="0" animBg="1"/>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10">
            <a:extLst>
              <a:ext uri="{FF2B5EF4-FFF2-40B4-BE49-F238E27FC236}">
                <a16:creationId xmlns:a16="http://schemas.microsoft.com/office/drawing/2014/main" id="{7760B3F5-503B-984B-B476-4B5C8E4BF2EC}"/>
              </a:ext>
            </a:extLst>
          </p:cNvPr>
          <p:cNvSpPr/>
          <p:nvPr/>
        </p:nvSpPr>
        <p:spPr bwMode="auto">
          <a:xfrm>
            <a:off x="1529542" y="2682792"/>
            <a:ext cx="5735782" cy="1872000"/>
          </a:xfrm>
          <a:custGeom>
            <a:avLst/>
            <a:gdLst>
              <a:gd name="connsiteX0" fmla="*/ 0 w 5735782"/>
              <a:gd name="connsiteY0" fmla="*/ 1729048 h 1729048"/>
              <a:gd name="connsiteX1" fmla="*/ 44334 w 5735782"/>
              <a:gd name="connsiteY1" fmla="*/ 1424248 h 1729048"/>
              <a:gd name="connsiteX2" fmla="*/ 166254 w 5735782"/>
              <a:gd name="connsiteY2" fmla="*/ 1230284 h 1729048"/>
              <a:gd name="connsiteX3" fmla="*/ 332509 w 5735782"/>
              <a:gd name="connsiteY3" fmla="*/ 1064030 h 1729048"/>
              <a:gd name="connsiteX4" fmla="*/ 604058 w 5735782"/>
              <a:gd name="connsiteY4" fmla="*/ 986444 h 1729048"/>
              <a:gd name="connsiteX5" fmla="*/ 958734 w 5735782"/>
              <a:gd name="connsiteY5" fmla="*/ 936568 h 1729048"/>
              <a:gd name="connsiteX6" fmla="*/ 1767840 w 5735782"/>
              <a:gd name="connsiteY6" fmla="*/ 825731 h 1729048"/>
              <a:gd name="connsiteX7" fmla="*/ 2732116 w 5735782"/>
              <a:gd name="connsiteY7" fmla="*/ 748146 h 1729048"/>
              <a:gd name="connsiteX8" fmla="*/ 3685309 w 5735782"/>
              <a:gd name="connsiteY8" fmla="*/ 670560 h 1729048"/>
              <a:gd name="connsiteX9" fmla="*/ 4156363 w 5735782"/>
              <a:gd name="connsiteY9" fmla="*/ 592975 h 1729048"/>
              <a:gd name="connsiteX10" fmla="*/ 4738254 w 5735782"/>
              <a:gd name="connsiteY10" fmla="*/ 493222 h 1729048"/>
              <a:gd name="connsiteX11" fmla="*/ 5170516 w 5735782"/>
              <a:gd name="connsiteY11" fmla="*/ 304800 h 1729048"/>
              <a:gd name="connsiteX12" fmla="*/ 5735782 w 5735782"/>
              <a:gd name="connsiteY12" fmla="*/ 0 h 17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5782" h="1729048">
                <a:moveTo>
                  <a:pt x="0" y="1729048"/>
                </a:moveTo>
                <a:cubicBezTo>
                  <a:pt x="8312" y="1618211"/>
                  <a:pt x="16625" y="1507375"/>
                  <a:pt x="44334" y="1424248"/>
                </a:cubicBezTo>
                <a:cubicBezTo>
                  <a:pt x="72043" y="1341121"/>
                  <a:pt x="118225" y="1290320"/>
                  <a:pt x="166254" y="1230284"/>
                </a:cubicBezTo>
                <a:cubicBezTo>
                  <a:pt x="214283" y="1170248"/>
                  <a:pt x="259542" y="1104670"/>
                  <a:pt x="332509" y="1064030"/>
                </a:cubicBezTo>
                <a:cubicBezTo>
                  <a:pt x="405476" y="1023390"/>
                  <a:pt x="499687" y="1007688"/>
                  <a:pt x="604058" y="986444"/>
                </a:cubicBezTo>
                <a:cubicBezTo>
                  <a:pt x="708429" y="965200"/>
                  <a:pt x="958734" y="936568"/>
                  <a:pt x="958734" y="936568"/>
                </a:cubicBezTo>
                <a:cubicBezTo>
                  <a:pt x="1152698" y="909782"/>
                  <a:pt x="1472276" y="857135"/>
                  <a:pt x="1767840" y="825731"/>
                </a:cubicBezTo>
                <a:cubicBezTo>
                  <a:pt x="2063404" y="794327"/>
                  <a:pt x="2732116" y="748146"/>
                  <a:pt x="2732116" y="748146"/>
                </a:cubicBezTo>
                <a:lnTo>
                  <a:pt x="3685309" y="670560"/>
                </a:lnTo>
                <a:cubicBezTo>
                  <a:pt x="3922683" y="644698"/>
                  <a:pt x="4156363" y="592975"/>
                  <a:pt x="4156363" y="592975"/>
                </a:cubicBezTo>
                <a:cubicBezTo>
                  <a:pt x="4331854" y="563419"/>
                  <a:pt x="4569229" y="541251"/>
                  <a:pt x="4738254" y="493222"/>
                </a:cubicBezTo>
                <a:cubicBezTo>
                  <a:pt x="4907279" y="445193"/>
                  <a:pt x="5004261" y="387004"/>
                  <a:pt x="5170516" y="304800"/>
                </a:cubicBezTo>
                <a:cubicBezTo>
                  <a:pt x="5336771" y="222596"/>
                  <a:pt x="5536276" y="111298"/>
                  <a:pt x="5735782" y="0"/>
                </a:cubicBezTo>
              </a:path>
            </a:pathLst>
          </a:custGeom>
          <a:noFill/>
          <a:ln w="12700">
            <a:solidFill>
              <a:srgbClr val="C00000"/>
            </a:solidFill>
          </a:ln>
          <a:effectLst/>
          <a:extLst>
            <a:ext uri="{909E8E84-426E-40dd-AFC4-6F175D3DCCD1}">
              <a14:hiddenFill xmlns:a14="http://schemas.microsoft.com/office/drawing/2010/main" xmlns="">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xmlns=""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6" name="Rectangle 2">
            <a:extLst>
              <a:ext uri="{FF2B5EF4-FFF2-40B4-BE49-F238E27FC236}">
                <a16:creationId xmlns:a16="http://schemas.microsoft.com/office/drawing/2014/main" id="{B7B48DD3-E2D6-5F49-8849-BB4228C460FE}"/>
              </a:ext>
            </a:extLst>
          </p:cNvPr>
          <p:cNvSpPr>
            <a:spLocks noGrp="1" noChangeArrowheads="1"/>
          </p:cNvSpPr>
          <p:nvPr/>
        </p:nvSpPr>
        <p:spPr bwMode="auto">
          <a:xfrm>
            <a:off x="524198" y="573895"/>
            <a:ext cx="8619802" cy="954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Franchisezentrale als Profitcenter | langfristig</a:t>
            </a:r>
          </a:p>
        </p:txBody>
      </p:sp>
      <p:sp>
        <p:nvSpPr>
          <p:cNvPr id="25" name="Line 26">
            <a:extLst>
              <a:ext uri="{FF2B5EF4-FFF2-40B4-BE49-F238E27FC236}">
                <a16:creationId xmlns:a16="http://schemas.microsoft.com/office/drawing/2014/main" id="{50B13807-7E75-C14F-97FF-BD1D0B3AABD1}"/>
              </a:ext>
            </a:extLst>
          </p:cNvPr>
          <p:cNvSpPr>
            <a:spLocks noChangeShapeType="1"/>
          </p:cNvSpPr>
          <p:nvPr/>
        </p:nvSpPr>
        <p:spPr bwMode="auto">
          <a:xfrm>
            <a:off x="3228423" y="2183593"/>
            <a:ext cx="0" cy="2516405"/>
          </a:xfrm>
          <a:prstGeom prst="line">
            <a:avLst/>
          </a:prstGeom>
          <a:noFill/>
          <a:ln w="6350">
            <a:solidFill>
              <a:schemeClr val="bg1">
                <a:lumMod val="75000"/>
              </a:schemeClr>
            </a:solidFill>
            <a:round/>
            <a:headEnd/>
            <a:tailEnd/>
          </a:ln>
          <a:effectLst/>
        </p:spPr>
        <p:txBody>
          <a:bodyPr wrap="none" anchor="ctr"/>
          <a:lstStyle/>
          <a:p>
            <a:pPr>
              <a:defRPr/>
            </a:pPr>
            <a:endParaRPr lang="en-US" b="0">
              <a:solidFill>
                <a:schemeClr val="accent6"/>
              </a:solidFill>
              <a:latin typeface="+mj-lt"/>
            </a:endParaRPr>
          </a:p>
        </p:txBody>
      </p:sp>
      <p:sp>
        <p:nvSpPr>
          <p:cNvPr id="26" name="Line 26">
            <a:extLst>
              <a:ext uri="{FF2B5EF4-FFF2-40B4-BE49-F238E27FC236}">
                <a16:creationId xmlns:a16="http://schemas.microsoft.com/office/drawing/2014/main" id="{50FC1114-3210-2249-839D-2843A619ED3E}"/>
              </a:ext>
            </a:extLst>
          </p:cNvPr>
          <p:cNvSpPr>
            <a:spLocks noChangeShapeType="1"/>
          </p:cNvSpPr>
          <p:nvPr/>
        </p:nvSpPr>
        <p:spPr bwMode="auto">
          <a:xfrm>
            <a:off x="1913832" y="2183593"/>
            <a:ext cx="0" cy="2516405"/>
          </a:xfrm>
          <a:prstGeom prst="line">
            <a:avLst/>
          </a:prstGeom>
          <a:noFill/>
          <a:ln w="6350">
            <a:solidFill>
              <a:schemeClr val="bg1">
                <a:lumMod val="75000"/>
              </a:schemeClr>
            </a:solidFill>
            <a:round/>
            <a:headEnd/>
            <a:tailEnd/>
          </a:ln>
          <a:effectLst/>
        </p:spPr>
        <p:txBody>
          <a:bodyPr wrap="none" anchor="ctr"/>
          <a:lstStyle/>
          <a:p>
            <a:pPr>
              <a:defRPr/>
            </a:pPr>
            <a:endParaRPr lang="en-US" b="0">
              <a:solidFill>
                <a:schemeClr val="accent6"/>
              </a:solidFill>
              <a:latin typeface="+mj-lt"/>
            </a:endParaRPr>
          </a:p>
        </p:txBody>
      </p:sp>
      <p:grpSp>
        <p:nvGrpSpPr>
          <p:cNvPr id="40" name="Group 14">
            <a:extLst>
              <a:ext uri="{FF2B5EF4-FFF2-40B4-BE49-F238E27FC236}">
                <a16:creationId xmlns:a16="http://schemas.microsoft.com/office/drawing/2014/main" id="{49494A4C-671B-1647-9F40-145A8372287D}"/>
              </a:ext>
            </a:extLst>
          </p:cNvPr>
          <p:cNvGrpSpPr>
            <a:grpSpLocks/>
          </p:cNvGrpSpPr>
          <p:nvPr/>
        </p:nvGrpSpPr>
        <p:grpSpPr bwMode="auto">
          <a:xfrm>
            <a:off x="1102537" y="2183593"/>
            <a:ext cx="6781800" cy="2386013"/>
            <a:chOff x="1104" y="1767"/>
            <a:chExt cx="4272" cy="1503"/>
          </a:xfrm>
        </p:grpSpPr>
        <p:sp>
          <p:nvSpPr>
            <p:cNvPr id="41" name="Line 15">
              <a:extLst>
                <a:ext uri="{FF2B5EF4-FFF2-40B4-BE49-F238E27FC236}">
                  <a16:creationId xmlns:a16="http://schemas.microsoft.com/office/drawing/2014/main" id="{CEF587EE-9AC9-0D42-9037-21340FC2D346}"/>
                </a:ext>
              </a:extLst>
            </p:cNvPr>
            <p:cNvSpPr>
              <a:spLocks noChangeShapeType="1"/>
            </p:cNvSpPr>
            <p:nvPr/>
          </p:nvSpPr>
          <p:spPr bwMode="auto">
            <a:xfrm flipV="1">
              <a:off x="1104" y="1767"/>
              <a:ext cx="0" cy="1503"/>
            </a:xfrm>
            <a:prstGeom prst="line">
              <a:avLst/>
            </a:prstGeom>
            <a:noFill/>
            <a:ln w="19050">
              <a:solidFill>
                <a:schemeClr val="tx1">
                  <a:lumMod val="50000"/>
                  <a:lumOff val="50000"/>
                </a:schemeClr>
              </a:solidFill>
              <a:round/>
              <a:headEnd/>
              <a:tailEnd type="triangle" w="med" len="med"/>
            </a:ln>
            <a:effectLst/>
          </p:spPr>
          <p:txBody>
            <a:bodyPr wrap="none" anchor="ctr"/>
            <a:lstStyle/>
            <a:p>
              <a:pPr>
                <a:defRPr/>
              </a:pPr>
              <a:endParaRPr lang="en-US" b="0">
                <a:solidFill>
                  <a:schemeClr val="accent6"/>
                </a:solidFill>
                <a:latin typeface="+mj-lt"/>
              </a:endParaRPr>
            </a:p>
          </p:txBody>
        </p:sp>
        <p:sp>
          <p:nvSpPr>
            <p:cNvPr id="43" name="Line 16">
              <a:extLst>
                <a:ext uri="{FF2B5EF4-FFF2-40B4-BE49-F238E27FC236}">
                  <a16:creationId xmlns:a16="http://schemas.microsoft.com/office/drawing/2014/main" id="{AAF6BE96-E252-FF42-827E-DD9F1016BC09}"/>
                </a:ext>
              </a:extLst>
            </p:cNvPr>
            <p:cNvSpPr>
              <a:spLocks noChangeShapeType="1"/>
            </p:cNvSpPr>
            <p:nvPr/>
          </p:nvSpPr>
          <p:spPr bwMode="auto">
            <a:xfrm>
              <a:off x="1104" y="3264"/>
              <a:ext cx="4272" cy="0"/>
            </a:xfrm>
            <a:prstGeom prst="line">
              <a:avLst/>
            </a:prstGeom>
            <a:noFill/>
            <a:ln w="19050">
              <a:solidFill>
                <a:schemeClr val="tx1">
                  <a:lumMod val="50000"/>
                  <a:lumOff val="50000"/>
                </a:schemeClr>
              </a:solidFill>
              <a:round/>
              <a:headEnd/>
              <a:tailEnd type="triangle" w="med" len="med"/>
            </a:ln>
            <a:effectLst/>
          </p:spPr>
          <p:txBody>
            <a:bodyPr wrap="none" anchor="ctr"/>
            <a:lstStyle/>
            <a:p>
              <a:pPr>
                <a:defRPr/>
              </a:pPr>
              <a:endParaRPr lang="en-US" b="0">
                <a:solidFill>
                  <a:schemeClr val="accent6"/>
                </a:solidFill>
                <a:latin typeface="+mj-lt"/>
              </a:endParaRPr>
            </a:p>
          </p:txBody>
        </p:sp>
      </p:grpSp>
      <p:sp>
        <p:nvSpPr>
          <p:cNvPr id="47" name="Rectangle 2">
            <a:extLst>
              <a:ext uri="{FF2B5EF4-FFF2-40B4-BE49-F238E27FC236}">
                <a16:creationId xmlns:a16="http://schemas.microsoft.com/office/drawing/2014/main" id="{50E21D30-13FD-B04F-AE9F-B981B6189891}"/>
              </a:ext>
            </a:extLst>
          </p:cNvPr>
          <p:cNvSpPr>
            <a:spLocks noGrp="1" noChangeArrowheads="1"/>
          </p:cNvSpPr>
          <p:nvPr/>
        </p:nvSpPr>
        <p:spPr bwMode="auto">
          <a:xfrm>
            <a:off x="7528008" y="4417572"/>
            <a:ext cx="1177796" cy="285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algn="ctr" eaLnBrk="1" hangingPunct="1">
              <a:lnSpc>
                <a:spcPct val="110000"/>
              </a:lnSpc>
            </a:pPr>
            <a:r>
              <a:rPr lang="de-DE" altLang="de-DE" sz="1100" b="0">
                <a:solidFill>
                  <a:schemeClr val="tx1">
                    <a:lumMod val="50000"/>
                    <a:lumOff val="50000"/>
                  </a:schemeClr>
                </a:solidFill>
                <a:cs typeface="Tahoma"/>
              </a:rPr>
              <a:t>Zeit</a:t>
            </a:r>
          </a:p>
        </p:txBody>
      </p:sp>
      <p:sp>
        <p:nvSpPr>
          <p:cNvPr id="55" name="Rectangle 2">
            <a:extLst>
              <a:ext uri="{FF2B5EF4-FFF2-40B4-BE49-F238E27FC236}">
                <a16:creationId xmlns:a16="http://schemas.microsoft.com/office/drawing/2014/main" id="{2A5EDD9B-2E3D-CC48-9047-B7E161E99644}"/>
              </a:ext>
            </a:extLst>
          </p:cNvPr>
          <p:cNvSpPr>
            <a:spLocks noGrp="1" noChangeArrowheads="1"/>
          </p:cNvSpPr>
          <p:nvPr/>
        </p:nvSpPr>
        <p:spPr bwMode="auto">
          <a:xfrm>
            <a:off x="2314261" y="4549833"/>
            <a:ext cx="897721" cy="287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000" b="0">
                <a:solidFill>
                  <a:schemeClr val="tx1">
                    <a:lumMod val="50000"/>
                    <a:lumOff val="50000"/>
                  </a:schemeClr>
                </a:solidFill>
                <a:cs typeface="Tahoma"/>
              </a:rPr>
              <a:t>Stufe 2</a:t>
            </a:r>
          </a:p>
        </p:txBody>
      </p:sp>
      <p:sp>
        <p:nvSpPr>
          <p:cNvPr id="61" name="Rectangle 2">
            <a:extLst>
              <a:ext uri="{FF2B5EF4-FFF2-40B4-BE49-F238E27FC236}">
                <a16:creationId xmlns:a16="http://schemas.microsoft.com/office/drawing/2014/main" id="{36A6D290-A3B1-FC42-92C1-34B88B9B296F}"/>
              </a:ext>
            </a:extLst>
          </p:cNvPr>
          <p:cNvSpPr>
            <a:spLocks noGrp="1" noChangeArrowheads="1"/>
          </p:cNvSpPr>
          <p:nvPr/>
        </p:nvSpPr>
        <p:spPr bwMode="auto">
          <a:xfrm>
            <a:off x="1266858" y="4549833"/>
            <a:ext cx="897721" cy="287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000" b="0">
                <a:solidFill>
                  <a:schemeClr val="tx1">
                    <a:lumMod val="50000"/>
                    <a:lumOff val="50000"/>
                  </a:schemeClr>
                </a:solidFill>
                <a:cs typeface="Tahoma"/>
              </a:rPr>
              <a:t>Stufe 1</a:t>
            </a:r>
          </a:p>
        </p:txBody>
      </p:sp>
      <p:cxnSp>
        <p:nvCxnSpPr>
          <p:cNvPr id="5" name="Gerade Verbindung mit Pfeil 4">
            <a:extLst>
              <a:ext uri="{FF2B5EF4-FFF2-40B4-BE49-F238E27FC236}">
                <a16:creationId xmlns:a16="http://schemas.microsoft.com/office/drawing/2014/main" id="{7E3B0E73-D864-454B-9C90-43C2E53499FC}"/>
              </a:ext>
            </a:extLst>
          </p:cNvPr>
          <p:cNvCxnSpPr>
            <a:cxnSpLocks/>
          </p:cNvCxnSpPr>
          <p:nvPr/>
        </p:nvCxnSpPr>
        <p:spPr bwMode="auto">
          <a:xfrm flipV="1">
            <a:off x="7122337" y="3197629"/>
            <a:ext cx="1073396" cy="281358"/>
          </a:xfrm>
          <a:prstGeom prst="straightConnector1">
            <a:avLst/>
          </a:prstGeom>
          <a:noFill/>
          <a:ln>
            <a:noFill/>
            <a:tailEnd type="triangle"/>
          </a:ln>
          <a:effectLst/>
          <a:extLst>
            <a:ext uri="{909E8E84-426E-40dd-AFC4-6F175D3DCCD1}">
              <a14:hiddenFill xmlns:a14="http://schemas.microsoft.com/office/drawing/2010/main" xmlns="">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xmlns=""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5" name="Rectangle 2">
            <a:extLst>
              <a:ext uri="{FF2B5EF4-FFF2-40B4-BE49-F238E27FC236}">
                <a16:creationId xmlns:a16="http://schemas.microsoft.com/office/drawing/2014/main" id="{73DFF6F7-3E4C-5649-A4A4-96D68FE48592}"/>
              </a:ext>
            </a:extLst>
          </p:cNvPr>
          <p:cNvSpPr>
            <a:spLocks noGrp="1" noChangeArrowheads="1"/>
          </p:cNvSpPr>
          <p:nvPr/>
        </p:nvSpPr>
        <p:spPr bwMode="auto">
          <a:xfrm>
            <a:off x="3638756" y="4549833"/>
            <a:ext cx="897721" cy="287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000" b="0">
                <a:solidFill>
                  <a:schemeClr val="tx1">
                    <a:lumMod val="50000"/>
                    <a:lumOff val="50000"/>
                  </a:schemeClr>
                </a:solidFill>
                <a:cs typeface="Tahoma"/>
              </a:rPr>
              <a:t>Stufe 3</a:t>
            </a:r>
          </a:p>
        </p:txBody>
      </p:sp>
      <p:sp>
        <p:nvSpPr>
          <p:cNvPr id="13" name="Freihandform 12">
            <a:extLst>
              <a:ext uri="{FF2B5EF4-FFF2-40B4-BE49-F238E27FC236}">
                <a16:creationId xmlns:a16="http://schemas.microsoft.com/office/drawing/2014/main" id="{B492DCA6-BF56-5A49-A154-135A220BDD3A}"/>
              </a:ext>
            </a:extLst>
          </p:cNvPr>
          <p:cNvSpPr/>
          <p:nvPr/>
        </p:nvSpPr>
        <p:spPr bwMode="auto">
          <a:xfrm>
            <a:off x="1928553" y="1854957"/>
            <a:ext cx="5336771" cy="2700000"/>
          </a:xfrm>
          <a:custGeom>
            <a:avLst/>
            <a:gdLst>
              <a:gd name="connsiteX0" fmla="*/ 0 w 5515085"/>
              <a:gd name="connsiteY0" fmla="*/ 2947455 h 2947455"/>
              <a:gd name="connsiteX1" fmla="*/ 410094 w 5515085"/>
              <a:gd name="connsiteY1" fmla="*/ 2847702 h 2947455"/>
              <a:gd name="connsiteX2" fmla="*/ 659476 w 5515085"/>
              <a:gd name="connsiteY2" fmla="*/ 2764575 h 2947455"/>
              <a:gd name="connsiteX3" fmla="*/ 908858 w 5515085"/>
              <a:gd name="connsiteY3" fmla="*/ 2731324 h 2947455"/>
              <a:gd name="connsiteX4" fmla="*/ 1363287 w 5515085"/>
              <a:gd name="connsiteY4" fmla="*/ 2631571 h 2947455"/>
              <a:gd name="connsiteX5" fmla="*/ 1850967 w 5515085"/>
              <a:gd name="connsiteY5" fmla="*/ 2592778 h 2947455"/>
              <a:gd name="connsiteX6" fmla="*/ 2549236 w 5515085"/>
              <a:gd name="connsiteY6" fmla="*/ 2553985 h 2947455"/>
              <a:gd name="connsiteX7" fmla="*/ 3059083 w 5515085"/>
              <a:gd name="connsiteY7" fmla="*/ 2299062 h 2947455"/>
              <a:gd name="connsiteX8" fmla="*/ 3557847 w 5515085"/>
              <a:gd name="connsiteY8" fmla="*/ 1839091 h 2947455"/>
              <a:gd name="connsiteX9" fmla="*/ 4566458 w 5515085"/>
              <a:gd name="connsiteY9" fmla="*/ 703018 h 2947455"/>
              <a:gd name="connsiteX10" fmla="*/ 5408814 w 5515085"/>
              <a:gd name="connsiteY10" fmla="*/ 76793 h 2947455"/>
              <a:gd name="connsiteX11" fmla="*/ 5475316 w 5515085"/>
              <a:gd name="connsiteY11" fmla="*/ 32458 h 29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15085" h="2947455">
                <a:moveTo>
                  <a:pt x="0" y="2947455"/>
                </a:moveTo>
                <a:cubicBezTo>
                  <a:pt x="150090" y="2912818"/>
                  <a:pt x="300181" y="2878182"/>
                  <a:pt x="410094" y="2847702"/>
                </a:cubicBezTo>
                <a:cubicBezTo>
                  <a:pt x="520007" y="2817222"/>
                  <a:pt x="576349" y="2783971"/>
                  <a:pt x="659476" y="2764575"/>
                </a:cubicBezTo>
                <a:cubicBezTo>
                  <a:pt x="742603" y="2745179"/>
                  <a:pt x="791556" y="2753491"/>
                  <a:pt x="908858" y="2731324"/>
                </a:cubicBezTo>
                <a:cubicBezTo>
                  <a:pt x="1026160" y="2709157"/>
                  <a:pt x="1206269" y="2654662"/>
                  <a:pt x="1363287" y="2631571"/>
                </a:cubicBezTo>
                <a:cubicBezTo>
                  <a:pt x="1520305" y="2608480"/>
                  <a:pt x="1850967" y="2592778"/>
                  <a:pt x="1850967" y="2592778"/>
                </a:cubicBezTo>
                <a:cubicBezTo>
                  <a:pt x="2048625" y="2579847"/>
                  <a:pt x="2347883" y="2602938"/>
                  <a:pt x="2549236" y="2553985"/>
                </a:cubicBezTo>
                <a:cubicBezTo>
                  <a:pt x="2750589" y="2505032"/>
                  <a:pt x="2890981" y="2418211"/>
                  <a:pt x="3059083" y="2299062"/>
                </a:cubicBezTo>
                <a:cubicBezTo>
                  <a:pt x="3227185" y="2179913"/>
                  <a:pt x="3306618" y="2105098"/>
                  <a:pt x="3557847" y="1839091"/>
                </a:cubicBezTo>
                <a:cubicBezTo>
                  <a:pt x="3809076" y="1573084"/>
                  <a:pt x="4257964" y="996734"/>
                  <a:pt x="4566458" y="703018"/>
                </a:cubicBezTo>
                <a:cubicBezTo>
                  <a:pt x="4874952" y="409302"/>
                  <a:pt x="5257338" y="188553"/>
                  <a:pt x="5408814" y="76793"/>
                </a:cubicBezTo>
                <a:cubicBezTo>
                  <a:pt x="5560290" y="-34967"/>
                  <a:pt x="5517803" y="-1255"/>
                  <a:pt x="5475316" y="32458"/>
                </a:cubicBezTo>
              </a:path>
            </a:pathLst>
          </a:custGeom>
          <a:noFill/>
          <a:ln w="12700">
            <a:solidFill>
              <a:srgbClr val="0070C0"/>
            </a:solidFill>
          </a:ln>
          <a:effectLst/>
          <a:extLst>
            <a:ext uri="{909E8E84-426E-40dd-AFC4-6F175D3DCCD1}">
              <a14:hiddenFill xmlns:a14="http://schemas.microsoft.com/office/drawing/2010/main" xmlns="">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xmlns=""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66" name="Rectangle 2">
            <a:extLst>
              <a:ext uri="{FF2B5EF4-FFF2-40B4-BE49-F238E27FC236}">
                <a16:creationId xmlns:a16="http://schemas.microsoft.com/office/drawing/2014/main" id="{B6EA2BDB-56AD-984B-887E-FF326BA86655}"/>
              </a:ext>
            </a:extLst>
          </p:cNvPr>
          <p:cNvSpPr>
            <a:spLocks noGrp="1" noChangeArrowheads="1"/>
          </p:cNvSpPr>
          <p:nvPr/>
        </p:nvSpPr>
        <p:spPr bwMode="auto">
          <a:xfrm>
            <a:off x="1817102" y="2937169"/>
            <a:ext cx="3876007" cy="575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200" b="0">
                <a:solidFill>
                  <a:srgbClr val="C00000"/>
                </a:solidFill>
              </a:rPr>
              <a:t>Kosten der Franchisezentrale ohne Prozesse</a:t>
            </a:r>
            <a:endParaRPr lang="de-AT" altLang="de-DE" sz="1200" b="0" dirty="0">
              <a:solidFill>
                <a:srgbClr val="C00000"/>
              </a:solidFill>
            </a:endParaRPr>
          </a:p>
        </p:txBody>
      </p:sp>
      <p:sp>
        <p:nvSpPr>
          <p:cNvPr id="67" name="Rectangle 2">
            <a:extLst>
              <a:ext uri="{FF2B5EF4-FFF2-40B4-BE49-F238E27FC236}">
                <a16:creationId xmlns:a16="http://schemas.microsoft.com/office/drawing/2014/main" id="{0161B2A9-54E8-1A49-9119-E5CB88C8EB0C}"/>
              </a:ext>
            </a:extLst>
          </p:cNvPr>
          <p:cNvSpPr>
            <a:spLocks noGrp="1" noChangeArrowheads="1"/>
          </p:cNvSpPr>
          <p:nvPr/>
        </p:nvSpPr>
        <p:spPr bwMode="auto">
          <a:xfrm>
            <a:off x="3966809" y="2006144"/>
            <a:ext cx="2318143" cy="575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200" b="0" dirty="0">
                <a:solidFill>
                  <a:srgbClr val="0070C0"/>
                </a:solidFill>
              </a:rPr>
              <a:t>Anzahl der Franchisepartner</a:t>
            </a:r>
          </a:p>
        </p:txBody>
      </p:sp>
      <p:sp>
        <p:nvSpPr>
          <p:cNvPr id="2" name="Freihandform 1">
            <a:extLst>
              <a:ext uri="{FF2B5EF4-FFF2-40B4-BE49-F238E27FC236}">
                <a16:creationId xmlns:a16="http://schemas.microsoft.com/office/drawing/2014/main" id="{9F50E7AD-FBFF-2244-B3DB-F2986EC57692}"/>
              </a:ext>
            </a:extLst>
          </p:cNvPr>
          <p:cNvSpPr/>
          <p:nvPr/>
        </p:nvSpPr>
        <p:spPr bwMode="auto">
          <a:xfrm>
            <a:off x="1535084" y="3624349"/>
            <a:ext cx="5641571" cy="925484"/>
          </a:xfrm>
          <a:custGeom>
            <a:avLst/>
            <a:gdLst>
              <a:gd name="connsiteX0" fmla="*/ 0 w 5641571"/>
              <a:gd name="connsiteY0" fmla="*/ 925484 h 925484"/>
              <a:gd name="connsiteX1" fmla="*/ 22167 w 5641571"/>
              <a:gd name="connsiteY1" fmla="*/ 737062 h 925484"/>
              <a:gd name="connsiteX2" fmla="*/ 77585 w 5641571"/>
              <a:gd name="connsiteY2" fmla="*/ 565266 h 925484"/>
              <a:gd name="connsiteX3" fmla="*/ 182880 w 5641571"/>
              <a:gd name="connsiteY3" fmla="*/ 421178 h 925484"/>
              <a:gd name="connsiteX4" fmla="*/ 310341 w 5641571"/>
              <a:gd name="connsiteY4" fmla="*/ 332509 h 925484"/>
              <a:gd name="connsiteX5" fmla="*/ 764771 w 5641571"/>
              <a:gd name="connsiteY5" fmla="*/ 243840 h 925484"/>
              <a:gd name="connsiteX6" fmla="*/ 1385454 w 5641571"/>
              <a:gd name="connsiteY6" fmla="*/ 210589 h 925484"/>
              <a:gd name="connsiteX7" fmla="*/ 2272145 w 5641571"/>
              <a:gd name="connsiteY7" fmla="*/ 160713 h 925484"/>
              <a:gd name="connsiteX8" fmla="*/ 3097876 w 5641571"/>
              <a:gd name="connsiteY8" fmla="*/ 155171 h 925484"/>
              <a:gd name="connsiteX9" fmla="*/ 3735185 w 5641571"/>
              <a:gd name="connsiteY9" fmla="*/ 144087 h 925484"/>
              <a:gd name="connsiteX10" fmla="*/ 4389120 w 5641571"/>
              <a:gd name="connsiteY10" fmla="*/ 105295 h 925484"/>
              <a:gd name="connsiteX11" fmla="*/ 5037512 w 5641571"/>
              <a:gd name="connsiteY11" fmla="*/ 77586 h 925484"/>
              <a:gd name="connsiteX12" fmla="*/ 5641571 w 5641571"/>
              <a:gd name="connsiteY12" fmla="*/ 0 h 925484"/>
              <a:gd name="connsiteX13" fmla="*/ 5641571 w 5641571"/>
              <a:gd name="connsiteY13" fmla="*/ 0 h 92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1571" h="925484">
                <a:moveTo>
                  <a:pt x="0" y="925484"/>
                </a:moveTo>
                <a:cubicBezTo>
                  <a:pt x="4618" y="861291"/>
                  <a:pt x="9236" y="797098"/>
                  <a:pt x="22167" y="737062"/>
                </a:cubicBezTo>
                <a:cubicBezTo>
                  <a:pt x="35098" y="677026"/>
                  <a:pt x="50800" y="617913"/>
                  <a:pt x="77585" y="565266"/>
                </a:cubicBezTo>
                <a:cubicBezTo>
                  <a:pt x="104370" y="512619"/>
                  <a:pt x="144087" y="459971"/>
                  <a:pt x="182880" y="421178"/>
                </a:cubicBezTo>
                <a:cubicBezTo>
                  <a:pt x="221673" y="382385"/>
                  <a:pt x="213359" y="362065"/>
                  <a:pt x="310341" y="332509"/>
                </a:cubicBezTo>
                <a:cubicBezTo>
                  <a:pt x="407323" y="302953"/>
                  <a:pt x="585586" y="264160"/>
                  <a:pt x="764771" y="243840"/>
                </a:cubicBezTo>
                <a:cubicBezTo>
                  <a:pt x="943956" y="223520"/>
                  <a:pt x="1385454" y="210589"/>
                  <a:pt x="1385454" y="210589"/>
                </a:cubicBezTo>
                <a:cubicBezTo>
                  <a:pt x="1636683" y="196735"/>
                  <a:pt x="1986741" y="169949"/>
                  <a:pt x="2272145" y="160713"/>
                </a:cubicBezTo>
                <a:cubicBezTo>
                  <a:pt x="2557549" y="151477"/>
                  <a:pt x="3097876" y="155171"/>
                  <a:pt x="3097876" y="155171"/>
                </a:cubicBezTo>
                <a:cubicBezTo>
                  <a:pt x="3341716" y="152400"/>
                  <a:pt x="3519978" y="152400"/>
                  <a:pt x="3735185" y="144087"/>
                </a:cubicBezTo>
                <a:cubicBezTo>
                  <a:pt x="3950392" y="135774"/>
                  <a:pt x="4389120" y="105295"/>
                  <a:pt x="4389120" y="105295"/>
                </a:cubicBezTo>
                <a:cubicBezTo>
                  <a:pt x="4606174" y="94212"/>
                  <a:pt x="4828770" y="95135"/>
                  <a:pt x="5037512" y="77586"/>
                </a:cubicBezTo>
                <a:cubicBezTo>
                  <a:pt x="5246254" y="60037"/>
                  <a:pt x="5641571" y="0"/>
                  <a:pt x="5641571" y="0"/>
                </a:cubicBezTo>
                <a:lnTo>
                  <a:pt x="5641571" y="0"/>
                </a:lnTo>
              </a:path>
            </a:pathLst>
          </a:custGeom>
          <a:noFill/>
          <a:ln w="12700">
            <a:solidFill>
              <a:srgbClr val="00B050"/>
            </a:solidFill>
          </a:ln>
          <a:effectLst/>
          <a:extLst>
            <a:ext uri="{909E8E84-426E-40dd-AFC4-6F175D3DCCD1}">
              <a14:hiddenFill xmlns:a14="http://schemas.microsoft.com/office/drawing/2010/main" xmlns="">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xmlns=""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1" name="Rectangle 2">
            <a:extLst>
              <a:ext uri="{FF2B5EF4-FFF2-40B4-BE49-F238E27FC236}">
                <a16:creationId xmlns:a16="http://schemas.microsoft.com/office/drawing/2014/main" id="{EBCA4FC2-E3E6-7B46-BA88-8282DB815187}"/>
              </a:ext>
            </a:extLst>
          </p:cNvPr>
          <p:cNvSpPr>
            <a:spLocks noGrp="1" noChangeArrowheads="1"/>
          </p:cNvSpPr>
          <p:nvPr/>
        </p:nvSpPr>
        <p:spPr bwMode="auto">
          <a:xfrm>
            <a:off x="5186527" y="3751816"/>
            <a:ext cx="3876007" cy="575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1200" b="0">
                <a:solidFill>
                  <a:srgbClr val="00B050"/>
                </a:solidFill>
              </a:rPr>
              <a:t>Kosten der Franchisezentrale mit Prozessen</a:t>
            </a:r>
            <a:endParaRPr lang="de-AT" altLang="de-DE" sz="1200" b="0" dirty="0">
              <a:solidFill>
                <a:srgbClr val="00B050"/>
              </a:solidFill>
            </a:endParaRPr>
          </a:p>
        </p:txBody>
      </p:sp>
    </p:spTree>
    <p:extLst>
      <p:ext uri="{BB962C8B-B14F-4D97-AF65-F5344CB8AC3E}">
        <p14:creationId xmlns:p14="http://schemas.microsoft.com/office/powerpoint/2010/main" val="41286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24197" y="652798"/>
            <a:ext cx="8619803"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r>
              <a:rPr lang="de-AT" altLang="de-DE" sz="2400" dirty="0"/>
              <a:t>Die vier Phasen einer Franchisepartnerschaft</a:t>
            </a:r>
          </a:p>
        </p:txBody>
      </p:sp>
      <p:sp>
        <p:nvSpPr>
          <p:cNvPr id="20" name="Pfeil nach unten 19">
            <a:extLst>
              <a:ext uri="{FF2B5EF4-FFF2-40B4-BE49-F238E27FC236}">
                <a16:creationId xmlns:a16="http://schemas.microsoft.com/office/drawing/2014/main" id="{BDA97516-48AE-0541-B466-0BAF4A037FEE}"/>
              </a:ext>
            </a:extLst>
          </p:cNvPr>
          <p:cNvSpPr/>
          <p:nvPr/>
        </p:nvSpPr>
        <p:spPr>
          <a:xfrm rot="16200000">
            <a:off x="8033000" y="5002310"/>
            <a:ext cx="89874" cy="143865"/>
          </a:xfrm>
          <a:prstGeom prst="downArrow">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srgbClr val="002060"/>
              </a:solidFill>
            </a:endParaRPr>
          </a:p>
        </p:txBody>
      </p:sp>
      <p:sp>
        <p:nvSpPr>
          <p:cNvPr id="10" name="Rechteck 9">
            <a:extLst>
              <a:ext uri="{FF2B5EF4-FFF2-40B4-BE49-F238E27FC236}">
                <a16:creationId xmlns:a16="http://schemas.microsoft.com/office/drawing/2014/main" id="{EFDB008E-1520-204A-9DCE-03850FF48DC5}"/>
              </a:ext>
            </a:extLst>
          </p:cNvPr>
          <p:cNvSpPr/>
          <p:nvPr/>
        </p:nvSpPr>
        <p:spPr bwMode="auto">
          <a:xfrm>
            <a:off x="908320" y="1533396"/>
            <a:ext cx="3588916" cy="1152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2" name="Rectangle 2">
            <a:extLst>
              <a:ext uri="{FF2B5EF4-FFF2-40B4-BE49-F238E27FC236}">
                <a16:creationId xmlns:a16="http://schemas.microsoft.com/office/drawing/2014/main" id="{9D09C520-8EDE-234C-AB57-58A867E4E4B9}"/>
              </a:ext>
            </a:extLst>
          </p:cNvPr>
          <p:cNvSpPr>
            <a:spLocks noGrp="1" noChangeArrowheads="1"/>
          </p:cNvSpPr>
          <p:nvPr/>
        </p:nvSpPr>
        <p:spPr bwMode="auto">
          <a:xfrm>
            <a:off x="908320" y="1549543"/>
            <a:ext cx="3588915" cy="1135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Rekrutierung</a:t>
            </a:r>
            <a:br>
              <a:rPr lang="de-DE" altLang="de-DE" sz="1400" b="0" dirty="0">
                <a:cs typeface="Tahoma"/>
              </a:rPr>
            </a:br>
            <a:r>
              <a:rPr lang="de-DE" altLang="de-DE" sz="1200" b="0" dirty="0">
                <a:cs typeface="Tahoma"/>
              </a:rPr>
              <a:t>Alle Aktivitäten zur Gewinnung neuer Franchisepartner – vom Erstkontakt (erster Anruf, Messe etc.) bis zur Unterzeichnung des Franchise-vertrages.</a:t>
            </a:r>
          </a:p>
        </p:txBody>
      </p:sp>
      <p:sp>
        <p:nvSpPr>
          <p:cNvPr id="17" name="Rechteck 16">
            <a:extLst>
              <a:ext uri="{FF2B5EF4-FFF2-40B4-BE49-F238E27FC236}">
                <a16:creationId xmlns:a16="http://schemas.microsoft.com/office/drawing/2014/main" id="{4082A33D-A9FF-D340-8F70-04FCF0714814}"/>
              </a:ext>
            </a:extLst>
          </p:cNvPr>
          <p:cNvSpPr/>
          <p:nvPr/>
        </p:nvSpPr>
        <p:spPr bwMode="auto">
          <a:xfrm>
            <a:off x="4657936" y="1533396"/>
            <a:ext cx="3588916" cy="1152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18" name="Rectangle 2">
            <a:extLst>
              <a:ext uri="{FF2B5EF4-FFF2-40B4-BE49-F238E27FC236}">
                <a16:creationId xmlns:a16="http://schemas.microsoft.com/office/drawing/2014/main" id="{0874548A-44E4-EB4C-99A8-83E187D19B3B}"/>
              </a:ext>
            </a:extLst>
          </p:cNvPr>
          <p:cNvSpPr>
            <a:spLocks noGrp="1" noChangeArrowheads="1"/>
          </p:cNvSpPr>
          <p:nvPr/>
        </p:nvSpPr>
        <p:spPr bwMode="auto">
          <a:xfrm>
            <a:off x="4657936" y="1549543"/>
            <a:ext cx="3588915" cy="1135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Systemintegration</a:t>
            </a:r>
            <a:br>
              <a:rPr lang="de-DE" altLang="de-DE" sz="1400" b="0" dirty="0">
                <a:cs typeface="Tahoma"/>
              </a:rPr>
            </a:br>
            <a:r>
              <a:rPr lang="de-DE" altLang="de-DE" sz="1200" b="0" dirty="0">
                <a:cs typeface="Tahoma"/>
              </a:rPr>
              <a:t>Alle Aktivitäten von der Vertragsunterzeichnung bis zur erfolgreichen Installation des neuen Franchisebetriebes (Eröffnung + X Wochen / Monate).</a:t>
            </a:r>
          </a:p>
        </p:txBody>
      </p:sp>
      <p:sp>
        <p:nvSpPr>
          <p:cNvPr id="19" name="Rechteck 18">
            <a:extLst>
              <a:ext uri="{FF2B5EF4-FFF2-40B4-BE49-F238E27FC236}">
                <a16:creationId xmlns:a16="http://schemas.microsoft.com/office/drawing/2014/main" id="{0CD6FB2E-321A-5E48-9CB4-A0D03EE69796}"/>
              </a:ext>
            </a:extLst>
          </p:cNvPr>
          <p:cNvSpPr/>
          <p:nvPr/>
        </p:nvSpPr>
        <p:spPr bwMode="auto">
          <a:xfrm>
            <a:off x="908320" y="2833109"/>
            <a:ext cx="3588916" cy="1152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1" name="Rectangle 2">
            <a:extLst>
              <a:ext uri="{FF2B5EF4-FFF2-40B4-BE49-F238E27FC236}">
                <a16:creationId xmlns:a16="http://schemas.microsoft.com/office/drawing/2014/main" id="{AD7C9B98-2F32-AD4E-A10B-9F3158C0DE97}"/>
              </a:ext>
            </a:extLst>
          </p:cNvPr>
          <p:cNvSpPr>
            <a:spLocks noGrp="1" noChangeArrowheads="1"/>
          </p:cNvSpPr>
          <p:nvPr/>
        </p:nvSpPr>
        <p:spPr bwMode="auto">
          <a:xfrm>
            <a:off x="908320" y="2849256"/>
            <a:ext cx="3588915" cy="1135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Laufende Partnerschaft</a:t>
            </a:r>
            <a:br>
              <a:rPr lang="de-DE" altLang="de-DE" sz="1400" b="0" dirty="0">
                <a:cs typeface="Tahoma"/>
              </a:rPr>
            </a:br>
            <a:r>
              <a:rPr lang="de-DE" altLang="de-DE" sz="1200" b="0" dirty="0">
                <a:cs typeface="Tahoma"/>
              </a:rPr>
              <a:t>Alle Aktivitäten des laufenden Coaching der Franchisepartner durch die Franchisezentrale, in allen Bausteinen des Franchisepaketes.</a:t>
            </a:r>
          </a:p>
        </p:txBody>
      </p:sp>
      <p:sp>
        <p:nvSpPr>
          <p:cNvPr id="23" name="Rechteck 22">
            <a:extLst>
              <a:ext uri="{FF2B5EF4-FFF2-40B4-BE49-F238E27FC236}">
                <a16:creationId xmlns:a16="http://schemas.microsoft.com/office/drawing/2014/main" id="{9A84FE49-3D49-8940-8F23-09E9CA6957F8}"/>
              </a:ext>
            </a:extLst>
          </p:cNvPr>
          <p:cNvSpPr/>
          <p:nvPr/>
        </p:nvSpPr>
        <p:spPr bwMode="auto">
          <a:xfrm>
            <a:off x="4657936" y="2833109"/>
            <a:ext cx="3588916" cy="1152000"/>
          </a:xfrm>
          <a:prstGeom prst="rect">
            <a:avLst/>
          </a:prstGeom>
          <a:solidFill>
            <a:schemeClr val="tx1">
              <a:lumMod val="50000"/>
              <a:lumOff val="50000"/>
              <a:alpha val="2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p:txBody>
      </p:sp>
      <p:sp>
        <p:nvSpPr>
          <p:cNvPr id="24" name="Rectangle 2">
            <a:extLst>
              <a:ext uri="{FF2B5EF4-FFF2-40B4-BE49-F238E27FC236}">
                <a16:creationId xmlns:a16="http://schemas.microsoft.com/office/drawing/2014/main" id="{26AFB295-92E9-CE47-9D79-0555B0D2B621}"/>
              </a:ext>
            </a:extLst>
          </p:cNvPr>
          <p:cNvSpPr>
            <a:spLocks noGrp="1" noChangeArrowheads="1"/>
          </p:cNvSpPr>
          <p:nvPr/>
        </p:nvSpPr>
        <p:spPr bwMode="auto">
          <a:xfrm>
            <a:off x="4657936" y="2849256"/>
            <a:ext cx="3588915" cy="1135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Tahoma" pitchFamily="34" charset="0"/>
              </a:defRPr>
            </a:lvl2pPr>
            <a:lvl3pPr algn="l" rtl="0" eaLnBrk="0" fontAlgn="base" hangingPunct="0">
              <a:spcBef>
                <a:spcPct val="0"/>
              </a:spcBef>
              <a:spcAft>
                <a:spcPct val="0"/>
              </a:spcAft>
              <a:defRPr sz="3200" b="1">
                <a:solidFill>
                  <a:srgbClr val="003366"/>
                </a:solidFill>
                <a:latin typeface="Tahoma" pitchFamily="34" charset="0"/>
              </a:defRPr>
            </a:lvl3pPr>
            <a:lvl4pPr algn="l" rtl="0" eaLnBrk="0" fontAlgn="base" hangingPunct="0">
              <a:spcBef>
                <a:spcPct val="0"/>
              </a:spcBef>
              <a:spcAft>
                <a:spcPct val="0"/>
              </a:spcAft>
              <a:defRPr sz="3200" b="1">
                <a:solidFill>
                  <a:srgbClr val="003366"/>
                </a:solidFill>
                <a:latin typeface="Tahoma" pitchFamily="34" charset="0"/>
              </a:defRPr>
            </a:lvl4pPr>
            <a:lvl5pPr algn="l" rtl="0" eaLnBrk="0" fontAlgn="base" hangingPunct="0">
              <a:spcBef>
                <a:spcPct val="0"/>
              </a:spcBef>
              <a:spcAft>
                <a:spcPct val="0"/>
              </a:spcAft>
              <a:defRPr sz="3200" b="1">
                <a:solidFill>
                  <a:srgbClr val="003366"/>
                </a:solidFill>
                <a:latin typeface="Tahoma" pitchFamily="34" charset="0"/>
              </a:defRPr>
            </a:lvl5pPr>
            <a:lvl6pPr marL="457200" algn="l" rtl="0" fontAlgn="base">
              <a:spcBef>
                <a:spcPct val="0"/>
              </a:spcBef>
              <a:spcAft>
                <a:spcPct val="0"/>
              </a:spcAft>
              <a:defRPr sz="3200" b="1">
                <a:solidFill>
                  <a:srgbClr val="003366"/>
                </a:solidFill>
                <a:latin typeface="Tahoma" pitchFamily="34" charset="0"/>
              </a:defRPr>
            </a:lvl6pPr>
            <a:lvl7pPr marL="914400" algn="l" rtl="0" fontAlgn="base">
              <a:spcBef>
                <a:spcPct val="0"/>
              </a:spcBef>
              <a:spcAft>
                <a:spcPct val="0"/>
              </a:spcAft>
              <a:defRPr sz="3200" b="1">
                <a:solidFill>
                  <a:srgbClr val="003366"/>
                </a:solidFill>
                <a:latin typeface="Tahoma" pitchFamily="34" charset="0"/>
              </a:defRPr>
            </a:lvl7pPr>
            <a:lvl8pPr marL="1371600" algn="l" rtl="0" fontAlgn="base">
              <a:spcBef>
                <a:spcPct val="0"/>
              </a:spcBef>
              <a:spcAft>
                <a:spcPct val="0"/>
              </a:spcAft>
              <a:defRPr sz="3200" b="1">
                <a:solidFill>
                  <a:srgbClr val="003366"/>
                </a:solidFill>
                <a:latin typeface="Tahoma" pitchFamily="34" charset="0"/>
              </a:defRPr>
            </a:lvl8pPr>
            <a:lvl9pPr marL="1828800" algn="l" rtl="0" fontAlgn="base">
              <a:spcBef>
                <a:spcPct val="0"/>
              </a:spcBef>
              <a:spcAft>
                <a:spcPct val="0"/>
              </a:spcAft>
              <a:defRPr sz="3200" b="1">
                <a:solidFill>
                  <a:srgbClr val="003366"/>
                </a:solidFill>
                <a:latin typeface="Tahoma" pitchFamily="34" charset="0"/>
              </a:defRPr>
            </a:lvl9pPr>
          </a:lstStyle>
          <a:p>
            <a:pPr eaLnBrk="1" hangingPunct="1">
              <a:lnSpc>
                <a:spcPct val="110000"/>
              </a:lnSpc>
            </a:pPr>
            <a:r>
              <a:rPr lang="de-DE" altLang="de-DE" sz="1800" dirty="0">
                <a:cs typeface="Tahoma"/>
              </a:rPr>
              <a:t>De-Rekrutierung</a:t>
            </a:r>
            <a:br>
              <a:rPr lang="de-DE" altLang="de-DE" sz="1400" b="0" dirty="0">
                <a:cs typeface="Tahoma"/>
              </a:rPr>
            </a:br>
            <a:r>
              <a:rPr lang="de-DE" altLang="de-DE" sz="1200" b="0" dirty="0">
                <a:cs typeface="Tahoma"/>
              </a:rPr>
              <a:t>Alle Aktivitäten zur möglichst reibungslosen Beendigung einer Franchisepartnerschaft.</a:t>
            </a:r>
          </a:p>
        </p:txBody>
      </p:sp>
    </p:spTree>
    <p:extLst>
      <p:ext uri="{BB962C8B-B14F-4D97-AF65-F5344CB8AC3E}">
        <p14:creationId xmlns:p14="http://schemas.microsoft.com/office/powerpoint/2010/main" val="79208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10" grpId="0" animBg="1"/>
      <p:bldP spid="12" grpId="0"/>
      <p:bldP spid="17" grpId="0" animBg="1"/>
      <p:bldP spid="18" grpId="0"/>
      <p:bldP spid="19" grpId="0" animBg="1"/>
      <p:bldP spid="21" grpId="0"/>
      <p:bldP spid="23" grpId="0" animBg="1"/>
      <p:bldP spid="24"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xmlns=""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xmlns=""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1"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E414D51AE9DE40BA888A1F2A8D314A" ma:contentTypeVersion="15" ma:contentTypeDescription="Ein neues Dokument erstellen." ma:contentTypeScope="" ma:versionID="263c0f7c4ae80a286a0dc4381ce38802">
  <xsd:schema xmlns:xsd="http://www.w3.org/2001/XMLSchema" xmlns:xs="http://www.w3.org/2001/XMLSchema" xmlns:p="http://schemas.microsoft.com/office/2006/metadata/properties" xmlns:ns2="5ec68f72-fb6c-453e-90dd-0b661b6ea0aa" xmlns:ns3="a9b0d4e6-b994-410a-8e9b-ecc24460b5f7" targetNamespace="http://schemas.microsoft.com/office/2006/metadata/properties" ma:root="true" ma:fieldsID="ead8ba3b392c97b2ab2634d1f2573c4e" ns2:_="" ns3:_="">
    <xsd:import namespace="5ec68f72-fb6c-453e-90dd-0b661b6ea0aa"/>
    <xsd:import namespace="a9b0d4e6-b994-410a-8e9b-ecc24460b5f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MediaServiceObjectDetectorVersions"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68f72-fb6c-453e-90dd-0b661b6ea0aa"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7ff50a5d-b577-4f61-aeac-d46d19861cad}" ma:internalName="TaxCatchAll" ma:showField="CatchAllData" ma:web="5ec68f72-fb6c-453e-90dd-0b661b6ea0aa">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b0d4e6-b994-410a-8e9b-ecc24460b5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9c5872c9-89e7-4a76-8ba4-7ecafe9520b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5ec68f72-fb6c-453e-90dd-0b661b6ea0aa">53ZHSJYRWNE4-1608855324-63192</_dlc_DocId>
    <_dlc_DocIdUrl xmlns="5ec68f72-fb6c-453e-90dd-0b661b6ea0aa">
      <Url>https://franchiseat.sharepoint.com/sites/Daten/_layouts/15/DocIdRedir.aspx?ID=53ZHSJYRWNE4-1608855324-63192</Url>
      <Description>53ZHSJYRWNE4-1608855324-63192</Description>
    </_dlc_DocIdUrl>
    <lcf76f155ced4ddcb4097134ff3c332f xmlns="a9b0d4e6-b994-410a-8e9b-ecc24460b5f7">
      <Terms xmlns="http://schemas.microsoft.com/office/infopath/2007/PartnerControls"/>
    </lcf76f155ced4ddcb4097134ff3c332f>
    <TaxCatchAll xmlns="5ec68f72-fb6c-453e-90dd-0b661b6ea0aa" xsi:nil="true"/>
  </documentManagement>
</p:properties>
</file>

<file path=customXml/itemProps1.xml><?xml version="1.0" encoding="utf-8"?>
<ds:datastoreItem xmlns:ds="http://schemas.openxmlformats.org/officeDocument/2006/customXml" ds:itemID="{ABB4BD4C-9E0D-4A92-988C-5C3794E5A5C3}"/>
</file>

<file path=customXml/itemProps2.xml><?xml version="1.0" encoding="utf-8"?>
<ds:datastoreItem xmlns:ds="http://schemas.openxmlformats.org/officeDocument/2006/customXml" ds:itemID="{C9E4A3E7-5A94-4631-B846-33962183629B}"/>
</file>

<file path=customXml/itemProps3.xml><?xml version="1.0" encoding="utf-8"?>
<ds:datastoreItem xmlns:ds="http://schemas.openxmlformats.org/officeDocument/2006/customXml" ds:itemID="{FE0FD978-A83A-4DA6-B3A3-C1B83C1892C6}"/>
</file>

<file path=customXml/itemProps4.xml><?xml version="1.0" encoding="utf-8"?>
<ds:datastoreItem xmlns:ds="http://schemas.openxmlformats.org/officeDocument/2006/customXml" ds:itemID="{229B074B-6F6F-4D17-ACE9-7A4A4ED68720}"/>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Bildschirmpräsentation (16:9)</PresentationFormat>
  <Paragraphs>414</Paragraphs>
  <Slides>16</Slides>
  <Notes>16</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16</vt:i4>
      </vt:variant>
    </vt:vector>
  </HeadingPairs>
  <TitlesOfParts>
    <vt:vector size="23" baseType="lpstr">
      <vt:lpstr>Arial</vt:lpstr>
      <vt:lpstr>Calibri</vt:lpstr>
      <vt:lpstr>Tahoma</vt:lpstr>
      <vt:lpstr>Wingdings</vt:lpstr>
      <vt:lpstr>Office-Design</vt:lpstr>
      <vt:lpstr>Standarddesign</vt:lpstr>
      <vt:lpstr>Adobe 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 Brausam</dc:creator>
  <cp:lastModifiedBy>Waltraud Martius [Syncon Consulting GmbH]</cp:lastModifiedBy>
  <cp:revision>297</cp:revision>
  <cp:lastPrinted>2025-04-23T15:36:45Z</cp:lastPrinted>
  <dcterms:created xsi:type="dcterms:W3CDTF">2019-09-19T08:06:17Z</dcterms:created>
  <dcterms:modified xsi:type="dcterms:W3CDTF">2025-04-25T20:05:46Z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0x01010011E414D51AE9DE40BA888A1F2A8D314A</vt:lpwstr>
  </property>
  <property fmtid="{D5CDD505-2E9C-101B-9397-08002B2CF9AE}" pid="3" name="_dlc_DocIdItemGuid">
    <vt:lpwstr>ab6506a3-8612-4ce9-955f-835c930b7868</vt:lpwstr>
  </property>
</Properties>
</file>