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  <p:sldMasterId id="2147483710" r:id="rId5"/>
  </p:sldMasterIdLst>
  <p:notesMasterIdLst>
    <p:notesMasterId r:id="rId27"/>
  </p:notesMasterIdLst>
  <p:sldIdLst>
    <p:sldId id="3917" r:id="rId6"/>
    <p:sldId id="3935" r:id="rId7"/>
    <p:sldId id="3918" r:id="rId8"/>
    <p:sldId id="3919" r:id="rId9"/>
    <p:sldId id="3920" r:id="rId10"/>
    <p:sldId id="3921" r:id="rId11"/>
    <p:sldId id="3922" r:id="rId12"/>
    <p:sldId id="3915" r:id="rId13"/>
    <p:sldId id="3923" r:id="rId14"/>
    <p:sldId id="3924" r:id="rId15"/>
    <p:sldId id="3925" r:id="rId16"/>
    <p:sldId id="3926" r:id="rId17"/>
    <p:sldId id="3927" r:id="rId18"/>
    <p:sldId id="3928" r:id="rId19"/>
    <p:sldId id="3929" r:id="rId20"/>
    <p:sldId id="3933" r:id="rId21"/>
    <p:sldId id="3934" r:id="rId22"/>
    <p:sldId id="3930" r:id="rId23"/>
    <p:sldId id="3931" r:id="rId24"/>
    <p:sldId id="3932" r:id="rId25"/>
    <p:sldId id="3814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92C"/>
    <a:srgbClr val="7C9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33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ustomXml" Target="../customXml/item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50446-7981-434E-AFF9-769DB31E26B4}" type="datetimeFigureOut">
              <a:rPr lang="de-AT" smtClean="0"/>
              <a:t>12.05.2025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94275-58F0-45B4-97BD-BF6D697105A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1874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C42DB9-5B47-1D43-B255-6DA620202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1260475"/>
            <a:ext cx="9396412" cy="2168525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784CD11-1B53-5442-8C17-C6C1C4F13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3607904"/>
            <a:ext cx="9396411" cy="178800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15168C-FFD4-3D45-9307-301098245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7208-8824-42FC-80EC-7E4CE0AC8478}" type="datetimeFigureOut">
              <a:rPr lang="de-DE" smtClean="0"/>
              <a:t>12.05.2025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34674F-975B-254B-9696-7A0E0D6B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F600C6-FEF9-E542-9730-B8F96B407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DF2F5-20AD-41C4-A85D-F71B908066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061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9BB50-9B6F-EC4D-8D8D-0AB780D17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0247"/>
            <a:ext cx="93980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74EC024-94D8-9543-9A26-C6DC02D69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8872330" cy="43513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8F2ADD-E0A2-B049-8DAF-BD4F3F146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7208-8824-42FC-80EC-7E4CE0AC8478}" type="datetimeFigureOut">
              <a:rPr lang="de-DE" smtClean="0"/>
              <a:t>12.05.2025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912667-2BF1-D743-9730-E576487BF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798691-9E9B-5046-B4DC-989A9198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DF2F5-20AD-41C4-A85D-F71B908066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55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7ABB862-C665-444C-88BC-9B521B6A17C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7919831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de-DE" dirty="0"/>
              <a:t>Mastertitelformat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C882076-1D5E-4341-8CA0-33A0D6A83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4413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332490-3092-3E45-98A3-73D2BE74F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7208-8824-42FC-80EC-7E4CE0AC8478}" type="datetimeFigureOut">
              <a:rPr lang="de-DE" smtClean="0"/>
              <a:t>12.05.2025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CB12F0-FC98-7A4C-8CD2-8112CAD80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759D69-FD19-8049-9115-D23F0B58D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DF2F5-20AD-41C4-A85D-F71B908066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6978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6E3396-1C05-5D4F-8039-D60A5F4EF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7208-8824-42FC-80EC-7E4CE0AC8478}" type="datetimeFigureOut">
              <a:rPr lang="de-DE" smtClean="0"/>
              <a:t>12.05.2025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56FE274-9C63-CB49-A491-0ABEA9645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KPS Partner | www.kps-partner.at | office@kps-partner.at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B9BCA8-38D6-C548-B345-1E4FACC83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Klingerstraße 9 | 2353 Guntramsdorf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7265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6E3396-1C05-5D4F-8039-D60A5F4EF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7208-8824-42FC-80EC-7E4CE0AC8478}" type="datetimeFigureOut">
              <a:rPr lang="de-DE" smtClean="0"/>
              <a:t>12.05.2025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56FE274-9C63-CB49-A491-0ABEA9645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KPS Partner | www.kps-partner.at | office@kps-partner.at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B9BCA8-38D6-C548-B345-1E4FACC83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Klingerstraße 9 | 2353 Guntramsdorf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5037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Le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6E3396-1C05-5D4F-8039-D60A5F4EF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7208-8824-42FC-80EC-7E4CE0AC8478}" type="datetimeFigureOut">
              <a:rPr lang="de-DE" smtClean="0"/>
              <a:t>12.05.2025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56FE274-9C63-CB49-A491-0ABEA9645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KPS Partner | www.kps-partner.at | office@kps-partner.at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B9BCA8-38D6-C548-B345-1E4FACC83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Klingerstraße 9 | 2353 Guntramsdorf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1137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Le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6E3396-1C05-5D4F-8039-D60A5F4EF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7208-8824-42FC-80EC-7E4CE0AC8478}" type="datetimeFigureOut">
              <a:rPr lang="de-DE" smtClean="0"/>
              <a:t>12.05.2025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56FE274-9C63-CB49-A491-0ABEA9645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KPS Partner | www.kps-partner.at | office@kps-partner.at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B9BCA8-38D6-C548-B345-1E4FACC83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Klingerstraße 9 | 2353 Guntramsdorf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4498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Le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6E3396-1C05-5D4F-8039-D60A5F4EF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7208-8824-42FC-80EC-7E4CE0AC8478}" type="datetimeFigureOut">
              <a:rPr lang="de-DE" smtClean="0"/>
              <a:t>12.05.2025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56FE274-9C63-CB49-A491-0ABEA9645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KPS Partner | www.kps-partner.at | office@kps-partner.at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B9BCA8-38D6-C548-B345-1E4FACC83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Klingerstraße 9 | 2353 Guntramsdorf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5820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8AE43B54-0556-8749-AB57-5BC62D53A5E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108273" y="1214417"/>
            <a:ext cx="3382978" cy="4490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83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C42DB9-5B47-1D43-B255-6DA620202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1260475"/>
            <a:ext cx="9396412" cy="2168525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784CD11-1B53-5442-8C17-C6C1C4F13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3607904"/>
            <a:ext cx="9396411" cy="178800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15168C-FFD4-3D45-9307-301098245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D2B3-19A2-C247-BF11-5F250B58D688}" type="datetimeFigureOut">
              <a:rPr lang="de-DE" smtClean="0"/>
              <a:t>12.05.2025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34674F-975B-254B-9696-7A0E0D6B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F600C6-FEF9-E542-9730-B8F96B407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C1B5-CDDE-2544-A249-D4ED0487BE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767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C3D0F-028C-4942-84AF-F56AFFC02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D75E4D-BE90-CD46-B17B-9802A4C32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22475E-1AF3-994E-94E3-24CAC72FE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D2B3-19A2-C247-BF11-5F250B58D688}" type="datetimeFigureOut">
              <a:rPr lang="de-DE" smtClean="0"/>
              <a:t>12.05.2025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9B2EC8-F094-EE4F-9CC2-1A54386A9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8ABCD7-9E14-3942-8449-0387F530C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C1B5-CDDE-2544-A249-D4ED0487BE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772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C3D0F-028C-4942-84AF-F56AFFC02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D75E4D-BE90-CD46-B17B-9802A4C32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22475E-1AF3-994E-94E3-24CAC72FE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7208-8824-42FC-80EC-7E4CE0AC8478}" type="datetimeFigureOut">
              <a:rPr lang="de-DE" smtClean="0"/>
              <a:t>12.05.2025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9B2EC8-F094-EE4F-9CC2-1A54386A9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8ABCD7-9E14-3942-8449-0387F530C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DF2F5-20AD-41C4-A85D-F71B908066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4710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8E367-85AE-1548-B53F-3260564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191000"/>
            <a:ext cx="9404350" cy="1206362"/>
          </a:xfr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800481F-A013-6542-934A-50B117933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53226"/>
            <a:ext cx="9404350" cy="5587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50D1FB-F4C5-B44F-BB3A-5F7059FC2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D2B3-19A2-C247-BF11-5F250B58D688}" type="datetimeFigureOut">
              <a:rPr lang="de-DE" smtClean="0"/>
              <a:t>12.05.2025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9B6E40-7882-C94B-9F8B-A174EF886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72D446-4187-EF44-8FFA-BF4DB91E5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C1B5-CDDE-2544-A249-D4ED0487BE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9184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B74CD5-03D5-5043-97A7-36679C7BC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8DB184-BAF3-614C-9908-462CB512D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3733E0B-6104-934C-8BAB-ABC5AC225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4338EDC-DCE3-DE4E-BE25-561A4CB6D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D2B3-19A2-C247-BF11-5F250B58D688}" type="datetimeFigureOut">
              <a:rPr lang="de-DE" smtClean="0"/>
              <a:t>12.05.2025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4B617F-336B-9645-8F29-B2CB63C7A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A78FBC-EA23-B244-9F62-4F6A04ABB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C1B5-CDDE-2544-A249-D4ED0487BE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471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5BD46C-2383-E340-9AE2-BCD85D784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CCF2B09-36BC-6148-9EFB-6CC33C523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6F1FC6-1E19-F54F-8113-DE99CD519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F9A0AE7-2395-3344-85CE-C3F5497FC8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00E1719-4E59-D440-9A2C-BE364752E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D2B3-19A2-C247-BF11-5F250B58D688}" type="datetimeFigureOut">
              <a:rPr lang="de-DE" smtClean="0"/>
              <a:t>12.05.2025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A96B4DA-1BE6-DF49-9750-6F44DE89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8202BFD-B869-0640-8277-820D5155B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C1B5-CDDE-2544-A249-D4ED0487BED1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DEF87C87-0FC2-E64B-9076-2810887FDCC7}"/>
              </a:ext>
            </a:extLst>
          </p:cNvPr>
          <p:cNvSpPr txBox="1">
            <a:spLocks/>
          </p:cNvSpPr>
          <p:nvPr/>
        </p:nvSpPr>
        <p:spPr>
          <a:xfrm>
            <a:off x="839788" y="552657"/>
            <a:ext cx="10515600" cy="1081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Roboto Slab Light" pitchFamily="2" charset="0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47163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119F1-5BDD-AC42-91FC-49CE5CA00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BD61EE1-316B-B24A-85D1-ACFDED2A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D2B3-19A2-C247-BF11-5F250B58D688}" type="datetimeFigureOut">
              <a:rPr lang="de-DE" smtClean="0"/>
              <a:t>12.05.2025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1B72F6-E26C-EE44-AF6C-0C5A9F912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0838907-3FA4-D84F-9D47-EE7DAD524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C1B5-CDDE-2544-A249-D4ED0487BE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1189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6E3396-1C05-5D4F-8039-D60A5F4EF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D2B3-19A2-C247-BF11-5F250B58D688}" type="datetimeFigureOut">
              <a:rPr lang="de-DE" smtClean="0"/>
              <a:t>12.05.2025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56FE274-9C63-CB49-A491-0ABEA9645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B9BCA8-38D6-C548-B345-1E4FACC83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C1B5-CDDE-2544-A249-D4ED0487BE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613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AB6D81-B7FA-5E4A-96B3-0436895A8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9531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E56980-C7B5-3C45-AEE8-609179740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878096"/>
            <a:ext cx="5053012" cy="49908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194E244-B5DF-6D47-9578-2CC1C3CEB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87826"/>
            <a:ext cx="3932237" cy="38811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F1FE689-7C01-8948-9389-BD9940E23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D2B3-19A2-C247-BF11-5F250B58D688}" type="datetimeFigureOut">
              <a:rPr lang="de-DE" smtClean="0"/>
              <a:t>12.05.2025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135CA5F-4B88-FC41-A7D4-1FF9E25E0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8E92429-4E3B-D240-BC25-79A902F4B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C1B5-CDDE-2544-A249-D4ED0487BE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5193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33B175F-BC57-974A-B25D-6BF046170A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0791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0FFA42-69E0-1D40-81A7-1C4FC2DE0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D2B3-19A2-C247-BF11-5F250B58D688}" type="datetimeFigureOut">
              <a:rPr lang="de-DE" smtClean="0"/>
              <a:t>12.05.2025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0511586-D4EF-6D47-AAC4-5E7C9C158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538B8B3-C451-2B4A-A54E-CDEEA562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C1B5-CDDE-2544-A249-D4ED0487BED1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220D16D-6F26-EA48-AF74-DA39EB0CB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9531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150ABA59-F19C-F341-84D1-B8D5EE438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87826"/>
            <a:ext cx="3932237" cy="38811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82087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9BB50-9B6F-EC4D-8D8D-0AB780D17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0247"/>
            <a:ext cx="93980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74EC024-94D8-9543-9A26-C6DC02D69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8872330" cy="43513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8F2ADD-E0A2-B049-8DAF-BD4F3F146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D2B3-19A2-C247-BF11-5F250B58D688}" type="datetimeFigureOut">
              <a:rPr lang="de-DE" smtClean="0"/>
              <a:t>12.05.2025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912667-2BF1-D743-9730-E576487BF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798691-9E9B-5046-B4DC-989A9198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C1B5-CDDE-2544-A249-D4ED0487BE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9687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7ABB862-C665-444C-88BC-9B521B6A17C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7919831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de-DE" dirty="0"/>
              <a:t>Mastertitelformat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C882076-1D5E-4341-8CA0-33A0D6A83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4413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332490-3092-3E45-98A3-73D2BE74F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D2B3-19A2-C247-BF11-5F250B58D688}" type="datetimeFigureOut">
              <a:rPr lang="de-DE" smtClean="0"/>
              <a:t>12.05.2025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CB12F0-FC98-7A4C-8CD2-8112CAD80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759D69-FD19-8049-9115-D23F0B58D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C1B5-CDDE-2544-A249-D4ED0487BE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444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6E3396-1C05-5D4F-8039-D60A5F4EF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D2B3-19A2-C247-BF11-5F250B58D688}" type="datetimeFigureOut">
              <a:rPr lang="de-DE" smtClean="0"/>
              <a:t>12.05.2025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56FE274-9C63-CB49-A491-0ABEA9645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B9BCA8-38D6-C548-B345-1E4FACC83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C1B5-CDDE-2544-A249-D4ED0487BE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093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8E367-85AE-1548-B53F-3260564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191000"/>
            <a:ext cx="9404350" cy="1206362"/>
          </a:xfr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800481F-A013-6542-934A-50B117933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53226"/>
            <a:ext cx="9404350" cy="5587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50D1FB-F4C5-B44F-BB3A-5F7059FC2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7208-8824-42FC-80EC-7E4CE0AC8478}" type="datetimeFigureOut">
              <a:rPr lang="de-DE" smtClean="0"/>
              <a:t>12.05.2025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9B6E40-7882-C94B-9F8B-A174EF886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72D446-4187-EF44-8FFA-BF4DB91E5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DF2F5-20AD-41C4-A85D-F71B908066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92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6E3396-1C05-5D4F-8039-D60A5F4EF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D2B3-19A2-C247-BF11-5F250B58D688}" type="datetimeFigureOut">
              <a:rPr lang="de-DE" smtClean="0"/>
              <a:t>12.05.2025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56FE274-9C63-CB49-A491-0ABEA9645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B9BCA8-38D6-C548-B345-1E4FACC83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C1B5-CDDE-2544-A249-D4ED0487BE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6047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Le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6E3396-1C05-5D4F-8039-D60A5F4EF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D2B3-19A2-C247-BF11-5F250B58D688}" type="datetimeFigureOut">
              <a:rPr lang="de-DE" smtClean="0"/>
              <a:t>12.05.2025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56FE274-9C63-CB49-A491-0ABEA9645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B9BCA8-38D6-C548-B345-1E4FACC83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C1B5-CDDE-2544-A249-D4ED0487BE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507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Le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6E3396-1C05-5D4F-8039-D60A5F4EF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D2B3-19A2-C247-BF11-5F250B58D688}" type="datetimeFigureOut">
              <a:rPr lang="de-DE" smtClean="0"/>
              <a:t>12.05.2025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56FE274-9C63-CB49-A491-0ABEA9645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B9BCA8-38D6-C548-B345-1E4FACC83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C1B5-CDDE-2544-A249-D4ED0487BE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1520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Le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6E3396-1C05-5D4F-8039-D60A5F4EF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D2B3-19A2-C247-BF11-5F250B58D688}" type="datetimeFigureOut">
              <a:rPr lang="de-DE" smtClean="0"/>
              <a:t>12.05.2025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56FE274-9C63-CB49-A491-0ABEA9645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B9BCA8-38D6-C548-B345-1E4FACC83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C1B5-CDDE-2544-A249-D4ED0487BE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841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B74CD5-03D5-5043-97A7-36679C7BC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8DB184-BAF3-614C-9908-462CB512D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3733E0B-6104-934C-8BAB-ABC5AC225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4338EDC-DCE3-DE4E-BE25-561A4CB6D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7208-8824-42FC-80EC-7E4CE0AC8478}" type="datetimeFigureOut">
              <a:rPr lang="de-DE" smtClean="0"/>
              <a:t>12.05.2025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4B617F-336B-9645-8F29-B2CB63C7A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A78FBC-EA23-B244-9F62-4F6A04ABB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DF2F5-20AD-41C4-A85D-F71B908066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260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5BD46C-2383-E340-9AE2-BCD85D784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CCF2B09-36BC-6148-9EFB-6CC33C523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6F1FC6-1E19-F54F-8113-DE99CD519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F9A0AE7-2395-3344-85CE-C3F5497FC8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00E1719-4E59-D440-9A2C-BE364752E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7208-8824-42FC-80EC-7E4CE0AC8478}" type="datetimeFigureOut">
              <a:rPr lang="de-DE" smtClean="0"/>
              <a:t>12.05.2025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A96B4DA-1BE6-DF49-9750-6F44DE89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KPS Partner | www.kps-partner.at | office@kps-partner.at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8202BFD-B869-0640-8277-820D5155B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Klingerstraße 9 | 2353 Guntramsdorf</a:t>
            </a:r>
            <a:endParaRPr lang="de-DE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DEF87C87-0FC2-E64B-9076-2810887FDCC7}"/>
              </a:ext>
            </a:extLst>
          </p:cNvPr>
          <p:cNvSpPr txBox="1">
            <a:spLocks/>
          </p:cNvSpPr>
          <p:nvPr/>
        </p:nvSpPr>
        <p:spPr>
          <a:xfrm>
            <a:off x="839788" y="552657"/>
            <a:ext cx="10515600" cy="1081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Roboto Slab Light" pitchFamily="2" charset="0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15955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119F1-5BDD-AC42-91FC-49CE5CA00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BD61EE1-316B-B24A-85D1-ACFDED2A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7208-8824-42FC-80EC-7E4CE0AC8478}" type="datetimeFigureOut">
              <a:rPr lang="de-DE" smtClean="0"/>
              <a:t>12.05.2025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1B72F6-E26C-EE44-AF6C-0C5A9F912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0838907-3FA4-D84F-9D47-EE7DAD524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DF2F5-20AD-41C4-A85D-F71B908066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10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6E3396-1C05-5D4F-8039-D60A5F4EF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7208-8824-42FC-80EC-7E4CE0AC8478}" type="datetimeFigureOut">
              <a:rPr lang="de-DE" smtClean="0"/>
              <a:t>12.05.2025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56FE274-9C63-CB49-A491-0ABEA9645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B9BCA8-38D6-C548-B345-1E4FACC83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DF2F5-20AD-41C4-A85D-F71B908066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9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AB6D81-B7FA-5E4A-96B3-0436895A8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9531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E56980-C7B5-3C45-AEE8-609179740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878096"/>
            <a:ext cx="5053012" cy="49908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194E244-B5DF-6D47-9578-2CC1C3CEB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87826"/>
            <a:ext cx="3932237" cy="38811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F1FE689-7C01-8948-9389-BD9940E23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7208-8824-42FC-80EC-7E4CE0AC8478}" type="datetimeFigureOut">
              <a:rPr lang="de-DE" smtClean="0"/>
              <a:t>12.05.2025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135CA5F-4B88-FC41-A7D4-1FF9E25E0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8E92429-4E3B-D240-BC25-79A902F4B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DF2F5-20AD-41C4-A85D-F71B908066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2798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33B175F-BC57-974A-B25D-6BF046170A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0791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0FFA42-69E0-1D40-81A7-1C4FC2DE0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7208-8824-42FC-80EC-7E4CE0AC8478}" type="datetimeFigureOut">
              <a:rPr lang="de-DE" smtClean="0"/>
              <a:t>12.05.2025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0511586-D4EF-6D47-AAC4-5E7C9C158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538B8B3-C451-2B4A-A54E-CDEEA562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DF2F5-20AD-41C4-A85D-F71B9080664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220D16D-6F26-EA48-AF74-DA39EB0CB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9531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150ABA59-F19C-F341-84D1-B8D5EE438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87826"/>
            <a:ext cx="3932237" cy="38811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6886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A4A8E2E-CD0B-A745-BE60-0394D0353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02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C6B27A-324F-874E-AD3C-E9A9CD044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6F5699-969A-AA4C-934F-126DA3BC0A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Frutiger LT Std 55 Roman" panose="020B0602020204020204" pitchFamily="34" charset="77"/>
              </a:defRPr>
            </a:lvl1pPr>
          </a:lstStyle>
          <a:p>
            <a:fld id="{5F0D7208-8824-42FC-80EC-7E4CE0AC8478}" type="datetimeFigureOut">
              <a:rPr lang="de-DE" smtClean="0"/>
              <a:t>12.05.2025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25FFE4-8CC6-1443-85D5-91BE14E25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Frutiger LT Std 55 Roman" panose="020B0602020204020204" pitchFamily="34" charset="77"/>
              </a:defRPr>
            </a:lvl1pPr>
          </a:lstStyle>
          <a:p>
            <a:r>
              <a:rPr lang="de-DE"/>
              <a:t>KPS Partner | www.kps-partner.at | office@kps-partner.at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30FA85-159C-6648-BB5E-1F0D018E1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Frutiger LT Std 55 Roman" panose="020B0602020204020204" pitchFamily="34" charset="77"/>
              </a:defRPr>
            </a:lvl1pPr>
          </a:lstStyle>
          <a:p>
            <a:r>
              <a:rPr lang="de-DE"/>
              <a:t>Klingerstraße 9 | 2353 Guntramsdorf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867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2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Roboto Slab Ligh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rutiger LT Std 55 Roman" panose="020B0602020204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rutiger LT Std 55 Roman" panose="020B0602020204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rutiger LT Std 55 Roman" panose="020B0602020204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rutiger LT Std 55 Roman" panose="020B0602020204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rutiger LT Std 55 Roman" panose="020B0602020204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448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2640">
          <p15:clr>
            <a:srgbClr val="F26B43"/>
          </p15:clr>
        </p15:guide>
        <p15:guide id="4" orient="horz" pos="794">
          <p15:clr>
            <a:srgbClr val="F26B43"/>
          </p15:clr>
        </p15:guide>
        <p15:guide id="5" orient="horz" pos="3932">
          <p15:clr>
            <a:srgbClr val="F26B43"/>
          </p15:clr>
        </p15:guide>
        <p15:guide id="6" pos="3840">
          <p15:clr>
            <a:srgbClr val="F26B43"/>
          </p15:clr>
        </p15:guide>
        <p15:guide id="7" pos="52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A4A8E2E-CD0B-A745-BE60-0394D0353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02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C6B27A-324F-874E-AD3C-E9A9CD044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6F5699-969A-AA4C-934F-126DA3BC0A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Frutiger LT Std 55 Roman" panose="020B0602020204020204" pitchFamily="34" charset="77"/>
              </a:defRPr>
            </a:lvl1pPr>
          </a:lstStyle>
          <a:p>
            <a:fld id="{E42FD2B3-19A2-C247-BF11-5F250B58D688}" type="datetimeFigureOut">
              <a:rPr lang="de-DE" smtClean="0"/>
              <a:pPr/>
              <a:t>12.05.2025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25FFE4-8CC6-1443-85D5-91BE14E25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Frutiger LT Std 55 Roman" panose="020B0602020204020204" pitchFamily="34" charset="77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30FA85-159C-6648-BB5E-1F0D018E1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Frutiger LT Std 55 Roman" panose="020B0602020204020204" pitchFamily="34" charset="77"/>
              </a:defRPr>
            </a:lvl1pPr>
          </a:lstStyle>
          <a:p>
            <a:fld id="{9C28C1B5-CDDE-2544-A249-D4ED0487BED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748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Roboto Slab Ligh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Frutiger LT Std 55 Roman" panose="020B0602020204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Frutiger LT Std 55 Roman" panose="020B0602020204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Frutiger LT Std 55 Roman" panose="020B0602020204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Frutiger LT Std 55 Roman" panose="020B0602020204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Frutiger LT Std 55 Roman" panose="020B0602020204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448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2640">
          <p15:clr>
            <a:srgbClr val="F26B43"/>
          </p15:clr>
        </p15:guide>
        <p15:guide id="4" orient="horz" pos="794">
          <p15:clr>
            <a:srgbClr val="F26B43"/>
          </p15:clr>
        </p15:guide>
        <p15:guide id="5" orient="horz" pos="3932">
          <p15:clr>
            <a:srgbClr val="F26B43"/>
          </p15:clr>
        </p15:guide>
        <p15:guide id="6" pos="3840">
          <p15:clr>
            <a:srgbClr val="F26B43"/>
          </p15:clr>
        </p15:guide>
        <p15:guide id="7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ps-partner.at/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FE10D9-2172-3145-9AE3-A5D2E1895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404" y="1727321"/>
            <a:ext cx="8380927" cy="2168525"/>
          </a:xfrm>
        </p:spPr>
        <p:txBody>
          <a:bodyPr>
            <a:normAutofit fontScale="90000"/>
          </a:bodyPr>
          <a:lstStyle/>
          <a:p>
            <a:r>
              <a:rPr lang="de-AT" sz="4000" dirty="0">
                <a:solidFill>
                  <a:srgbClr val="D2092C"/>
                </a:solidFill>
              </a:rPr>
              <a:t>Effiziente Jahresplanung für Franchisegeber </a:t>
            </a:r>
            <a:br>
              <a:rPr lang="de-AT" sz="4000" dirty="0">
                <a:solidFill>
                  <a:srgbClr val="D2092C"/>
                </a:solidFill>
              </a:rPr>
            </a:br>
            <a:br>
              <a:rPr lang="de-AT" sz="4000" dirty="0">
                <a:solidFill>
                  <a:srgbClr val="D2092C"/>
                </a:solidFill>
              </a:rPr>
            </a:br>
            <a:r>
              <a:rPr lang="de-AT" sz="4000" dirty="0">
                <a:solidFill>
                  <a:srgbClr val="D2092C"/>
                </a:solidFill>
              </a:rPr>
              <a:t> </a:t>
            </a:r>
            <a:r>
              <a:rPr lang="de-AT" sz="2700" dirty="0">
                <a:solidFill>
                  <a:srgbClr val="D2092C"/>
                </a:solidFill>
              </a:rPr>
              <a:t>Praxisnah und Umsetzbar</a:t>
            </a:r>
            <a:endParaRPr lang="de-DE" sz="4000" dirty="0">
              <a:solidFill>
                <a:srgbClr val="D2092C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D9668B-D0CC-DC4F-B41C-C996F8C70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729" y="4903862"/>
            <a:ext cx="9328278" cy="454909"/>
          </a:xfrm>
        </p:spPr>
        <p:txBody>
          <a:bodyPr/>
          <a:lstStyle/>
          <a:p>
            <a:r>
              <a:rPr lang="de-AT" sz="1800" i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„OHNE ZIEL IST JEDER WEG DER FALSCHE.“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0712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347D8-4D18-A6E5-736C-C77773B5C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059C415-911E-A391-248F-05B715FD32BC}"/>
              </a:ext>
            </a:extLst>
          </p:cNvPr>
          <p:cNvSpPr txBox="1"/>
          <p:nvPr/>
        </p:nvSpPr>
        <p:spPr>
          <a:xfrm>
            <a:off x="762779" y="488666"/>
            <a:ext cx="821327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D2092C"/>
                </a:solidFill>
                <a:latin typeface="Roboto Slab Light" pitchFamily="2" charset="0"/>
                <a:ea typeface="+mj-ea"/>
                <a:cs typeface="+mj-cs"/>
              </a:rPr>
              <a:t>Für wen planen wir eigentlich?</a:t>
            </a:r>
            <a:br>
              <a:rPr lang="de-DE" sz="2800" dirty="0">
                <a:solidFill>
                  <a:srgbClr val="D2092C"/>
                </a:solidFill>
                <a:latin typeface="Roboto Slab Light" pitchFamily="2" charset="0"/>
                <a:ea typeface="+mj-ea"/>
                <a:cs typeface="+mj-cs"/>
              </a:rPr>
            </a:br>
            <a:r>
              <a:rPr lang="de-AT" dirty="0">
                <a:solidFill>
                  <a:srgbClr val="7C909A"/>
                </a:solidFill>
                <a:latin typeface="Roboto Slab Light"/>
                <a:ea typeface="Roboto" pitchFamily="2" charset="0"/>
                <a:cs typeface="+mj-cs"/>
              </a:rPr>
              <a:t>Drei Planungsebenen, drei unterschiedliche Denkweisen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43835C8-FD07-5035-D62C-44F3F12DA823}"/>
              </a:ext>
            </a:extLst>
          </p:cNvPr>
          <p:cNvSpPr txBox="1"/>
          <p:nvPr/>
        </p:nvSpPr>
        <p:spPr>
          <a:xfrm>
            <a:off x="762779" y="1571168"/>
            <a:ext cx="8381221" cy="5016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AT" sz="1900" dirty="0">
                <a:latin typeface="Frutiger LT Std 55 Roman" panose="020B0602020204020204" pitchFamily="34" charset="77"/>
              </a:rPr>
              <a:t>Systemebene (Franchisegebersystem)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500" dirty="0">
                <a:latin typeface="Frutiger LT Std 55 Roman" panose="020B0602020204020204" pitchFamily="34" charset="77"/>
              </a:rPr>
              <a:t>Strategische Planung für das gesamte System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500" dirty="0">
                <a:latin typeface="Frutiger LT Std 55 Roman" panose="020B0602020204020204" pitchFamily="34" charset="77"/>
              </a:rPr>
              <a:t>Markenentwicklung, Innovation, Expansion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500" dirty="0">
                <a:latin typeface="Frutiger LT Std 55 Roman" panose="020B0602020204020204" pitchFamily="34" charset="77"/>
              </a:rPr>
              <a:t>Zentrale Vorgaben, Standards und Supportstrukturen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>
                <a:srgbClr val="D2092C"/>
              </a:buClr>
              <a:buFont typeface="Wingdings" panose="05000000000000000000" pitchFamily="2" charset="2"/>
              <a:buChar char="ü"/>
            </a:pPr>
            <a:r>
              <a:rPr lang="de-AT" sz="1500" b="1" dirty="0">
                <a:latin typeface="Frutiger LT Std 55 Roman" panose="020B0602020204020204" pitchFamily="34" charset="77"/>
              </a:rPr>
              <a:t>Steuerung &amp; Weiterentwicklung des Gesamtsystems</a:t>
            </a:r>
          </a:p>
          <a:p>
            <a:pPr>
              <a:buNone/>
            </a:pPr>
            <a:endParaRPr lang="de-AT" sz="2000" b="1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AT" sz="1900" dirty="0">
                <a:latin typeface="Frutiger LT Std 55 Roman" panose="020B0602020204020204" pitchFamily="34" charset="77"/>
              </a:rPr>
              <a:t>Eigenbetriebe (direkt geführte Standorte)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500" dirty="0">
                <a:latin typeface="Frutiger LT Std 55 Roman" panose="020B0602020204020204" pitchFamily="34" charset="77"/>
              </a:rPr>
              <a:t>Operative Planung analog zu einem klassischen Unternehmen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500" dirty="0">
                <a:latin typeface="Frutiger LT Std 55 Roman" panose="020B0602020204020204" pitchFamily="34" charset="77"/>
              </a:rPr>
              <a:t>Umsatz- und Kostenplanung, Personalsteuerung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500" dirty="0">
                <a:latin typeface="Frutiger LT Std 55 Roman" panose="020B0602020204020204" pitchFamily="34" charset="77"/>
              </a:rPr>
              <a:t>Umsetzung von Systemvorgaben im eigenen Betrieb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>
                <a:srgbClr val="D2092C"/>
              </a:buClr>
              <a:buFont typeface="Wingdings" panose="05000000000000000000" pitchFamily="2" charset="2"/>
              <a:buChar char="ü"/>
            </a:pPr>
            <a:r>
              <a:rPr lang="de-AT" sz="1500" b="1" dirty="0">
                <a:latin typeface="Frutiger LT Std 55 Roman" panose="020B0602020204020204" pitchFamily="34" charset="77"/>
              </a:rPr>
              <a:t>Wirtschaftlichkeit und Vorbildfunktion</a:t>
            </a:r>
          </a:p>
          <a:p>
            <a:pPr>
              <a:buNone/>
            </a:pPr>
            <a:endParaRPr lang="de-AT" sz="2000" b="1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AT" sz="1900" dirty="0">
                <a:latin typeface="Frutiger LT Std 55 Roman" panose="020B0602020204020204" pitchFamily="34" charset="77"/>
              </a:rPr>
              <a:t>Franchisenehmer-Betriebe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500" dirty="0">
                <a:latin typeface="Frutiger LT Std 55 Roman" panose="020B0602020204020204" pitchFamily="34" charset="77"/>
              </a:rPr>
              <a:t>Unterstützende Planung durch Guidelines &amp; Tools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500" dirty="0">
                <a:latin typeface="Frutiger LT Std 55 Roman" panose="020B0602020204020204" pitchFamily="34" charset="77"/>
              </a:rPr>
              <a:t>Unternehmerische Eigenverantwortung der Partner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500" dirty="0">
                <a:latin typeface="Frutiger LT Std 55 Roman" panose="020B0602020204020204" pitchFamily="34" charset="77"/>
              </a:rPr>
              <a:t>Steuerung über Zielvorgaben &amp; Kennzahlen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>
                <a:srgbClr val="D2092C"/>
              </a:buClr>
              <a:buFont typeface="Wingdings" panose="05000000000000000000" pitchFamily="2" charset="2"/>
              <a:buChar char="ü"/>
            </a:pPr>
            <a:r>
              <a:rPr lang="de-AT" sz="1500" b="1" dirty="0">
                <a:latin typeface="Frutiger LT Std 55 Roman" panose="020B0602020204020204" pitchFamily="34" charset="77"/>
              </a:rPr>
              <a:t>Begleitung, Motivation und wirtschaftlicher Erfolg der Partner</a:t>
            </a:r>
          </a:p>
        </p:txBody>
      </p:sp>
    </p:spTree>
    <p:extLst>
      <p:ext uri="{BB962C8B-B14F-4D97-AF65-F5344CB8AC3E}">
        <p14:creationId xmlns:p14="http://schemas.microsoft.com/office/powerpoint/2010/main" val="4037042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58170-B941-4DBA-71EB-A02512DE9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FDE0FC69-B1F2-2E48-99EF-A053DC289577}"/>
              </a:ext>
            </a:extLst>
          </p:cNvPr>
          <p:cNvSpPr txBox="1"/>
          <p:nvPr/>
        </p:nvSpPr>
        <p:spPr>
          <a:xfrm>
            <a:off x="837424" y="852560"/>
            <a:ext cx="821327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800" dirty="0">
                <a:solidFill>
                  <a:srgbClr val="D2092C"/>
                </a:solidFill>
                <a:latin typeface="Roboto Slab Light" pitchFamily="2" charset="0"/>
                <a:ea typeface="+mj-ea"/>
                <a:cs typeface="+mj-cs"/>
              </a:rPr>
              <a:t>Fokus Finanzplanung – Was müssen wir wirklich im Blick haben?</a:t>
            </a:r>
            <a:br>
              <a:rPr lang="de-AT" sz="2800" dirty="0">
                <a:solidFill>
                  <a:srgbClr val="D2092C"/>
                </a:solidFill>
                <a:latin typeface="Roboto Slab Light" pitchFamily="2" charset="0"/>
                <a:ea typeface="+mj-ea"/>
                <a:cs typeface="+mj-cs"/>
              </a:rPr>
            </a:br>
            <a:r>
              <a:rPr lang="de-AT" dirty="0">
                <a:solidFill>
                  <a:srgbClr val="7C909A"/>
                </a:solidFill>
                <a:latin typeface="Roboto Slab Light"/>
                <a:ea typeface="Roboto" pitchFamily="2" charset="0"/>
                <a:cs typeface="+mj-cs"/>
              </a:rPr>
              <a:t>Wenn wir über Jahresplanung sprechen, dann geht es im Kern um eines: Wie halten wir unser System finanziell stabil, flexibel – und profitabel.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14DD0A9-FB5E-4BA1-C759-3FAAEF79D016}"/>
              </a:ext>
            </a:extLst>
          </p:cNvPr>
          <p:cNvSpPr txBox="1"/>
          <p:nvPr/>
        </p:nvSpPr>
        <p:spPr>
          <a:xfrm>
            <a:off x="987879" y="2675226"/>
            <a:ext cx="10216241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AT" sz="1900" dirty="0">
                <a:latin typeface="Frutiger LT Std 55 Roman" panose="020B0602020204020204" pitchFamily="34" charset="77"/>
              </a:rPr>
              <a:t>Wir müssen genau wissen, was planbar ist – und was nicht.</a:t>
            </a:r>
            <a:br>
              <a:rPr lang="de-AT" sz="1900" b="1" dirty="0">
                <a:latin typeface="Frutiger LT Std 55 Roman" panose="020B0602020204020204" pitchFamily="34" charset="77"/>
              </a:rPr>
            </a:br>
            <a:endParaRPr lang="de-AT" sz="1900" b="1" dirty="0">
              <a:latin typeface="Frutiger LT Std 55 Roman" panose="020B0602020204020204" pitchFamily="34" charset="77"/>
            </a:endParaRPr>
          </a:p>
          <a:p>
            <a:pPr marL="342900" indent="-342900"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AT" sz="1900" dirty="0">
                <a:latin typeface="Frutiger LT Std 55 Roman" panose="020B0602020204020204" pitchFamily="34" charset="77"/>
              </a:rPr>
              <a:t>Fixkostenstruktur verstehen und absichern. </a:t>
            </a:r>
            <a:br>
              <a:rPr lang="de-AT" sz="1900" dirty="0">
                <a:latin typeface="Frutiger LT Std 55 Roman" panose="020B0602020204020204" pitchFamily="34" charset="77"/>
              </a:rPr>
            </a:br>
            <a:r>
              <a:rPr lang="de-AT" sz="1900" dirty="0">
                <a:latin typeface="Frutiger LT Std 55 Roman" panose="020B0602020204020204" pitchFamily="34" charset="77"/>
              </a:rPr>
              <a:t>Was kostet uns der Systembetrieb?</a:t>
            </a:r>
          </a:p>
          <a:p>
            <a:pPr marL="800100" lvl="1" indent="-342900"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500" dirty="0">
                <a:latin typeface="Frutiger LT Std 55 Roman" panose="020B0602020204020204" pitchFamily="34" charset="77"/>
              </a:rPr>
              <a:t>Personal, IT, Support, Marketing, Rechtsberatung, Steuerberatung, </a:t>
            </a:r>
            <a:br>
              <a:rPr lang="de-AT" sz="1500" dirty="0">
                <a:latin typeface="Frutiger LT Std 55 Roman" panose="020B0602020204020204" pitchFamily="34" charset="77"/>
              </a:rPr>
            </a:br>
            <a:r>
              <a:rPr lang="de-AT" sz="1500" dirty="0">
                <a:latin typeface="Frutiger LT Std 55 Roman" panose="020B0602020204020204" pitchFamily="34" charset="77"/>
              </a:rPr>
              <a:t>Franchise-Management </a:t>
            </a:r>
            <a:br>
              <a:rPr lang="de-AT" sz="1500" dirty="0">
                <a:latin typeface="Frutiger LT Std 55 Roman" panose="020B0602020204020204" pitchFamily="34" charset="77"/>
              </a:rPr>
            </a:br>
            <a:endParaRPr lang="de-AT" dirty="0"/>
          </a:p>
          <a:p>
            <a:pPr marL="342900" indent="-342900"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AT" sz="1900" dirty="0">
                <a:latin typeface="Frutiger LT Std 55 Roman" panose="020B0602020204020204" pitchFamily="34" charset="77"/>
              </a:rPr>
              <a:t>Einnahmenquellen strategisch planen. Welche Einnahmen speisen das System?</a:t>
            </a:r>
          </a:p>
          <a:p>
            <a:pPr marL="742950" lvl="1" indent="-285750"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500" dirty="0">
                <a:latin typeface="Frutiger LT Std 55 Roman" panose="020B0602020204020204" pitchFamily="34" charset="77"/>
              </a:rPr>
              <a:t>Franchisegebühren (Fix &amp; Umsatzbasiert)</a:t>
            </a:r>
          </a:p>
          <a:p>
            <a:pPr marL="742950" lvl="1" indent="-285750"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500" dirty="0">
                <a:latin typeface="Frutiger LT Std 55 Roman" panose="020B0602020204020204" pitchFamily="34" charset="77"/>
              </a:rPr>
              <a:t>Marketingfonds</a:t>
            </a:r>
          </a:p>
          <a:p>
            <a:pPr marL="742950" lvl="1" indent="-285750"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500" dirty="0">
                <a:latin typeface="Frutiger LT Std 55 Roman" panose="020B0602020204020204" pitchFamily="34" charset="77"/>
              </a:rPr>
              <a:t>Schulungen &amp; Zusatzleistungen</a:t>
            </a:r>
          </a:p>
          <a:p>
            <a:pPr marL="742950" lvl="1" indent="-285750"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500" dirty="0">
                <a:latin typeface="Frutiger LT Std 55 Roman" panose="020B0602020204020204" pitchFamily="34" charset="77"/>
              </a:rPr>
              <a:t>ggf. Gewinne aus Eigenbetrieben</a:t>
            </a:r>
          </a:p>
          <a:p>
            <a:pPr marL="742950" lvl="1" indent="-285750">
              <a:buClr>
                <a:srgbClr val="D2092C"/>
              </a:buClr>
              <a:buFont typeface="Symbol" panose="05050102010706020507" pitchFamily="18" charset="2"/>
              <a:buChar char="-"/>
            </a:pPr>
            <a:endParaRPr lang="de-AT" sz="1500" dirty="0">
              <a:latin typeface="Frutiger LT Std 55 Roman" panose="020B0602020204020204" pitchFamily="34" charset="77"/>
            </a:endParaRPr>
          </a:p>
          <a:p>
            <a:pPr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99611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D7AF2-C5A3-306A-73EA-82738D708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8C68094E-ACE7-691B-FD21-748E90B127A5}"/>
              </a:ext>
            </a:extLst>
          </p:cNvPr>
          <p:cNvSpPr txBox="1"/>
          <p:nvPr/>
        </p:nvSpPr>
        <p:spPr>
          <a:xfrm>
            <a:off x="837424" y="852560"/>
            <a:ext cx="821327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800" dirty="0">
                <a:solidFill>
                  <a:srgbClr val="D2092C"/>
                </a:solidFill>
                <a:latin typeface="Roboto Slab Light" pitchFamily="2" charset="0"/>
                <a:ea typeface="+mj-ea"/>
                <a:cs typeface="+mj-cs"/>
              </a:rPr>
              <a:t>Fokus Finanzplanung – Was müssen wir wirklich im Blick haben?</a:t>
            </a:r>
            <a:br>
              <a:rPr lang="de-AT" sz="2800" dirty="0">
                <a:solidFill>
                  <a:srgbClr val="D2092C"/>
                </a:solidFill>
                <a:latin typeface="Roboto Slab Light" pitchFamily="2" charset="0"/>
                <a:ea typeface="+mj-ea"/>
                <a:cs typeface="+mj-cs"/>
              </a:rPr>
            </a:br>
            <a:endParaRPr lang="de-AT" dirty="0">
              <a:solidFill>
                <a:srgbClr val="7C909A"/>
              </a:solidFill>
              <a:latin typeface="Roboto Slab Light"/>
              <a:ea typeface="Roboto" pitchFamily="2" charset="0"/>
              <a:cs typeface="+mj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F53F14D-7C7D-02DB-DD2B-7A23D83A1BB9}"/>
              </a:ext>
            </a:extLst>
          </p:cNvPr>
          <p:cNvSpPr txBox="1"/>
          <p:nvPr/>
        </p:nvSpPr>
        <p:spPr>
          <a:xfrm>
            <a:off x="837424" y="2162042"/>
            <a:ext cx="10216241" cy="395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AT" sz="1900" dirty="0">
                <a:latin typeface="Frutiger LT Std 55 Roman" panose="020B0602020204020204" pitchFamily="34" charset="77"/>
              </a:rPr>
              <a:t>Variable Kosten mit dem System mitdenken</a:t>
            </a:r>
            <a:br>
              <a:rPr lang="de-AT" sz="1600" dirty="0">
                <a:latin typeface="Frutiger LT Std 55 Roman" panose="020B0602020204020204" pitchFamily="34" charset="77"/>
              </a:rPr>
            </a:br>
            <a:r>
              <a:rPr lang="de-AT" dirty="0">
                <a:solidFill>
                  <a:srgbClr val="7C909A"/>
                </a:solidFill>
                <a:latin typeface="Roboto Slab Light"/>
                <a:ea typeface="Roboto" pitchFamily="2" charset="0"/>
                <a:cs typeface="+mj-cs"/>
              </a:rPr>
              <a:t>Wächst das System, wachsen auch unsere Kosten</a:t>
            </a:r>
            <a:br>
              <a:rPr lang="de-AT" sz="1600" dirty="0"/>
            </a:br>
            <a:endParaRPr lang="de-AT" sz="1600" dirty="0"/>
          </a:p>
          <a:p>
            <a:pPr marL="800100" lvl="1" indent="-342900"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600" dirty="0"/>
              <a:t>Support, Onboarding, Controlling, Audits, Tools, Personalbedarf in der Zentrale.</a:t>
            </a:r>
            <a:br>
              <a:rPr lang="de-AT" sz="1600" dirty="0"/>
            </a:br>
            <a:endParaRPr lang="de-AT" sz="1600" dirty="0"/>
          </a:p>
          <a:p>
            <a:pPr marL="800100" lvl="1" indent="-342900">
              <a:buClr>
                <a:srgbClr val="D2092C"/>
              </a:buClr>
              <a:buFont typeface="Wingdings" panose="05000000000000000000" pitchFamily="2" charset="2"/>
              <a:buChar char="ü"/>
            </a:pPr>
            <a:r>
              <a:rPr lang="de-AT" sz="1600" dirty="0"/>
              <a:t>Aber: Skalierung darf nicht zur Kostenfalle werden.</a:t>
            </a:r>
            <a:br>
              <a:rPr lang="de-AT" sz="1600" b="1" dirty="0"/>
            </a:br>
            <a:br>
              <a:rPr lang="de-AT" sz="1600" b="1" dirty="0"/>
            </a:br>
            <a:endParaRPr lang="de-AT" sz="1600" dirty="0"/>
          </a:p>
          <a:p>
            <a:pPr marL="342900" indent="-342900"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AT" sz="1900" dirty="0">
                <a:latin typeface="Frutiger LT Std 55 Roman" panose="020B0602020204020204" pitchFamily="34" charset="77"/>
              </a:rPr>
              <a:t>Investitionen &amp; Entwicklungskosten richtig timen</a:t>
            </a:r>
            <a:br>
              <a:rPr lang="de-AT" sz="1600" dirty="0"/>
            </a:br>
            <a:r>
              <a:rPr lang="de-AT" dirty="0">
                <a:solidFill>
                  <a:srgbClr val="7C909A"/>
                </a:solidFill>
                <a:latin typeface="Roboto Slab Light"/>
                <a:ea typeface="Roboto" pitchFamily="2" charset="0"/>
                <a:cs typeface="+mj-cs"/>
              </a:rPr>
              <a:t>Neue Tools, neue Systeme, neue Märkte – jede Expansion hat einen Preis</a:t>
            </a:r>
            <a:endParaRPr lang="de-AT" sz="1600" dirty="0">
              <a:solidFill>
                <a:srgbClr val="7C909A"/>
              </a:solidFill>
              <a:latin typeface="Roboto Slab Light"/>
              <a:ea typeface="Roboto" pitchFamily="2" charset="0"/>
              <a:cs typeface="+mj-cs"/>
            </a:endParaRPr>
          </a:p>
          <a:p>
            <a:pPr marL="342900" indent="-342900">
              <a:buClr>
                <a:srgbClr val="D2092C"/>
              </a:buClr>
              <a:buFont typeface="Wingdings" panose="05000000000000000000" pitchFamily="2" charset="2"/>
              <a:buChar char="§"/>
            </a:pPr>
            <a:endParaRPr lang="de-AT" sz="1600" dirty="0">
              <a:solidFill>
                <a:srgbClr val="7C909A"/>
              </a:solidFill>
              <a:latin typeface="Roboto Slab Light"/>
              <a:ea typeface="Roboto" pitchFamily="2" charset="0"/>
              <a:cs typeface="+mj-cs"/>
            </a:endParaRPr>
          </a:p>
          <a:p>
            <a:pPr marL="800100" lvl="1" indent="-342900">
              <a:buClr>
                <a:srgbClr val="D2092C"/>
              </a:buClr>
              <a:buFont typeface="Wingdings" panose="05000000000000000000" pitchFamily="2" charset="2"/>
              <a:buChar char="ü"/>
            </a:pPr>
            <a:r>
              <a:rPr lang="de-AT" sz="1600" dirty="0"/>
              <a:t>Und den müssen wir vordenken: Cashflow-Planung statt Hoffnung</a:t>
            </a:r>
            <a:br>
              <a:rPr lang="de-AT" sz="1600" b="1" dirty="0"/>
            </a:br>
            <a:endParaRPr lang="de-AT" sz="1600" dirty="0"/>
          </a:p>
          <a:p>
            <a:pPr lvl="1">
              <a:buClr>
                <a:srgbClr val="D2092C"/>
              </a:buClr>
            </a:pPr>
            <a:endParaRPr lang="de-AT" sz="1500" dirty="0">
              <a:latin typeface="Frutiger LT Std 55 Roman" panose="020B0602020204020204" pitchFamily="34" charset="77"/>
            </a:endParaRPr>
          </a:p>
          <a:p>
            <a:pPr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27305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47301-3203-8EC3-E4E4-5C1440E09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E40E2248-F070-3163-AD46-CD1550253D19}"/>
              </a:ext>
            </a:extLst>
          </p:cNvPr>
          <p:cNvSpPr txBox="1"/>
          <p:nvPr/>
        </p:nvSpPr>
        <p:spPr>
          <a:xfrm>
            <a:off x="837424" y="852560"/>
            <a:ext cx="8213270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D2092C"/>
              </a:buClr>
            </a:pPr>
            <a:r>
              <a:rPr lang="de-AT" sz="2800" dirty="0">
                <a:solidFill>
                  <a:srgbClr val="D2092C"/>
                </a:solidFill>
                <a:latin typeface="Roboto Slab Light" pitchFamily="2" charset="0"/>
                <a:ea typeface="+mj-ea"/>
                <a:cs typeface="+mj-cs"/>
              </a:rPr>
              <a:t>Fokus Finanzplanung – System-KPIs als Führungsinstrument </a:t>
            </a:r>
            <a:br>
              <a:rPr lang="de-AT" sz="2800" dirty="0">
                <a:solidFill>
                  <a:srgbClr val="D2092C"/>
                </a:solidFill>
                <a:latin typeface="Roboto Slab Light" pitchFamily="2" charset="0"/>
                <a:ea typeface="+mj-ea"/>
                <a:cs typeface="+mj-cs"/>
              </a:rPr>
            </a:br>
            <a:r>
              <a:rPr lang="de-AT" dirty="0">
                <a:solidFill>
                  <a:srgbClr val="7C909A"/>
                </a:solidFill>
                <a:latin typeface="Roboto Slab Light"/>
                <a:ea typeface="Roboto" pitchFamily="2" charset="0"/>
                <a:cs typeface="+mj-cs"/>
              </a:rPr>
              <a:t>Wir müssen nicht jeden einzelnen Partner durchrechnen –aber wir müssen wissen, ob unser System als Ganzes funktioniert.</a:t>
            </a:r>
          </a:p>
          <a:p>
            <a:pPr>
              <a:buClr>
                <a:srgbClr val="D2092C"/>
              </a:buClr>
            </a:pPr>
            <a:br>
              <a:rPr lang="de-AT" sz="2400" b="1" dirty="0"/>
            </a:br>
            <a:endParaRPr lang="de-AT" sz="2400" dirty="0"/>
          </a:p>
          <a:p>
            <a:br>
              <a:rPr lang="de-AT" sz="2800" dirty="0">
                <a:solidFill>
                  <a:srgbClr val="D2092C"/>
                </a:solidFill>
                <a:latin typeface="Roboto Slab Light" pitchFamily="2" charset="0"/>
                <a:ea typeface="+mj-ea"/>
                <a:cs typeface="+mj-cs"/>
              </a:rPr>
            </a:br>
            <a:br>
              <a:rPr lang="de-AT" sz="2800" dirty="0">
                <a:solidFill>
                  <a:srgbClr val="D2092C"/>
                </a:solidFill>
                <a:latin typeface="Roboto Slab Light" pitchFamily="2" charset="0"/>
                <a:ea typeface="+mj-ea"/>
                <a:cs typeface="+mj-cs"/>
              </a:rPr>
            </a:br>
            <a:endParaRPr lang="de-AT" dirty="0">
              <a:solidFill>
                <a:srgbClr val="7C909A"/>
              </a:solidFill>
              <a:latin typeface="Roboto Slab Light"/>
              <a:ea typeface="Roboto" pitchFamily="2" charset="0"/>
              <a:cs typeface="+mj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AB93DBA-3588-9E76-34AB-758B78110E13}"/>
              </a:ext>
            </a:extLst>
          </p:cNvPr>
          <p:cNvSpPr txBox="1"/>
          <p:nvPr/>
        </p:nvSpPr>
        <p:spPr>
          <a:xfrm>
            <a:off x="902738" y="2732554"/>
            <a:ext cx="9657184" cy="4029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AT" sz="1900" dirty="0">
                <a:latin typeface="Frutiger LT Std 55 Roman" panose="020B0602020204020204" pitchFamily="34" charset="77"/>
              </a:rPr>
              <a:t>Einnahmen pro Franchisenehmer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500" dirty="0">
                <a:latin typeface="Frutiger LT Std 55 Roman" panose="020B0602020204020204" pitchFamily="34" charset="77"/>
              </a:rPr>
              <a:t>Zeigt, wie viel jeder Partner durchschnittlich zum Systemumsatz beiträgt </a:t>
            </a:r>
            <a:br>
              <a:rPr lang="de-AT" sz="1500" dirty="0">
                <a:latin typeface="Frutiger LT Std 55 Roman" panose="020B0602020204020204" pitchFamily="34" charset="77"/>
              </a:rPr>
            </a:br>
            <a:r>
              <a:rPr lang="de-AT" sz="1500" dirty="0">
                <a:latin typeface="Frutiger LT Std 55 Roman" panose="020B0602020204020204" pitchFamily="34" charset="77"/>
              </a:rPr>
              <a:t>(über Gebühren, Beiträge etc.).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>
                <a:srgbClr val="D2092C"/>
              </a:buClr>
              <a:buFont typeface="Wingdings" panose="05000000000000000000" pitchFamily="2" charset="2"/>
              <a:buChar char="ü"/>
            </a:pPr>
            <a:r>
              <a:rPr lang="de-AT" sz="1500" dirty="0">
                <a:latin typeface="Frutiger LT Std 55 Roman" panose="020B0602020204020204" pitchFamily="34" charset="77"/>
              </a:rPr>
              <a:t>Hilft bei der Planung von Wachstum und Abhängigkeiten.</a:t>
            </a:r>
          </a:p>
          <a:p>
            <a:endParaRPr lang="de-AT" dirty="0"/>
          </a:p>
          <a:p>
            <a:pPr marL="342900" indent="-342900"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AT" sz="1900" dirty="0" err="1">
                <a:latin typeface="Frutiger LT Std 55 Roman" panose="020B0602020204020204" pitchFamily="34" charset="77"/>
              </a:rPr>
              <a:t>Cost-to-Serve</a:t>
            </a:r>
            <a:r>
              <a:rPr lang="de-AT" sz="1900" dirty="0">
                <a:latin typeface="Frutiger LT Std 55 Roman" panose="020B0602020204020204" pitchFamily="34" charset="77"/>
              </a:rPr>
              <a:t> je Franchisenehmer</a:t>
            </a:r>
          </a:p>
          <a:p>
            <a:pPr marL="800100" lvl="1" indent="-342900"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500" dirty="0">
                <a:latin typeface="Frutiger LT Std 55 Roman" panose="020B0602020204020204" pitchFamily="34" charset="77"/>
              </a:rPr>
              <a:t>Wie viel kostet uns die Betreuung eines einzelnen Partners </a:t>
            </a:r>
            <a:br>
              <a:rPr lang="de-AT" sz="1500" dirty="0">
                <a:latin typeface="Frutiger LT Std 55 Roman" panose="020B0602020204020204" pitchFamily="34" charset="77"/>
              </a:rPr>
            </a:br>
            <a:r>
              <a:rPr lang="de-AT" sz="1500" dirty="0">
                <a:latin typeface="Frutiger LT Std 55 Roman" panose="020B0602020204020204" pitchFamily="34" charset="77"/>
              </a:rPr>
              <a:t>– inklusive Support, Schulung, IT, Controlling.</a:t>
            </a:r>
          </a:p>
          <a:p>
            <a:pPr marL="800100" lvl="1" indent="-342900">
              <a:buClr>
                <a:srgbClr val="D2092C"/>
              </a:buClr>
              <a:buFont typeface="Wingdings" panose="05000000000000000000" pitchFamily="2" charset="2"/>
              <a:buChar char="ü"/>
            </a:pPr>
            <a:r>
              <a:rPr lang="de-AT" sz="1500" dirty="0">
                <a:latin typeface="Frutiger LT Std 55 Roman" panose="020B0602020204020204" pitchFamily="34" charset="77"/>
              </a:rPr>
              <a:t>Wichtig für die Rentabilität und Skalierbarkeit des Systems.</a:t>
            </a:r>
            <a:br>
              <a:rPr lang="de-AT" sz="1500" dirty="0">
                <a:latin typeface="Frutiger LT Std 55 Roman" panose="020B0602020204020204" pitchFamily="34" charset="77"/>
              </a:rPr>
            </a:br>
            <a:endParaRPr lang="de-AT" sz="1500" dirty="0">
              <a:latin typeface="Frutiger LT Std 55 Roman" panose="020B0602020204020204" pitchFamily="34" charset="77"/>
            </a:endParaRPr>
          </a:p>
          <a:p>
            <a:pPr marL="342900" indent="-342900"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AT" sz="1900" dirty="0">
                <a:latin typeface="Frutiger LT Std 55 Roman" panose="020B0602020204020204" pitchFamily="34" charset="77"/>
              </a:rPr>
              <a:t>Deckungsbeitrag Systembetrieb</a:t>
            </a:r>
          </a:p>
          <a:p>
            <a:pPr marL="800100" lvl="1" indent="-342900"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dirty="0"/>
              <a:t>Differenz zwischen Einnahmen der Holding und den direkt zurechenbaren Kosten des Systembetriebs.</a:t>
            </a:r>
          </a:p>
          <a:p>
            <a:pPr marL="800100" lvl="1" indent="-342900">
              <a:buClr>
                <a:srgbClr val="D2092C"/>
              </a:buClr>
              <a:buFont typeface="Wingdings" panose="05000000000000000000" pitchFamily="2" charset="2"/>
              <a:buChar char="ü"/>
            </a:pPr>
            <a:r>
              <a:rPr lang="de-AT" dirty="0"/>
              <a:t>Zeigt, ob das System an sich profitabel arbeitet – unabhängig von Eigenbetrieben.</a:t>
            </a:r>
          </a:p>
          <a:p>
            <a:pPr lvl="1">
              <a:buClr>
                <a:srgbClr val="D2092C"/>
              </a:buClr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83817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93A98-8100-755A-0833-150175BDB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32B08C-48B3-1676-BA3D-ED6D77EC6FC2}"/>
              </a:ext>
            </a:extLst>
          </p:cNvPr>
          <p:cNvSpPr txBox="1"/>
          <p:nvPr/>
        </p:nvSpPr>
        <p:spPr>
          <a:xfrm>
            <a:off x="837424" y="852560"/>
            <a:ext cx="8213270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D2092C"/>
              </a:buClr>
            </a:pPr>
            <a:r>
              <a:rPr lang="de-AT" sz="2800" dirty="0">
                <a:solidFill>
                  <a:srgbClr val="D2092C"/>
                </a:solidFill>
                <a:latin typeface="Roboto Slab Light" pitchFamily="2" charset="0"/>
                <a:ea typeface="+mj-ea"/>
                <a:cs typeface="+mj-cs"/>
              </a:rPr>
              <a:t>Fokus Finanzplanung – System-KPIs als Führungsinstrument </a:t>
            </a:r>
            <a:br>
              <a:rPr lang="de-AT" sz="2800" dirty="0">
                <a:solidFill>
                  <a:srgbClr val="D2092C"/>
                </a:solidFill>
                <a:latin typeface="Roboto Slab Light" pitchFamily="2" charset="0"/>
                <a:ea typeface="+mj-ea"/>
                <a:cs typeface="+mj-cs"/>
              </a:rPr>
            </a:br>
            <a:r>
              <a:rPr lang="de-AT" dirty="0">
                <a:solidFill>
                  <a:srgbClr val="7C909A"/>
                </a:solidFill>
                <a:latin typeface="Roboto Slab Light"/>
                <a:ea typeface="Roboto" pitchFamily="2" charset="0"/>
                <a:cs typeface="+mj-cs"/>
              </a:rPr>
              <a:t>Wir müssen nicht jeden einzelnen Partner durchrechnen –aber wir müssen wissen, ob unser System als Ganzes funktioniert.</a:t>
            </a:r>
          </a:p>
          <a:p>
            <a:pPr>
              <a:buClr>
                <a:srgbClr val="D2092C"/>
              </a:buClr>
            </a:pPr>
            <a:br>
              <a:rPr lang="de-AT" sz="2400" b="1" dirty="0"/>
            </a:br>
            <a:endParaRPr lang="de-AT" sz="2400" dirty="0"/>
          </a:p>
          <a:p>
            <a:br>
              <a:rPr lang="de-AT" sz="2800" dirty="0">
                <a:solidFill>
                  <a:srgbClr val="D2092C"/>
                </a:solidFill>
                <a:latin typeface="Roboto Slab Light" pitchFamily="2" charset="0"/>
                <a:ea typeface="+mj-ea"/>
                <a:cs typeface="+mj-cs"/>
              </a:rPr>
            </a:br>
            <a:br>
              <a:rPr lang="de-AT" sz="2800" dirty="0">
                <a:solidFill>
                  <a:srgbClr val="D2092C"/>
                </a:solidFill>
                <a:latin typeface="Roboto Slab Light" pitchFamily="2" charset="0"/>
                <a:ea typeface="+mj-ea"/>
                <a:cs typeface="+mj-cs"/>
              </a:rPr>
            </a:br>
            <a:endParaRPr lang="de-AT" dirty="0">
              <a:solidFill>
                <a:srgbClr val="7C909A"/>
              </a:solidFill>
              <a:latin typeface="Roboto Slab Light"/>
              <a:ea typeface="Roboto" pitchFamily="2" charset="0"/>
              <a:cs typeface="+mj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B96660A-264F-FFAE-3B7D-4329178B34E4}"/>
              </a:ext>
            </a:extLst>
          </p:cNvPr>
          <p:cNvSpPr txBox="1"/>
          <p:nvPr/>
        </p:nvSpPr>
        <p:spPr>
          <a:xfrm>
            <a:off x="837424" y="2732554"/>
            <a:ext cx="9657184" cy="7537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AT" sz="1900" dirty="0">
                <a:latin typeface="Frutiger LT Std 55 Roman" panose="020B0602020204020204" pitchFamily="34" charset="77"/>
              </a:rPr>
              <a:t>Break-even für Systementwicklung / Expansion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500" dirty="0">
                <a:latin typeface="Frutiger LT Std 55 Roman" panose="020B0602020204020204" pitchFamily="34" charset="77"/>
              </a:rPr>
              <a:t>Ab welcher Partneranzahl oder Umsatzhöhe amortisieren sich Investitionen </a:t>
            </a:r>
            <a:br>
              <a:rPr lang="de-AT" sz="1500" dirty="0">
                <a:latin typeface="Frutiger LT Std 55 Roman" panose="020B0602020204020204" pitchFamily="34" charset="77"/>
              </a:rPr>
            </a:br>
            <a:r>
              <a:rPr lang="de-AT" sz="1500" dirty="0">
                <a:latin typeface="Frutiger LT Std 55 Roman" panose="020B0602020204020204" pitchFamily="34" charset="77"/>
              </a:rPr>
              <a:t>in Tools, Strukturen oder neue Märkte?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>
                <a:srgbClr val="D2092C"/>
              </a:buClr>
              <a:buFont typeface="Wingdings" panose="05000000000000000000" pitchFamily="2" charset="2"/>
              <a:buChar char="ü"/>
            </a:pPr>
            <a:r>
              <a:rPr lang="de-AT" sz="1500" dirty="0">
                <a:latin typeface="Frutiger LT Std 55 Roman" panose="020B0602020204020204" pitchFamily="34" charset="77"/>
              </a:rPr>
              <a:t>Wichtig für strategische Entscheidungen und Ressourcenplanung.</a:t>
            </a:r>
          </a:p>
          <a:p>
            <a:pPr marL="800100" lvl="2" indent="-342900">
              <a:buClr>
                <a:srgbClr val="D2092C"/>
              </a:buClr>
              <a:buFont typeface="Symbol" panose="05050102010706020507" pitchFamily="18" charset="2"/>
              <a:buChar char="-"/>
            </a:pPr>
            <a:endParaRPr lang="de-AT" sz="1500" dirty="0">
              <a:latin typeface="Frutiger LT Std 55 Roman" panose="020B0602020204020204" pitchFamily="34" charset="77"/>
            </a:endParaRPr>
          </a:p>
          <a:p>
            <a:pPr marL="342900" lvl="1" indent="-342900"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AT" sz="1900" dirty="0">
                <a:latin typeface="Frutiger LT Std 55 Roman" panose="020B0602020204020204" pitchFamily="34" charset="77"/>
              </a:rPr>
              <a:t>Holding-Rendite / Return on System</a:t>
            </a:r>
          </a:p>
          <a:p>
            <a:pPr marL="800100" lvl="2" indent="-342900"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500" dirty="0">
                <a:latin typeface="Frutiger LT Std 55 Roman" panose="020B0602020204020204" pitchFamily="34" charset="77"/>
              </a:rPr>
              <a:t>Gesamtergebnis der Franchisegeber-Struktur im Verhältnis zum eingesetzten Kapital.</a:t>
            </a:r>
          </a:p>
          <a:p>
            <a:pPr marL="800100" lvl="2" indent="-342900"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500" dirty="0">
                <a:latin typeface="Frutiger LT Std 55 Roman" panose="020B0602020204020204" pitchFamily="34" charset="77"/>
              </a:rPr>
              <a:t>Entscheidend für die wirtschaftliche Bewertung des Systems – auch im Hinblick auf Investoren oder potenzielle Exit-Szenarien.</a:t>
            </a:r>
          </a:p>
          <a:p>
            <a:pPr marL="800100" lvl="2" indent="-342900">
              <a:buClr>
                <a:srgbClr val="D2092C"/>
              </a:buClr>
              <a:buFont typeface="Wingdings" panose="05000000000000000000" pitchFamily="2" charset="2"/>
              <a:buChar char="ü"/>
            </a:pPr>
            <a:r>
              <a:rPr lang="de-AT" sz="1500" dirty="0">
                <a:latin typeface="Frutiger LT Std 55 Roman" panose="020B0602020204020204" pitchFamily="34" charset="77"/>
              </a:rPr>
              <a:t>Return on System ist unser unternehmerischer Pulsschlag – er zeigt, ob wir nur verwalten oder wirklich Wert schaffen</a:t>
            </a:r>
          </a:p>
          <a:p>
            <a:pPr marL="342900" lvl="1" indent="-342900">
              <a:buClr>
                <a:srgbClr val="D2092C"/>
              </a:buClr>
              <a:buFont typeface="Wingdings" panose="05000000000000000000" pitchFamily="2" charset="2"/>
              <a:buChar char="§"/>
            </a:pPr>
            <a:endParaRPr lang="de-AT" sz="1900" dirty="0">
              <a:latin typeface="Frutiger LT Std 55 Roman" panose="020B0602020204020204" pitchFamily="34" charset="77"/>
            </a:endParaRPr>
          </a:p>
          <a:p>
            <a:pPr marL="342900" lvl="1" indent="-342900">
              <a:buClr>
                <a:srgbClr val="D2092C"/>
              </a:buClr>
              <a:buFont typeface="Wingdings" panose="05000000000000000000" pitchFamily="2" charset="2"/>
              <a:buChar char="§"/>
            </a:pPr>
            <a:endParaRPr lang="de-AT" sz="1900" dirty="0">
              <a:latin typeface="Frutiger LT Std 55 Roman" panose="020B0602020204020204" pitchFamily="34" charset="77"/>
            </a:endParaRPr>
          </a:p>
          <a:p>
            <a:pPr marL="0" lvl="1">
              <a:buClr>
                <a:srgbClr val="D2092C"/>
              </a:buClr>
            </a:pPr>
            <a:endParaRPr lang="de-AT" sz="1900" dirty="0">
              <a:latin typeface="Frutiger LT Std 55 Roman" panose="020B0602020204020204" pitchFamily="34" charset="77"/>
            </a:endParaRPr>
          </a:p>
          <a:p>
            <a:pPr marL="342900" lvl="1" indent="-342900">
              <a:buClr>
                <a:srgbClr val="D2092C"/>
              </a:buClr>
              <a:buFont typeface="Wingdings" panose="05000000000000000000" pitchFamily="2" charset="2"/>
              <a:buChar char="§"/>
            </a:pPr>
            <a:endParaRPr lang="de-AT" sz="1900" dirty="0">
              <a:latin typeface="Frutiger LT Std 55 Roman" panose="020B0602020204020204" pitchFamily="34" charset="77"/>
            </a:endParaRPr>
          </a:p>
          <a:p>
            <a:pPr marL="342900" lvl="1" indent="-342900">
              <a:buClr>
                <a:srgbClr val="D2092C"/>
              </a:buClr>
              <a:buFont typeface="Wingdings" panose="05000000000000000000" pitchFamily="2" charset="2"/>
              <a:buChar char="§"/>
            </a:pPr>
            <a:endParaRPr lang="de-AT" sz="1900" dirty="0">
              <a:latin typeface="Frutiger LT Std 55 Roman" panose="020B0602020204020204" pitchFamily="34" charset="77"/>
            </a:endParaRPr>
          </a:p>
          <a:p>
            <a:pPr marL="342900" lvl="1" indent="-342900">
              <a:buClr>
                <a:srgbClr val="D2092C"/>
              </a:buClr>
              <a:buFont typeface="Wingdings" panose="05000000000000000000" pitchFamily="2" charset="2"/>
              <a:buChar char="§"/>
            </a:pPr>
            <a:endParaRPr lang="de-AT" sz="1900" dirty="0">
              <a:latin typeface="Frutiger LT Std 55 Roman" panose="020B0602020204020204" pitchFamily="34" charset="77"/>
            </a:endParaRPr>
          </a:p>
          <a:p>
            <a:pPr marL="342900" lvl="1" indent="-342900">
              <a:buClr>
                <a:srgbClr val="D2092C"/>
              </a:buClr>
              <a:buFont typeface="Wingdings" panose="05000000000000000000" pitchFamily="2" charset="2"/>
              <a:buChar char="§"/>
            </a:pPr>
            <a:endParaRPr lang="de-AT" sz="1900" dirty="0">
              <a:latin typeface="Frutiger LT Std 55 Roman" panose="020B0602020204020204" pitchFamily="34" charset="77"/>
            </a:endParaRPr>
          </a:p>
          <a:p>
            <a:pPr marL="342900" lvl="1" indent="-342900">
              <a:buClr>
                <a:srgbClr val="D2092C"/>
              </a:buClr>
              <a:buFont typeface="Wingdings" panose="05000000000000000000" pitchFamily="2" charset="2"/>
              <a:buChar char="§"/>
            </a:pPr>
            <a:endParaRPr lang="de-AT" sz="1900" dirty="0">
              <a:latin typeface="Frutiger LT Std 55 Roman" panose="020B0602020204020204" pitchFamily="34" charset="77"/>
            </a:endParaRPr>
          </a:p>
          <a:p>
            <a:pPr marL="342900" lvl="1" indent="-342900">
              <a:buClr>
                <a:srgbClr val="D2092C"/>
              </a:buClr>
              <a:buFont typeface="Wingdings" panose="05000000000000000000" pitchFamily="2" charset="2"/>
              <a:buChar char="§"/>
            </a:pPr>
            <a:endParaRPr lang="de-AT" sz="1900" dirty="0">
              <a:latin typeface="Frutiger LT Std 55 Roman" panose="020B0602020204020204" pitchFamily="34" charset="77"/>
            </a:endParaRPr>
          </a:p>
          <a:p>
            <a:pPr marL="342900" lvl="1" indent="-342900">
              <a:buClr>
                <a:srgbClr val="D2092C"/>
              </a:buClr>
              <a:buFont typeface="Wingdings" panose="05000000000000000000" pitchFamily="2" charset="2"/>
              <a:buChar char="§"/>
            </a:pPr>
            <a:endParaRPr lang="de-AT" sz="1900" dirty="0">
              <a:latin typeface="Frutiger LT Std 55 Roman" panose="020B0602020204020204" pitchFamily="34" charset="77"/>
            </a:endParaRPr>
          </a:p>
          <a:p>
            <a:pPr marL="342900" lvl="1" indent="-342900">
              <a:buClr>
                <a:srgbClr val="D2092C"/>
              </a:buClr>
              <a:buFont typeface="Wingdings" panose="05000000000000000000" pitchFamily="2" charset="2"/>
              <a:buChar char="§"/>
            </a:pPr>
            <a:endParaRPr lang="de-AT" sz="1900" dirty="0">
              <a:latin typeface="Frutiger LT Std 55 Roman" panose="020B0602020204020204" pitchFamily="34" charset="77"/>
            </a:endParaRPr>
          </a:p>
          <a:p>
            <a:pPr marL="342900" lvl="1" indent="-342900">
              <a:buClr>
                <a:srgbClr val="D2092C"/>
              </a:buClr>
              <a:buFont typeface="Wingdings" panose="05000000000000000000" pitchFamily="2" charset="2"/>
              <a:buChar char="§"/>
            </a:pPr>
            <a:endParaRPr lang="de-AT" sz="1900" dirty="0">
              <a:latin typeface="Frutiger LT Std 55 Roman" panose="020B0602020204020204" pitchFamily="34" charset="77"/>
            </a:endParaRPr>
          </a:p>
          <a:p>
            <a:pPr marL="342900" lvl="1" indent="-342900">
              <a:buClr>
                <a:srgbClr val="D2092C"/>
              </a:buClr>
              <a:buFont typeface="Wingdings" panose="05000000000000000000" pitchFamily="2" charset="2"/>
              <a:buChar char="§"/>
            </a:pPr>
            <a:endParaRPr lang="de-AT" sz="1900" dirty="0">
              <a:latin typeface="Frutiger LT Std 55 Roman" panose="020B0602020204020204" pitchFamily="34" charset="77"/>
            </a:endParaRPr>
          </a:p>
          <a:p>
            <a:pPr marL="342900" lvl="1" indent="-342900">
              <a:buClr>
                <a:srgbClr val="D2092C"/>
              </a:buClr>
              <a:buFont typeface="Wingdings" panose="05000000000000000000" pitchFamily="2" charset="2"/>
              <a:buChar char="§"/>
            </a:pPr>
            <a:endParaRPr lang="de-AT" sz="1900" dirty="0">
              <a:latin typeface="Frutiger LT Std 55 Roman" panose="020B0602020204020204" pitchFamily="34" charset="77"/>
            </a:endParaRPr>
          </a:p>
          <a:p>
            <a:pPr marL="342900" lvl="1" indent="-342900">
              <a:buClr>
                <a:srgbClr val="D2092C"/>
              </a:buClr>
              <a:buFont typeface="Wingdings" panose="05000000000000000000" pitchFamily="2" charset="2"/>
              <a:buChar char="§"/>
            </a:pPr>
            <a:endParaRPr lang="de-AT" sz="1900" dirty="0">
              <a:latin typeface="Frutiger LT Std 55 Roman" panose="020B0602020204020204" pitchFamily="34" charset="77"/>
            </a:endParaRPr>
          </a:p>
          <a:p>
            <a:pPr marL="800100" lvl="2" indent="-342900">
              <a:buClr>
                <a:srgbClr val="D2092C"/>
              </a:buClr>
              <a:buFont typeface="Wingdings" panose="05000000000000000000" pitchFamily="2" charset="2"/>
              <a:buChar char="§"/>
            </a:pPr>
            <a:endParaRPr lang="de-AT" sz="1900" dirty="0">
              <a:latin typeface="Frutiger LT Std 55 Roman" panose="020B06020202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16590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DD058-4AEE-FFEE-0437-B024B5B46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A0195F01-6504-A970-917A-7EF1868481F0}"/>
              </a:ext>
            </a:extLst>
          </p:cNvPr>
          <p:cNvSpPr txBox="1"/>
          <p:nvPr/>
        </p:nvSpPr>
        <p:spPr>
          <a:xfrm>
            <a:off x="837424" y="852560"/>
            <a:ext cx="8213270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D2092C"/>
              </a:buClr>
            </a:pPr>
            <a:r>
              <a:rPr lang="de-AT" sz="2800" dirty="0">
                <a:solidFill>
                  <a:srgbClr val="D2092C"/>
                </a:solidFill>
                <a:latin typeface="Roboto Slab Light" pitchFamily="2" charset="0"/>
                <a:ea typeface="+mj-ea"/>
                <a:cs typeface="+mj-cs"/>
              </a:rPr>
              <a:t>Ist Unternehmensplanung auch ein gesetzliches Erfordernis?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092C"/>
              </a:buClr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rgbClr val="7C909A"/>
                </a:solidFill>
                <a:effectLst/>
                <a:uLnTx/>
                <a:uFillTx/>
                <a:latin typeface="Roboto Slab Light"/>
                <a:ea typeface="Roboto" pitchFamily="2" charset="0"/>
                <a:cs typeface="+mn-cs"/>
              </a:rPr>
              <a:t>Gesellschaftsrechtliche Sorgfaltspflichten, Verbot der Einlagenrückgewähr und insolvenzrechtliche Haftungen</a:t>
            </a:r>
          </a:p>
          <a:p>
            <a:pPr>
              <a:buClr>
                <a:srgbClr val="D2092C"/>
              </a:buClr>
            </a:pPr>
            <a:r>
              <a:rPr lang="de-AT" sz="2800" dirty="0">
                <a:solidFill>
                  <a:srgbClr val="D2092C"/>
                </a:solidFill>
                <a:latin typeface="Roboto Slab Light" pitchFamily="2" charset="0"/>
                <a:ea typeface="+mj-ea"/>
                <a:cs typeface="+mj-cs"/>
              </a:rPr>
              <a:t> </a:t>
            </a:r>
            <a:br>
              <a:rPr lang="de-AT" sz="2400" b="1" dirty="0"/>
            </a:br>
            <a:endParaRPr lang="de-AT" sz="2400" dirty="0"/>
          </a:p>
          <a:p>
            <a:br>
              <a:rPr lang="de-AT" sz="2800" dirty="0">
                <a:solidFill>
                  <a:srgbClr val="D2092C"/>
                </a:solidFill>
                <a:latin typeface="Roboto Slab Light" pitchFamily="2" charset="0"/>
                <a:ea typeface="+mj-ea"/>
                <a:cs typeface="+mj-cs"/>
              </a:rPr>
            </a:br>
            <a:br>
              <a:rPr lang="de-AT" sz="2800" dirty="0">
                <a:solidFill>
                  <a:srgbClr val="D2092C"/>
                </a:solidFill>
                <a:latin typeface="Roboto Slab Light" pitchFamily="2" charset="0"/>
                <a:ea typeface="+mj-ea"/>
                <a:cs typeface="+mj-cs"/>
              </a:rPr>
            </a:br>
            <a:endParaRPr lang="de-AT" dirty="0">
              <a:solidFill>
                <a:srgbClr val="7C909A"/>
              </a:solidFill>
              <a:latin typeface="Roboto Slab Light"/>
              <a:ea typeface="Roboto" pitchFamily="2" charset="0"/>
              <a:cs typeface="+mj-cs"/>
            </a:endParaRP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2BA436DE-F3B3-8FBF-9F10-B0DA6D0DCD0C}"/>
              </a:ext>
            </a:extLst>
          </p:cNvPr>
          <p:cNvSpPr txBox="1">
            <a:spLocks/>
          </p:cNvSpPr>
          <p:nvPr/>
        </p:nvSpPr>
        <p:spPr>
          <a:xfrm>
            <a:off x="837423" y="2147849"/>
            <a:ext cx="9018845" cy="44652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000" dirty="0"/>
          </a:p>
          <a:p>
            <a:pPr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DE" sz="1900" dirty="0"/>
              <a:t>Sorgfaltspflichten § 84 AktG, § 22 GmbHG</a:t>
            </a:r>
          </a:p>
          <a:p>
            <a:pPr lvl="1"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DE" sz="1500" dirty="0"/>
              <a:t>Einrichtung eines angemessenen Rechnungswesen und IKS</a:t>
            </a:r>
          </a:p>
          <a:p>
            <a:pPr lvl="1"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DE" sz="1500" dirty="0"/>
              <a:t>bei Verletzung: Haftung des Vorstandes / der Geschäftsführung</a:t>
            </a:r>
          </a:p>
          <a:p>
            <a:pPr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DE" sz="1900" dirty="0"/>
              <a:t>§ 81 AktG Jahres- und Quartalsberichte an den Aufsichtsrat über die künftige Entwicklung</a:t>
            </a:r>
          </a:p>
          <a:p>
            <a:pPr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DE" sz="1900" dirty="0"/>
              <a:t>§ 82 GmbH Gewinnvortrag statt Ausschüttung bei zukünftigen Verlusten</a:t>
            </a:r>
          </a:p>
          <a:p>
            <a:pPr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DE" sz="1900" dirty="0"/>
              <a:t>§ 66 und 67 IO und OGH-Judikatur</a:t>
            </a:r>
          </a:p>
          <a:p>
            <a:pPr lvl="1"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DE" sz="1500" dirty="0"/>
              <a:t>Feststellung oder Widerlegung von Zahlungsunfähigkeit und Überschuldung</a:t>
            </a:r>
          </a:p>
          <a:p>
            <a:pPr lvl="1"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DE" sz="1500" dirty="0"/>
              <a:t>Finanzplan und Fortbestehensprognose</a:t>
            </a:r>
          </a:p>
          <a:p>
            <a:pPr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DE" sz="1900" dirty="0"/>
              <a:t>Sonstige gesellschaftsrechtliche Gesetze, </a:t>
            </a:r>
            <a:r>
              <a:rPr lang="de-DE" sz="1900" dirty="0" err="1"/>
              <a:t>zB</a:t>
            </a:r>
            <a:r>
              <a:rPr lang="de-DE" sz="1900" dirty="0"/>
              <a:t> Gesellschafterausschlussgesetz („Squeeze Out“)</a:t>
            </a:r>
          </a:p>
          <a:p>
            <a:pPr lvl="1"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DE" sz="1200" dirty="0"/>
              <a:t>Ermittlung der Barfindung für Minderheitsgesellschafter erfordert Unternehmensbewertung</a:t>
            </a:r>
          </a:p>
        </p:txBody>
      </p:sp>
    </p:spTree>
    <p:extLst>
      <p:ext uri="{BB962C8B-B14F-4D97-AF65-F5344CB8AC3E}">
        <p14:creationId xmlns:p14="http://schemas.microsoft.com/office/powerpoint/2010/main" val="3737422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82CB1-E669-0CC9-2F5F-48A062BA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764A40B3-B42C-E459-80ED-E49437BAC250}"/>
              </a:ext>
            </a:extLst>
          </p:cNvPr>
          <p:cNvSpPr txBox="1"/>
          <p:nvPr/>
        </p:nvSpPr>
        <p:spPr>
          <a:xfrm>
            <a:off x="837424" y="852560"/>
            <a:ext cx="821327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D2092C"/>
              </a:buClr>
            </a:pPr>
            <a:r>
              <a:rPr lang="de-AT" sz="2800" dirty="0">
                <a:solidFill>
                  <a:srgbClr val="D2092C"/>
                </a:solidFill>
                <a:latin typeface="Roboto Slab Light" pitchFamily="2" charset="0"/>
                <a:ea typeface="+mj-ea"/>
                <a:cs typeface="+mj-cs"/>
              </a:rPr>
              <a:t>Ist Unternehmensplanung auch ein gesetzliches Erfordernis?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092C"/>
              </a:buClr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rgbClr val="7C909A"/>
                </a:solidFill>
                <a:effectLst/>
                <a:uLnTx/>
                <a:uFillTx/>
                <a:latin typeface="Roboto Slab Light"/>
                <a:ea typeface="Roboto" pitchFamily="2" charset="0"/>
                <a:cs typeface="+mn-cs"/>
              </a:rPr>
              <a:t>Unternehmensrecht und Steuerrecht</a:t>
            </a:r>
          </a:p>
          <a:p>
            <a:pPr>
              <a:buClr>
                <a:srgbClr val="D2092C"/>
              </a:buClr>
            </a:pPr>
            <a:br>
              <a:rPr lang="de-AT" sz="2400" b="1" dirty="0"/>
            </a:br>
            <a:endParaRPr lang="de-AT" sz="2400" dirty="0"/>
          </a:p>
          <a:p>
            <a:br>
              <a:rPr lang="de-AT" sz="2800" dirty="0">
                <a:solidFill>
                  <a:srgbClr val="D2092C"/>
                </a:solidFill>
                <a:latin typeface="Roboto Slab Light" pitchFamily="2" charset="0"/>
                <a:ea typeface="+mj-ea"/>
                <a:cs typeface="+mj-cs"/>
              </a:rPr>
            </a:br>
            <a:br>
              <a:rPr lang="de-AT" sz="2800" dirty="0">
                <a:solidFill>
                  <a:srgbClr val="D2092C"/>
                </a:solidFill>
                <a:latin typeface="Roboto Slab Light" pitchFamily="2" charset="0"/>
                <a:ea typeface="+mj-ea"/>
                <a:cs typeface="+mj-cs"/>
              </a:rPr>
            </a:br>
            <a:endParaRPr lang="de-AT" dirty="0">
              <a:solidFill>
                <a:srgbClr val="7C909A"/>
              </a:solidFill>
              <a:latin typeface="Roboto Slab Light"/>
              <a:ea typeface="Roboto" pitchFamily="2" charset="0"/>
              <a:cs typeface="+mj-cs"/>
            </a:endParaRP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4CADEB69-7B19-9147-719C-21B7F6A4766A}"/>
              </a:ext>
            </a:extLst>
          </p:cNvPr>
          <p:cNvSpPr txBox="1">
            <a:spLocks/>
          </p:cNvSpPr>
          <p:nvPr/>
        </p:nvSpPr>
        <p:spPr>
          <a:xfrm>
            <a:off x="837424" y="2207741"/>
            <a:ext cx="8749338" cy="43578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DE" sz="1900" dirty="0"/>
              <a:t>§ 201 Abs 1 Z 2 und § 225 Abs 1 UGB Bilanzierung nach „</a:t>
            </a:r>
            <a:r>
              <a:rPr lang="de-DE" sz="1900" dirty="0" err="1"/>
              <a:t>Going</a:t>
            </a:r>
            <a:r>
              <a:rPr lang="de-DE" sz="1900" dirty="0"/>
              <a:t>-</a:t>
            </a:r>
            <a:r>
              <a:rPr lang="de-DE" sz="1900" dirty="0" err="1"/>
              <a:t>Concern</a:t>
            </a:r>
            <a:r>
              <a:rPr lang="de-DE" sz="1900" dirty="0"/>
              <a:t>-Prämisse“</a:t>
            </a:r>
          </a:p>
          <a:p>
            <a:pPr lvl="1"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DE" sz="1500" dirty="0"/>
              <a:t>Geschäftsführung muss nachweisen, dass die Fortführung des Unternehmens angemessen ist</a:t>
            </a:r>
          </a:p>
          <a:p>
            <a:pPr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DE" sz="1900" dirty="0"/>
              <a:t>§ 204 Abs 2 UGB und § 6 Z 2 EStG Beteiligungsbewertung</a:t>
            </a:r>
          </a:p>
          <a:p>
            <a:pPr lvl="1"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DE" sz="1500" dirty="0"/>
              <a:t>Bei Wertminderungen ist der niedrigere, bei Wertaufholung der höhere beizulegende Wert anzusetzen (EStG: „Teilwert“)</a:t>
            </a:r>
          </a:p>
          <a:p>
            <a:pPr lvl="1"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DE" sz="1500" dirty="0"/>
              <a:t>Grundlage: Unternehmensbewertung auf Basis integrierter Planungsrechnung</a:t>
            </a:r>
          </a:p>
          <a:p>
            <a:pPr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DE" sz="1900" dirty="0"/>
              <a:t>§ 243 Abs 3 Z 1 UGB Lagebericht</a:t>
            </a:r>
          </a:p>
          <a:p>
            <a:pPr lvl="1"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DE" sz="1500" dirty="0"/>
              <a:t> Glaubwürdige Darstellung der voraussichtlichen Entwicklung des Unternehmens</a:t>
            </a:r>
          </a:p>
          <a:p>
            <a:pPr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DE" sz="1900" dirty="0" err="1"/>
              <a:t>Umgründungssteuerrecht</a:t>
            </a:r>
            <a:endParaRPr lang="de-DE" sz="1900" dirty="0"/>
          </a:p>
          <a:p>
            <a:pPr lvl="1"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DE" sz="1500" dirty="0"/>
              <a:t>Positiver Verkehrswert als Erfordernis für steuerneutrale Umgründung</a:t>
            </a:r>
          </a:p>
          <a:p>
            <a:pPr lvl="1"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DE" sz="1500" dirty="0"/>
              <a:t>Ermittlung von Umtauschverhältnissen oder Barabfindungen</a:t>
            </a:r>
          </a:p>
          <a:p>
            <a:pPr lvl="1"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DE" sz="1500" dirty="0"/>
              <a:t>Nachweis: Unternehmensbewertungsgutachten nach KFS BW 1</a:t>
            </a:r>
          </a:p>
        </p:txBody>
      </p:sp>
    </p:spTree>
    <p:extLst>
      <p:ext uri="{BB962C8B-B14F-4D97-AF65-F5344CB8AC3E}">
        <p14:creationId xmlns:p14="http://schemas.microsoft.com/office/powerpoint/2010/main" val="233180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633CF-6136-5DF1-71A7-43863F862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1B4288AE-2E34-DB2C-D284-D6C35FCB14E4}"/>
              </a:ext>
            </a:extLst>
          </p:cNvPr>
          <p:cNvSpPr txBox="1"/>
          <p:nvPr/>
        </p:nvSpPr>
        <p:spPr>
          <a:xfrm>
            <a:off x="837424" y="852560"/>
            <a:ext cx="821327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D2092C"/>
              </a:buClr>
            </a:pPr>
            <a:r>
              <a:rPr lang="de-AT" sz="2800" dirty="0">
                <a:solidFill>
                  <a:srgbClr val="D2092C"/>
                </a:solidFill>
                <a:latin typeface="Roboto Slab Light" pitchFamily="2" charset="0"/>
                <a:ea typeface="+mj-ea"/>
                <a:cs typeface="+mj-cs"/>
              </a:rPr>
              <a:t>Ist Unternehmensplanung auch ein gesetzliches Erfordernis?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092C"/>
              </a:buClr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srgbClr val="7C909A"/>
                </a:solidFill>
                <a:effectLst/>
                <a:uLnTx/>
                <a:uFillTx/>
                <a:latin typeface="Roboto Slab Light"/>
                <a:ea typeface="Roboto" pitchFamily="2" charset="0"/>
                <a:cs typeface="+mn-cs"/>
              </a:rPr>
              <a:t>Internationale Rechnungslegung</a:t>
            </a:r>
          </a:p>
          <a:p>
            <a:pPr>
              <a:buClr>
                <a:srgbClr val="D2092C"/>
              </a:buClr>
            </a:pPr>
            <a:br>
              <a:rPr lang="de-AT" sz="2400" b="1" dirty="0"/>
            </a:br>
            <a:endParaRPr lang="de-AT" sz="2400" dirty="0"/>
          </a:p>
          <a:p>
            <a:br>
              <a:rPr lang="de-AT" sz="2800" dirty="0">
                <a:solidFill>
                  <a:srgbClr val="D2092C"/>
                </a:solidFill>
                <a:latin typeface="Roboto Slab Light" pitchFamily="2" charset="0"/>
                <a:ea typeface="+mj-ea"/>
                <a:cs typeface="+mj-cs"/>
              </a:rPr>
            </a:br>
            <a:br>
              <a:rPr lang="de-AT" sz="2800" dirty="0">
                <a:solidFill>
                  <a:srgbClr val="D2092C"/>
                </a:solidFill>
                <a:latin typeface="Roboto Slab Light" pitchFamily="2" charset="0"/>
                <a:ea typeface="+mj-ea"/>
                <a:cs typeface="+mj-cs"/>
              </a:rPr>
            </a:br>
            <a:endParaRPr lang="de-AT" dirty="0">
              <a:solidFill>
                <a:srgbClr val="7C909A"/>
              </a:solidFill>
              <a:latin typeface="Roboto Slab Light"/>
              <a:ea typeface="Roboto" pitchFamily="2" charset="0"/>
              <a:cs typeface="+mj-cs"/>
            </a:endParaRP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4189247B-706D-9668-A08C-10E18B372FC0}"/>
              </a:ext>
            </a:extLst>
          </p:cNvPr>
          <p:cNvSpPr txBox="1">
            <a:spLocks/>
          </p:cNvSpPr>
          <p:nvPr/>
        </p:nvSpPr>
        <p:spPr>
          <a:xfrm>
            <a:off x="837424" y="2338248"/>
            <a:ext cx="7923986" cy="38796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DE" sz="1900" dirty="0"/>
              <a:t>IAS 1.25 und 1.26 Bilanzierung nach „</a:t>
            </a:r>
            <a:r>
              <a:rPr lang="de-DE" sz="1900" dirty="0" err="1"/>
              <a:t>Going</a:t>
            </a:r>
            <a:r>
              <a:rPr lang="de-DE" sz="1900" dirty="0"/>
              <a:t>-</a:t>
            </a:r>
            <a:r>
              <a:rPr lang="de-DE" sz="1900" dirty="0" err="1"/>
              <a:t>Concern</a:t>
            </a:r>
            <a:r>
              <a:rPr lang="de-DE" sz="1900" dirty="0"/>
              <a:t>-Prämisse“</a:t>
            </a:r>
          </a:p>
          <a:p>
            <a:pPr lvl="1"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DE" sz="1500" dirty="0"/>
              <a:t>Planungszeitraum mindestens 12 Monate ab Abschlussstichtag</a:t>
            </a:r>
          </a:p>
          <a:p>
            <a:pPr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DE" sz="1900" dirty="0"/>
              <a:t>IAS 36: </a:t>
            </a:r>
            <a:r>
              <a:rPr lang="de-DE" sz="1900" dirty="0" err="1"/>
              <a:t>Impairment</a:t>
            </a:r>
            <a:r>
              <a:rPr lang="de-DE" sz="1900" dirty="0"/>
              <a:t> </a:t>
            </a:r>
            <a:r>
              <a:rPr lang="de-DE" sz="1900" dirty="0" err="1"/>
              <a:t>test</a:t>
            </a:r>
            <a:endParaRPr lang="de-DE" sz="1900" dirty="0"/>
          </a:p>
          <a:p>
            <a:pPr lvl="1"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DE" sz="1500" i="1" dirty="0"/>
              <a:t>Fair </a:t>
            </a:r>
            <a:r>
              <a:rPr lang="de-DE" sz="1500" i="1" dirty="0" err="1"/>
              <a:t>value</a:t>
            </a:r>
            <a:r>
              <a:rPr lang="de-DE" sz="1500" i="1" dirty="0"/>
              <a:t> </a:t>
            </a:r>
            <a:r>
              <a:rPr lang="de-DE" sz="1500" i="1" dirty="0" err="1"/>
              <a:t>less</a:t>
            </a:r>
            <a:r>
              <a:rPr lang="de-DE" sz="1500" i="1" dirty="0"/>
              <a:t> </a:t>
            </a:r>
            <a:r>
              <a:rPr lang="de-DE" sz="1500" i="1" dirty="0" err="1"/>
              <a:t>costs</a:t>
            </a:r>
            <a:r>
              <a:rPr lang="de-DE" sz="1500" i="1" dirty="0"/>
              <a:t> </a:t>
            </a:r>
            <a:r>
              <a:rPr lang="de-DE" sz="1500" i="1" dirty="0" err="1"/>
              <a:t>to</a:t>
            </a:r>
            <a:r>
              <a:rPr lang="de-DE" sz="1500" i="1" dirty="0"/>
              <a:t> </a:t>
            </a:r>
            <a:r>
              <a:rPr lang="de-DE" sz="1500" i="1" dirty="0" err="1"/>
              <a:t>sell</a:t>
            </a:r>
            <a:r>
              <a:rPr lang="de-DE" sz="1500" i="1" dirty="0"/>
              <a:t> </a:t>
            </a:r>
            <a:r>
              <a:rPr lang="de-DE" sz="1500" dirty="0"/>
              <a:t>und </a:t>
            </a:r>
            <a:r>
              <a:rPr lang="de-DE" sz="1500" i="1" dirty="0"/>
              <a:t>Value in </a:t>
            </a:r>
            <a:r>
              <a:rPr lang="de-DE" sz="1500" i="1" dirty="0" err="1"/>
              <a:t>use</a:t>
            </a:r>
            <a:endParaRPr lang="de-DE" sz="1500" i="1" dirty="0"/>
          </a:p>
          <a:p>
            <a:pPr lvl="1"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DE" sz="1500" dirty="0"/>
              <a:t>praxisrelevant in Österreich vor allem im Bereich Werthaltigkeit von Firmenwirten in Konzernabschlüssen</a:t>
            </a:r>
          </a:p>
          <a:p>
            <a:pPr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DE" sz="1900" dirty="0"/>
              <a:t>IFRS 9: Bewertung von Eigenkapitalinstrumenten zum Fair Value </a:t>
            </a:r>
          </a:p>
          <a:p>
            <a:pPr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DE" sz="1900" dirty="0"/>
              <a:t>Fair-Value-Hierarchie nach IFRS 13: Individuelle Bewertung und Planung erforderlich, wenn keine Börsenkurse oder von Börsenkursen ableitbare und vergleichbare Preise vorliegen (Fair Value „Level 3“)</a:t>
            </a:r>
          </a:p>
          <a:p>
            <a:pPr marL="0" indent="0">
              <a:buClr>
                <a:srgbClr val="D2092C"/>
              </a:buClr>
              <a:buNone/>
            </a:pPr>
            <a:endParaRPr lang="de-DE" sz="1900" dirty="0"/>
          </a:p>
        </p:txBody>
      </p:sp>
    </p:spTree>
    <p:extLst>
      <p:ext uri="{BB962C8B-B14F-4D97-AF65-F5344CB8AC3E}">
        <p14:creationId xmlns:p14="http://schemas.microsoft.com/office/powerpoint/2010/main" val="80765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B23E3-86F6-841A-B7AC-BA5E1CC73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258BE86C-E45D-FA07-BAA0-EFEA09CF723A}"/>
              </a:ext>
            </a:extLst>
          </p:cNvPr>
          <p:cNvSpPr txBox="1"/>
          <p:nvPr/>
        </p:nvSpPr>
        <p:spPr>
          <a:xfrm>
            <a:off x="837424" y="852560"/>
            <a:ext cx="821327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D2092C"/>
              </a:buClr>
            </a:pPr>
            <a:r>
              <a:rPr lang="de-AT" sz="2800" dirty="0">
                <a:solidFill>
                  <a:srgbClr val="D2092C"/>
                </a:solidFill>
                <a:latin typeface="Roboto Slab Light" pitchFamily="2" charset="0"/>
                <a:ea typeface="+mj-ea"/>
                <a:cs typeface="+mj-cs"/>
              </a:rPr>
              <a:t>Stolpersteine</a:t>
            </a:r>
            <a:br>
              <a:rPr lang="de-AT" sz="2800" dirty="0">
                <a:solidFill>
                  <a:srgbClr val="D2092C"/>
                </a:solidFill>
                <a:latin typeface="Roboto Slab Light" pitchFamily="2" charset="0"/>
                <a:ea typeface="+mj-ea"/>
                <a:cs typeface="+mj-cs"/>
              </a:rPr>
            </a:br>
            <a:br>
              <a:rPr lang="de-AT" sz="2800" dirty="0">
                <a:solidFill>
                  <a:srgbClr val="D2092C"/>
                </a:solidFill>
                <a:latin typeface="Roboto Slab Light" pitchFamily="2" charset="0"/>
                <a:ea typeface="+mj-ea"/>
                <a:cs typeface="+mj-cs"/>
              </a:rPr>
            </a:br>
            <a:endParaRPr lang="de-AT" dirty="0">
              <a:solidFill>
                <a:srgbClr val="7C909A"/>
              </a:solidFill>
              <a:latin typeface="Roboto Slab Light"/>
              <a:ea typeface="Roboto" pitchFamily="2" charset="0"/>
              <a:cs typeface="+mj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42FC08-2FD3-B721-E741-0BD231533B0B}"/>
              </a:ext>
            </a:extLst>
          </p:cNvPr>
          <p:cNvSpPr txBox="1">
            <a:spLocks/>
          </p:cNvSpPr>
          <p:nvPr/>
        </p:nvSpPr>
        <p:spPr>
          <a:xfrm>
            <a:off x="837424" y="1654102"/>
            <a:ext cx="10085173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Unterschiedliche Planungsanreize  </a:t>
            </a:r>
          </a:p>
          <a:p>
            <a:pPr lvl="1">
              <a:lnSpc>
                <a:spcPct val="110000"/>
              </a:lnSpc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DE" sz="1800" dirty="0"/>
              <a:t>Zu pessimistische Planung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1300" dirty="0"/>
              <a:t>um Ziele möglichst leicht zu erreichen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1300" dirty="0"/>
              <a:t>„lästige“ Gesellschafter günstig abfinden 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1300" dirty="0"/>
              <a:t>Möglichst hohe steuerlich wirksame Abschreibungen zu rechtfertigen</a:t>
            </a:r>
            <a:br>
              <a:rPr lang="de-DE" sz="1300" dirty="0"/>
            </a:br>
            <a:endParaRPr lang="de-DE" dirty="0"/>
          </a:p>
          <a:p>
            <a:pPr lvl="1">
              <a:lnSpc>
                <a:spcPct val="110000"/>
              </a:lnSpc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DE" sz="1800" dirty="0"/>
              <a:t>Zu optimistische Planung um Banken, Abschlussprüfer, Investoren und sonstige Stakeholder positiv zu stimmen oder hohe Kaufpreise zu erzielen.</a:t>
            </a:r>
          </a:p>
          <a:p>
            <a:pPr>
              <a:lnSpc>
                <a:spcPct val="110000"/>
              </a:lnSpc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Reine Fortschreibung der Vergangenheit </a:t>
            </a:r>
          </a:p>
          <a:p>
            <a:pPr lvl="1">
              <a:lnSpc>
                <a:spcPct val="110000"/>
              </a:lnSpc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DE" sz="1800" dirty="0"/>
              <a:t>Gibt es verschiedene Szenarien für mögliche Veränderungen </a:t>
            </a:r>
            <a:br>
              <a:rPr lang="de-DE" sz="1800" dirty="0"/>
            </a:br>
            <a:r>
              <a:rPr lang="de-DE" sz="1800" dirty="0"/>
              <a:t>in der Unternehmensstruktur, Umwelt?</a:t>
            </a:r>
          </a:p>
          <a:p>
            <a:pPr>
              <a:lnSpc>
                <a:spcPct val="110000"/>
              </a:lnSpc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Ressourcenbindung, Budgetierung und laufende </a:t>
            </a:r>
            <a:br>
              <a:rPr lang="de-DE" sz="2200" dirty="0"/>
            </a:br>
            <a:r>
              <a:rPr lang="de-DE" sz="2200" dirty="0"/>
              <a:t>Soll-Ist-Analysen werden zum Selbstzweck, Franchisenehmer überfordert</a:t>
            </a:r>
          </a:p>
          <a:p>
            <a:pPr>
              <a:lnSpc>
                <a:spcPct val="110000"/>
              </a:lnSpc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Planungen der unterschiedlichen Franchisenehmer </a:t>
            </a:r>
            <a:br>
              <a:rPr lang="de-DE" sz="2200" dirty="0"/>
            </a:br>
            <a:r>
              <a:rPr lang="de-DE" sz="2200" dirty="0"/>
              <a:t>sind unvollständig und nicht vergleichbar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30277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37C6C-98E0-BE77-6A40-B0E84CAF4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9E4E3F0B-4838-682D-A3D0-3B4B3049BF7D}"/>
              </a:ext>
            </a:extLst>
          </p:cNvPr>
          <p:cNvSpPr txBox="1"/>
          <p:nvPr/>
        </p:nvSpPr>
        <p:spPr>
          <a:xfrm>
            <a:off x="837424" y="852560"/>
            <a:ext cx="82132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D2092C"/>
              </a:buClr>
            </a:pPr>
            <a:r>
              <a:rPr lang="de-AT" sz="2800" dirty="0">
                <a:solidFill>
                  <a:srgbClr val="D2092C"/>
                </a:solidFill>
                <a:latin typeface="Roboto Slab Light" pitchFamily="2" charset="0"/>
                <a:ea typeface="+mj-ea"/>
                <a:cs typeface="+mj-cs"/>
              </a:rPr>
              <a:t>Vorteile einer integrierten Planung</a:t>
            </a:r>
            <a:endParaRPr lang="de-AT" dirty="0">
              <a:solidFill>
                <a:srgbClr val="7C909A"/>
              </a:solidFill>
              <a:latin typeface="Roboto Slab Light"/>
              <a:ea typeface="Roboto" pitchFamily="2" charset="0"/>
              <a:cs typeface="+mj-cs"/>
            </a:endParaRP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0CD09370-3F30-DF64-AE15-4F0921D08815}"/>
              </a:ext>
            </a:extLst>
          </p:cNvPr>
          <p:cNvSpPr txBox="1">
            <a:spLocks/>
          </p:cNvSpPr>
          <p:nvPr/>
        </p:nvSpPr>
        <p:spPr>
          <a:xfrm>
            <a:off x="3979979" y="1913366"/>
            <a:ext cx="5988915" cy="368123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DE" sz="2100" dirty="0"/>
              <a:t>Vollständiges Bild auf die Unternehmensentwicklung</a:t>
            </a:r>
            <a:r>
              <a:rPr lang="de-DE" sz="2000" dirty="0"/>
              <a:t>, </a:t>
            </a:r>
            <a:r>
              <a:rPr lang="de-AT" sz="2000" dirty="0"/>
              <a:t>inklusive Rentabilität, Liquidität und Vermögenslage</a:t>
            </a:r>
          </a:p>
          <a:p>
            <a:pPr>
              <a:lnSpc>
                <a:spcPct val="110000"/>
              </a:lnSpc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AT" sz="2000" dirty="0"/>
              <a:t>Frühzeitiges Erkennen von Risiken (Liquiditätsengpässe, Überschuldung)</a:t>
            </a:r>
          </a:p>
          <a:p>
            <a:pPr>
              <a:lnSpc>
                <a:spcPct val="110000"/>
              </a:lnSpc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AT" sz="2000" dirty="0"/>
              <a:t>Erfüllung externer Anforderungen (oftmals Vorgabe von Konzernspitze, Investoren, Banken, Aufsichtsbehörden)</a:t>
            </a:r>
          </a:p>
          <a:p>
            <a:pPr>
              <a:lnSpc>
                <a:spcPct val="110000"/>
              </a:lnSpc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AT" sz="2000" dirty="0"/>
              <a:t>Jederzeitige Basis für eine Unternehmensbewertung oder für einen </a:t>
            </a:r>
            <a:r>
              <a:rPr lang="de-AT" sz="2000" dirty="0" err="1"/>
              <a:t>Impairment</a:t>
            </a:r>
            <a:r>
              <a:rPr lang="de-AT" sz="2000" dirty="0"/>
              <a:t> Test</a:t>
            </a:r>
          </a:p>
        </p:txBody>
      </p:sp>
      <p:pic>
        <p:nvPicPr>
          <p:cNvPr id="4" name="Inhaltsplatzhalter 5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29942AF3-E718-15DC-E523-869682483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67512"/>
            <a:ext cx="2781963" cy="417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05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A0E4A-2F2C-D61E-D3EF-F016DB048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4">
            <a:extLst>
              <a:ext uri="{FF2B5EF4-FFF2-40B4-BE49-F238E27FC236}">
                <a16:creationId xmlns:a16="http://schemas.microsoft.com/office/drawing/2014/main" id="{10F83A26-7FF4-FE0F-187F-03B7207B20F0}"/>
              </a:ext>
            </a:extLst>
          </p:cNvPr>
          <p:cNvSpPr txBox="1">
            <a:spLocks/>
          </p:cNvSpPr>
          <p:nvPr/>
        </p:nvSpPr>
        <p:spPr>
          <a:xfrm>
            <a:off x="838200" y="66351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Roboto Slab Light" pitchFamily="2" charset="0"/>
                <a:ea typeface="+mj-ea"/>
                <a:cs typeface="+mj-cs"/>
              </a:defRPr>
            </a:lvl1pPr>
          </a:lstStyle>
          <a:p>
            <a:r>
              <a:rPr lang="de-AT" sz="2800" dirty="0">
                <a:solidFill>
                  <a:srgbClr val="D2092C"/>
                </a:solidFill>
              </a:rPr>
              <a:t>KPS PARTNER BERATUNGSGRUPPE</a:t>
            </a:r>
            <a:br>
              <a:rPr lang="de-AT" sz="4000" b="1" dirty="0">
                <a:solidFill>
                  <a:srgbClr val="C00000"/>
                </a:solidFill>
                <a:latin typeface="Roboto Slab Light"/>
                <a:ea typeface="Roboto" pitchFamily="2" charset="0"/>
              </a:rPr>
            </a:br>
            <a:r>
              <a:rPr lang="de-AT" sz="1800" dirty="0">
                <a:solidFill>
                  <a:srgbClr val="7C909A"/>
                </a:solidFill>
                <a:latin typeface="Roboto Slab Light"/>
                <a:ea typeface="Roboto" pitchFamily="2" charset="0"/>
              </a:rPr>
              <a:t>Steuerberatung | Unternehmensberatung | Wirtschaftsprüfung</a:t>
            </a:r>
            <a:endParaRPr lang="de-DE" sz="2400" dirty="0">
              <a:solidFill>
                <a:srgbClr val="7C909A"/>
              </a:solidFill>
              <a:latin typeface="Roboto Slab Light"/>
              <a:ea typeface="Roboto" pitchFamily="2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803B283-3198-AF7A-A251-9C6BC8878892}"/>
              </a:ext>
            </a:extLst>
          </p:cNvPr>
          <p:cNvSpPr txBox="1"/>
          <p:nvPr/>
        </p:nvSpPr>
        <p:spPr>
          <a:xfrm>
            <a:off x="1405409" y="1989075"/>
            <a:ext cx="6094926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  <a:buClr>
                <a:srgbClr val="D2092C"/>
              </a:buClr>
              <a:buFont typeface="Wingdings" panose="05000000000000000000" pitchFamily="2" charset="2"/>
              <a:buChar char="ü"/>
            </a:pPr>
            <a:r>
              <a:rPr lang="de-AT" dirty="0"/>
              <a:t>6</a:t>
            </a:r>
            <a:r>
              <a:rPr lang="de-AT" sz="1800" dirty="0"/>
              <a:t> Partner</a:t>
            </a:r>
            <a:endParaRPr lang="de-AT" dirty="0"/>
          </a:p>
          <a:p>
            <a:pPr lvl="2">
              <a:lnSpc>
                <a:spcPct val="150000"/>
              </a:lnSpc>
              <a:buClr>
                <a:srgbClr val="D2092C"/>
              </a:buClr>
              <a:buFont typeface="Wingdings" panose="05000000000000000000" pitchFamily="2" charset="2"/>
              <a:buChar char="ü"/>
            </a:pPr>
            <a:r>
              <a:rPr lang="de-AT" sz="1800" dirty="0"/>
              <a:t>65 Mitarbeiter: Innen</a:t>
            </a:r>
            <a:endParaRPr lang="de-AT" dirty="0"/>
          </a:p>
          <a:p>
            <a:pPr lvl="2">
              <a:lnSpc>
                <a:spcPct val="150000"/>
              </a:lnSpc>
              <a:buClr>
                <a:srgbClr val="D2092C"/>
              </a:buClr>
              <a:buFont typeface="Wingdings" panose="05000000000000000000" pitchFamily="2" charset="2"/>
              <a:buChar char="ü"/>
            </a:pPr>
            <a:r>
              <a:rPr lang="de-AT" sz="1800" dirty="0"/>
              <a:t>Betreuung von über  1.4</a:t>
            </a:r>
            <a:r>
              <a:rPr lang="de-AT" dirty="0"/>
              <a:t>0</a:t>
            </a:r>
            <a:r>
              <a:rPr lang="de-AT" sz="1800" dirty="0"/>
              <a:t>0 Klient: Innen</a:t>
            </a:r>
          </a:p>
          <a:p>
            <a:pPr lvl="2">
              <a:lnSpc>
                <a:spcPct val="150000"/>
              </a:lnSpc>
              <a:buClr>
                <a:srgbClr val="D2092C"/>
              </a:buClr>
              <a:buFont typeface="Wingdings" panose="05000000000000000000" pitchFamily="2" charset="2"/>
              <a:buChar char="ü"/>
            </a:pPr>
            <a:r>
              <a:rPr lang="de-AT" dirty="0"/>
              <a:t>ISO-Zertifiziert</a:t>
            </a:r>
          </a:p>
          <a:p>
            <a:pPr lvl="2">
              <a:lnSpc>
                <a:spcPct val="150000"/>
              </a:lnSpc>
              <a:buClr>
                <a:srgbClr val="D2092C"/>
              </a:buClr>
              <a:buFont typeface="Wingdings" panose="05000000000000000000" pitchFamily="2" charset="2"/>
              <a:buChar char="ü"/>
            </a:pPr>
            <a:r>
              <a:rPr lang="de-AT" dirty="0"/>
              <a:t>Steuerberater:in des Jahres 2023 + 2024 </a:t>
            </a:r>
            <a:r>
              <a:rPr lang="de-AT" sz="1800" dirty="0"/>
              <a:t> </a:t>
            </a:r>
          </a:p>
          <a:p>
            <a:pPr lvl="2">
              <a:lnSpc>
                <a:spcPct val="150000"/>
              </a:lnSpc>
              <a:buClr>
                <a:srgbClr val="D2092C"/>
              </a:buClr>
              <a:buFont typeface="Wingdings" panose="05000000000000000000" pitchFamily="2" charset="2"/>
              <a:buChar char="ü"/>
            </a:pPr>
            <a:r>
              <a:rPr lang="de-AT" sz="1800" dirty="0"/>
              <a:t>Digitalste Steuerberatungskanzl</a:t>
            </a:r>
            <a:r>
              <a:rPr lang="de-AT" dirty="0"/>
              <a:t>ei 2021</a:t>
            </a:r>
            <a:endParaRPr lang="de-AT" sz="1800" dirty="0"/>
          </a:p>
        </p:txBody>
      </p:sp>
    </p:spTree>
    <p:extLst>
      <p:ext uri="{BB962C8B-B14F-4D97-AF65-F5344CB8AC3E}">
        <p14:creationId xmlns:p14="http://schemas.microsoft.com/office/powerpoint/2010/main" val="3792521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4032F-C26B-903F-5522-16B7A713B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7017027-3D4C-CBDD-4CEB-3AECF7651941}"/>
              </a:ext>
            </a:extLst>
          </p:cNvPr>
          <p:cNvSpPr txBox="1"/>
          <p:nvPr/>
        </p:nvSpPr>
        <p:spPr>
          <a:xfrm>
            <a:off x="837423" y="852560"/>
            <a:ext cx="8923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D2092C"/>
              </a:buClr>
            </a:pPr>
            <a:r>
              <a:rPr lang="de-DE" sz="2800" dirty="0">
                <a:solidFill>
                  <a:srgbClr val="D2092C"/>
                </a:solidFill>
                <a:latin typeface="Roboto Slab Light" pitchFamily="2" charset="0"/>
                <a:ea typeface="+mj-ea"/>
                <a:cs typeface="+mj-cs"/>
              </a:rPr>
              <a:t>KPS Franchise Controlling Cockpit</a:t>
            </a:r>
            <a:endParaRPr lang="de-AT" sz="2800" dirty="0">
              <a:solidFill>
                <a:srgbClr val="D2092C"/>
              </a:solidFill>
              <a:latin typeface="Roboto Slab Light" pitchFamily="2" charset="0"/>
              <a:ea typeface="+mj-ea"/>
              <a:cs typeface="+mj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38CEAF-8164-BF2F-D8E8-9F97270999B4}"/>
              </a:ext>
            </a:extLst>
          </p:cNvPr>
          <p:cNvSpPr txBox="1">
            <a:spLocks/>
          </p:cNvSpPr>
          <p:nvPr/>
        </p:nvSpPr>
        <p:spPr>
          <a:xfrm>
            <a:off x="5604475" y="2305621"/>
            <a:ext cx="3789405" cy="279538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Dynamisches Planungstool</a:t>
            </a:r>
          </a:p>
          <a:p>
            <a:pPr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Einheitliche Planungsvorlage für Franchisegeber und Franchisenehmer </a:t>
            </a:r>
          </a:p>
          <a:p>
            <a:pPr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Zielvorgaben</a:t>
            </a:r>
          </a:p>
          <a:p>
            <a:pPr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Soll-Ist-Analysen</a:t>
            </a:r>
          </a:p>
          <a:p>
            <a:pPr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Vergleich der Franchisenehmer untereinander</a:t>
            </a:r>
            <a:endParaRPr lang="de-AT" sz="22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7B7162D-2F5D-716A-7FC7-966262472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25" y="2055561"/>
            <a:ext cx="4544275" cy="3045449"/>
          </a:xfrm>
          <a:prstGeom prst="rect">
            <a:avLst/>
          </a:prstGeom>
        </p:spPr>
      </p:pic>
      <p:sp>
        <p:nvSpPr>
          <p:cNvPr id="7" name="Gleichschenkliges Dreieck 6">
            <a:extLst>
              <a:ext uri="{FF2B5EF4-FFF2-40B4-BE49-F238E27FC236}">
                <a16:creationId xmlns:a16="http://schemas.microsoft.com/office/drawing/2014/main" id="{3CAA9894-EB83-E780-BCDA-799265D401EE}"/>
              </a:ext>
            </a:extLst>
          </p:cNvPr>
          <p:cNvSpPr/>
          <p:nvPr/>
        </p:nvSpPr>
        <p:spPr>
          <a:xfrm rot="10800000">
            <a:off x="5816786" y="5101010"/>
            <a:ext cx="2085631" cy="461318"/>
          </a:xfrm>
          <a:prstGeom prst="triangle">
            <a:avLst/>
          </a:prstGeom>
          <a:solidFill>
            <a:srgbClr val="D209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484F2D1E-0868-D61B-7D71-C496C0CBED94}"/>
              </a:ext>
            </a:extLst>
          </p:cNvPr>
          <p:cNvSpPr txBox="1">
            <a:spLocks/>
          </p:cNvSpPr>
          <p:nvPr/>
        </p:nvSpPr>
        <p:spPr>
          <a:xfrm>
            <a:off x="4964898" y="5709422"/>
            <a:ext cx="3789405" cy="4613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600" dirty="0"/>
              <a:t>Basis für die Planung des Franchisegebers</a:t>
            </a:r>
          </a:p>
        </p:txBody>
      </p:sp>
    </p:spTree>
    <p:extLst>
      <p:ext uri="{BB962C8B-B14F-4D97-AF65-F5344CB8AC3E}">
        <p14:creationId xmlns:p14="http://schemas.microsoft.com/office/powerpoint/2010/main" val="2102451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8783C31A-2D0A-8B4D-A5A1-89580DAAE92A}"/>
              </a:ext>
            </a:extLst>
          </p:cNvPr>
          <p:cNvSpPr txBox="1"/>
          <p:nvPr/>
        </p:nvSpPr>
        <p:spPr>
          <a:xfrm>
            <a:off x="2815360" y="2320203"/>
            <a:ext cx="856794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BE2B38"/>
                </a:solidFill>
                <a:latin typeface="Roboto Slab Light"/>
                <a:cs typeface="Poppins Light" pitchFamily="2" charset="77"/>
              </a:rPr>
              <a:t>www.kps-partner.at</a:t>
            </a:r>
            <a:endParaRPr lang="en-US" sz="3600" dirty="0">
              <a:solidFill>
                <a:srgbClr val="BE2B38"/>
              </a:solidFill>
              <a:latin typeface="Roboto Slab Light"/>
              <a:cs typeface="Poppins Light" pitchFamily="2" charset="77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49082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4">
            <a:extLst>
              <a:ext uri="{FF2B5EF4-FFF2-40B4-BE49-F238E27FC236}">
                <a16:creationId xmlns:a16="http://schemas.microsoft.com/office/drawing/2014/main" id="{D3181A53-7E0D-4B6E-B750-2D2ACDF94491}"/>
              </a:ext>
            </a:extLst>
          </p:cNvPr>
          <p:cNvSpPr txBox="1">
            <a:spLocks/>
          </p:cNvSpPr>
          <p:nvPr/>
        </p:nvSpPr>
        <p:spPr>
          <a:xfrm>
            <a:off x="838200" y="66351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Roboto Slab Light" pitchFamily="2" charset="0"/>
                <a:ea typeface="+mj-ea"/>
                <a:cs typeface="+mj-cs"/>
              </a:defRPr>
            </a:lvl1pPr>
          </a:lstStyle>
          <a:p>
            <a:r>
              <a:rPr lang="de-AT" sz="2800" dirty="0">
                <a:solidFill>
                  <a:srgbClr val="D2092C"/>
                </a:solidFill>
              </a:rPr>
              <a:t>KPS PARTNER BERATUNGSGRUPPE</a:t>
            </a:r>
            <a:br>
              <a:rPr lang="de-AT" sz="4000" b="1" dirty="0">
                <a:solidFill>
                  <a:srgbClr val="C00000"/>
                </a:solidFill>
                <a:latin typeface="Roboto Slab Light"/>
                <a:ea typeface="Roboto" pitchFamily="2" charset="0"/>
              </a:rPr>
            </a:br>
            <a:r>
              <a:rPr lang="de-AT" sz="1800" dirty="0">
                <a:solidFill>
                  <a:srgbClr val="7C909A"/>
                </a:solidFill>
                <a:latin typeface="Roboto Slab Light"/>
                <a:ea typeface="Roboto" pitchFamily="2" charset="0"/>
              </a:rPr>
              <a:t>Steuerberatung | Unternehmensberatung | Wirtschaftsprüfung</a:t>
            </a:r>
            <a:endParaRPr lang="de-DE" sz="2400" dirty="0">
              <a:solidFill>
                <a:srgbClr val="7C909A"/>
              </a:solidFill>
              <a:latin typeface="Roboto Slab Light"/>
              <a:ea typeface="Roboto" pitchFamily="2" charset="0"/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275DCA42-9FCA-4EF1-8028-C166FB23B0E8}"/>
              </a:ext>
            </a:extLst>
          </p:cNvPr>
          <p:cNvSpPr txBox="1">
            <a:spLocks/>
          </p:cNvSpPr>
          <p:nvPr/>
        </p:nvSpPr>
        <p:spPr>
          <a:xfrm>
            <a:off x="838199" y="1590541"/>
            <a:ext cx="9728915" cy="507427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AT" sz="1800" dirty="0"/>
              <a:t>KPS Partner Steuerberatung | Wirtschaftsprüfung GmbH</a:t>
            </a:r>
          </a:p>
          <a:p>
            <a:pPr lvl="1">
              <a:lnSpc>
                <a:spcPct val="150000"/>
              </a:lnSpc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100" b="1" dirty="0"/>
              <a:t>Rechnungswesen I Jahresabschluss I Steuerberatung</a:t>
            </a:r>
          </a:p>
          <a:p>
            <a:pPr lvl="1">
              <a:lnSpc>
                <a:spcPct val="150000"/>
              </a:lnSpc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100" b="1" dirty="0"/>
              <a:t>Personalmanagement</a:t>
            </a:r>
          </a:p>
          <a:p>
            <a:pPr lvl="1">
              <a:lnSpc>
                <a:spcPct val="150000"/>
              </a:lnSpc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100" b="1" dirty="0"/>
              <a:t>Branchenspezialisierungen</a:t>
            </a:r>
          </a:p>
          <a:p>
            <a:pPr>
              <a:lnSpc>
                <a:spcPct val="150000"/>
              </a:lnSpc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AT" sz="1800" dirty="0"/>
              <a:t>KPS Unternehmensberatung GmbH</a:t>
            </a:r>
          </a:p>
          <a:p>
            <a:pPr lvl="1">
              <a:lnSpc>
                <a:spcPct val="150000"/>
              </a:lnSpc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100" b="1" dirty="0"/>
              <a:t>Digitale Prozessoptimierung</a:t>
            </a:r>
            <a:br>
              <a:rPr lang="de-AT" sz="1100" dirty="0"/>
            </a:br>
            <a:r>
              <a:rPr lang="de-AT" sz="1100" dirty="0"/>
              <a:t>Automatisierung und Digitalisierung interner Abläufe zur Effizienzsteigerung und Fehlervermeidung</a:t>
            </a:r>
          </a:p>
          <a:p>
            <a:pPr lvl="1">
              <a:lnSpc>
                <a:spcPct val="150000"/>
              </a:lnSpc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100" b="1" dirty="0"/>
              <a:t>Digitale Kommunikationsprozesse </a:t>
            </a:r>
            <a:br>
              <a:rPr lang="de-AT" sz="1100" b="1" dirty="0"/>
            </a:br>
            <a:r>
              <a:rPr lang="de-AT" sz="1000" dirty="0"/>
              <a:t>für effiziente Zusammenarbeit in Unternehmen</a:t>
            </a:r>
            <a:br>
              <a:rPr lang="de-AT" sz="1100" dirty="0"/>
            </a:br>
            <a:r>
              <a:rPr lang="de-AT" sz="1000" dirty="0"/>
              <a:t>Einführung und Optimierung moderner Kommunikationstools wie Microsoft Teams, Office 365 &amp; Co</a:t>
            </a:r>
          </a:p>
          <a:p>
            <a:pPr lvl="1">
              <a:lnSpc>
                <a:spcPct val="150000"/>
              </a:lnSpc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000" b="1" dirty="0"/>
              <a:t>Finanzplanung &amp; Controlling</a:t>
            </a:r>
            <a:br>
              <a:rPr lang="de-AT" sz="1000" dirty="0"/>
            </a:br>
            <a:r>
              <a:rPr lang="de-AT" sz="1000" dirty="0"/>
              <a:t>Strukturierte Planung, Forecasts und Kennzahlenbasierte Steuerung für nachhaltigen wirtschaftlichen Erfolg</a:t>
            </a:r>
          </a:p>
          <a:p>
            <a:pPr lvl="1">
              <a:lnSpc>
                <a:spcPct val="150000"/>
              </a:lnSpc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000" b="1" dirty="0"/>
              <a:t>Strategische Unternehmensberatung</a:t>
            </a:r>
            <a:br>
              <a:rPr lang="de-AT" sz="1000" dirty="0"/>
            </a:br>
            <a:r>
              <a:rPr lang="de-AT" sz="1000" dirty="0"/>
              <a:t>Begleitung bei Wachstumsstrategien, Geschäftsmodellentwicklung und zukunftsorientierten Entscheidungen</a:t>
            </a:r>
            <a:br>
              <a:rPr lang="de-AT" sz="1100" dirty="0"/>
            </a:br>
            <a:endParaRPr lang="de-AT" sz="1100" dirty="0"/>
          </a:p>
          <a:p>
            <a:pPr>
              <a:lnSpc>
                <a:spcPct val="150000"/>
              </a:lnSpc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AT" sz="1800" dirty="0"/>
              <a:t>KPS Wirtschaftsprüfung &amp; Sachverständigen GmbH</a:t>
            </a:r>
          </a:p>
          <a:p>
            <a:pPr lvl="1">
              <a:lnSpc>
                <a:spcPct val="170000"/>
              </a:lnSpc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100" b="1" dirty="0"/>
              <a:t>Abschlussprüfungen</a:t>
            </a:r>
          </a:p>
          <a:p>
            <a:pPr lvl="1">
              <a:lnSpc>
                <a:spcPct val="170000"/>
              </a:lnSpc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100" b="1" dirty="0"/>
              <a:t>Sonderprüfungen</a:t>
            </a:r>
          </a:p>
          <a:p>
            <a:pPr lvl="1">
              <a:lnSpc>
                <a:spcPct val="170000"/>
              </a:lnSpc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100" b="1" dirty="0"/>
              <a:t>Unternehmensbewertungen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6911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4">
            <a:extLst>
              <a:ext uri="{FF2B5EF4-FFF2-40B4-BE49-F238E27FC236}">
                <a16:creationId xmlns:a16="http://schemas.microsoft.com/office/drawing/2014/main" id="{D3181A53-7E0D-4B6E-B750-2D2ACDF94491}"/>
              </a:ext>
            </a:extLst>
          </p:cNvPr>
          <p:cNvSpPr txBox="1">
            <a:spLocks/>
          </p:cNvSpPr>
          <p:nvPr/>
        </p:nvSpPr>
        <p:spPr>
          <a:xfrm>
            <a:off x="838200" y="71566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Roboto Slab Light" pitchFamily="2" charset="0"/>
                <a:ea typeface="+mj-ea"/>
                <a:cs typeface="+mj-cs"/>
              </a:defRPr>
            </a:lvl1pPr>
          </a:lstStyle>
          <a:p>
            <a:r>
              <a:rPr lang="de-AT" sz="2800" dirty="0">
                <a:solidFill>
                  <a:srgbClr val="D2092C"/>
                </a:solidFill>
              </a:rPr>
              <a:t>KANZLEISTANDORTE</a:t>
            </a:r>
            <a:br>
              <a:rPr lang="de-AT" sz="4000" b="1" dirty="0">
                <a:solidFill>
                  <a:srgbClr val="C00000"/>
                </a:solidFill>
                <a:latin typeface="Roboto Slab Light"/>
                <a:ea typeface="Roboto" pitchFamily="2" charset="0"/>
              </a:rPr>
            </a:br>
            <a:r>
              <a:rPr lang="de-AT" sz="1800" dirty="0">
                <a:solidFill>
                  <a:srgbClr val="7C909A"/>
                </a:solidFill>
                <a:latin typeface="Roboto Slab Light"/>
                <a:ea typeface="Roboto" pitchFamily="2" charset="0"/>
              </a:rPr>
              <a:t>Steuerberatung | Unternehmensberatung | Wirtschaftsprüfung</a:t>
            </a:r>
            <a:endParaRPr lang="de-DE" sz="2400" dirty="0">
              <a:solidFill>
                <a:srgbClr val="7C909A"/>
              </a:solidFill>
              <a:latin typeface="Roboto Slab Light"/>
              <a:ea typeface="Roboto" pitchFamily="2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6519571-5469-42D4-A67F-EF7EC410C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923" y="2041225"/>
            <a:ext cx="3490217" cy="256985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8A5B65D-0D8B-4D9A-8729-09BECEEEE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01" y="2041225"/>
            <a:ext cx="3520758" cy="256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27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B9DBC8-2DB3-92F8-FB8A-C3EE6B5FA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11432" y="833803"/>
            <a:ext cx="3436817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D2092C"/>
                </a:solidFill>
                <a:latin typeface="Roboto Slab Light" pitchFamily="2" charset="0"/>
                <a:ea typeface="+mj-ea"/>
                <a:cs typeface="+mj-cs"/>
              </a:rPr>
              <a:t>Joachim Zierhofer</a:t>
            </a:r>
            <a:br>
              <a:rPr lang="de-DE" dirty="0">
                <a:solidFill>
                  <a:srgbClr val="D2092C"/>
                </a:solidFill>
                <a:latin typeface="Roboto Slab Light" pitchFamily="2" charset="0"/>
                <a:ea typeface="+mj-ea"/>
                <a:cs typeface="+mj-cs"/>
              </a:rPr>
            </a:br>
            <a:r>
              <a:rPr lang="de-AT" sz="1800" dirty="0">
                <a:solidFill>
                  <a:srgbClr val="7C909A"/>
                </a:solidFill>
                <a:latin typeface="Roboto Slab Light"/>
                <a:ea typeface="Roboto" pitchFamily="2" charset="0"/>
                <a:cs typeface="+mj-cs"/>
              </a:rPr>
              <a:t>Partner I Geschäftsführer</a:t>
            </a:r>
            <a:br>
              <a:rPr lang="de-AT" sz="1800" dirty="0">
                <a:solidFill>
                  <a:srgbClr val="7C909A"/>
                </a:solidFill>
                <a:latin typeface="Roboto Slab Light"/>
                <a:ea typeface="Roboto" pitchFamily="2" charset="0"/>
                <a:cs typeface="+mj-cs"/>
              </a:rPr>
            </a:br>
            <a:r>
              <a:rPr lang="de-AT" sz="1050" dirty="0">
                <a:solidFill>
                  <a:srgbClr val="7C909A"/>
                </a:solidFill>
                <a:latin typeface="Roboto Slab Light"/>
                <a:ea typeface="Roboto" pitchFamily="2" charset="0"/>
                <a:cs typeface="+mj-cs"/>
              </a:rPr>
              <a:t>KPS Unternehmensberatung GmbH </a:t>
            </a:r>
            <a:r>
              <a:rPr lang="de-DE" sz="1400" dirty="0"/>
              <a:t>	</a:t>
            </a:r>
            <a:endParaRPr lang="de-AT" dirty="0"/>
          </a:p>
        </p:txBody>
      </p:sp>
      <p:pic>
        <p:nvPicPr>
          <p:cNvPr id="2050" name="Picture 2" descr="Joachim Zierhofer, CMC">
            <a:extLst>
              <a:ext uri="{FF2B5EF4-FFF2-40B4-BE49-F238E27FC236}">
                <a16:creationId xmlns:a16="http://schemas.microsoft.com/office/drawing/2014/main" id="{A3C7F77F-66DD-7259-1A9E-94E86AA64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12018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ohannes Loy, Portraitfoto komprimiert">
            <a:extLst>
              <a:ext uri="{FF2B5EF4-FFF2-40B4-BE49-F238E27FC236}">
                <a16:creationId xmlns:a16="http://schemas.microsoft.com/office/drawing/2014/main" id="{A4CF25CD-8496-688E-4F26-597102F08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47" y="1912018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A768A84-EE8F-6177-5BCB-D402961FF4DC}"/>
              </a:ext>
            </a:extLst>
          </p:cNvPr>
          <p:cNvSpPr txBox="1">
            <a:spLocks/>
          </p:cNvSpPr>
          <p:nvPr/>
        </p:nvSpPr>
        <p:spPr>
          <a:xfrm>
            <a:off x="943706" y="833803"/>
            <a:ext cx="3436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>
                <a:solidFill>
                  <a:srgbClr val="D2092C"/>
                </a:solidFill>
                <a:latin typeface="Roboto Slab Light" pitchFamily="2" charset="0"/>
                <a:ea typeface="+mj-ea"/>
                <a:cs typeface="+mj-cs"/>
              </a:rPr>
              <a:t>Johannes Loy</a:t>
            </a:r>
            <a:br>
              <a:rPr lang="de-DE" dirty="0">
                <a:solidFill>
                  <a:srgbClr val="D2092C"/>
                </a:solidFill>
                <a:latin typeface="Roboto Slab Light" pitchFamily="2" charset="0"/>
                <a:ea typeface="+mj-ea"/>
                <a:cs typeface="+mj-cs"/>
              </a:rPr>
            </a:br>
            <a:r>
              <a:rPr lang="de-AT" sz="1800" dirty="0">
                <a:solidFill>
                  <a:srgbClr val="7C909A"/>
                </a:solidFill>
                <a:latin typeface="Roboto Slab Light"/>
                <a:ea typeface="Roboto" pitchFamily="2" charset="0"/>
                <a:cs typeface="+mj-cs"/>
              </a:rPr>
              <a:t>Partner I Geschäftsführer</a:t>
            </a:r>
            <a:br>
              <a:rPr lang="de-AT" sz="1800" dirty="0">
                <a:solidFill>
                  <a:srgbClr val="7C909A"/>
                </a:solidFill>
                <a:latin typeface="Roboto Slab Light"/>
                <a:ea typeface="Roboto" pitchFamily="2" charset="0"/>
                <a:cs typeface="+mj-cs"/>
              </a:rPr>
            </a:br>
            <a:r>
              <a:rPr lang="de-AT" sz="1050" dirty="0">
                <a:solidFill>
                  <a:srgbClr val="7C909A"/>
                </a:solidFill>
                <a:latin typeface="Roboto Slab Light"/>
                <a:ea typeface="Roboto" pitchFamily="2" charset="0"/>
                <a:cs typeface="+mj-cs"/>
              </a:rPr>
              <a:t>KPS Wirtschaftsprüfung &amp; Sachverständigen GmbH </a:t>
            </a:r>
            <a:r>
              <a:rPr lang="de-DE" sz="1400" dirty="0"/>
              <a:t>	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34107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25336-9CD8-1A1B-F09F-5D187C5EC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A9AB12-9654-F14A-C2E8-2BAD42D8BC60}"/>
              </a:ext>
            </a:extLst>
          </p:cNvPr>
          <p:cNvSpPr txBox="1">
            <a:spLocks/>
          </p:cNvSpPr>
          <p:nvPr/>
        </p:nvSpPr>
        <p:spPr>
          <a:xfrm>
            <a:off x="838200" y="2106103"/>
            <a:ext cx="10515600" cy="4351338"/>
          </a:xfrm>
          <a:prstGeom prst="rect">
            <a:avLst/>
          </a:prstGeom>
        </p:spPr>
        <p:txBody>
          <a:bodyPr wrap="none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  <a:buFont typeface="Arial" panose="020B0604020202020204" pitchFamily="34" charset="0"/>
              <a:buNone/>
            </a:pPr>
            <a:r>
              <a:rPr lang="de-AT" sz="1400" dirty="0"/>
              <a:t>Eine strukturierte Jahresplanung bildet die Grundlage für gezielte Steuerung </a:t>
            </a:r>
          </a:p>
          <a:p>
            <a:pPr>
              <a:lnSpc>
                <a:spcPct val="50000"/>
              </a:lnSpc>
              <a:buFont typeface="Arial" panose="020B0604020202020204" pitchFamily="34" charset="0"/>
              <a:buNone/>
            </a:pPr>
            <a:r>
              <a:rPr lang="de-AT" sz="1400" dirty="0"/>
              <a:t>und nachhaltiges Wachstum.</a:t>
            </a:r>
          </a:p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de-AT" sz="1600" b="1" dirty="0"/>
              <a:t>In unserem Vortrag erfahren Sie:</a:t>
            </a:r>
          </a:p>
          <a:p>
            <a:pPr>
              <a:lnSpc>
                <a:spcPct val="120000"/>
              </a:lnSpc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400" dirty="0"/>
              <a:t>Welche finanziellen Eckpfeiler Sie frühzeitig setzen, sollten</a:t>
            </a:r>
          </a:p>
          <a:p>
            <a:pPr>
              <a:lnSpc>
                <a:spcPct val="120000"/>
              </a:lnSpc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400" dirty="0"/>
              <a:t>Wie Sie flexibel auf Veränderungen reagieren können</a:t>
            </a:r>
          </a:p>
          <a:p>
            <a:pPr>
              <a:lnSpc>
                <a:spcPct val="120000"/>
              </a:lnSpc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400" dirty="0"/>
              <a:t>Welche Tools und Methoden sich in der Praxis bewährt haben</a:t>
            </a:r>
          </a:p>
          <a:p>
            <a:pPr>
              <a:lnSpc>
                <a:spcPct val="120000"/>
              </a:lnSpc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400" dirty="0"/>
              <a:t>Wie Sie Ihre Jahresziele konsequent und realistisch verfolgen</a:t>
            </a:r>
          </a:p>
          <a:p>
            <a:endParaRPr lang="de-AT" dirty="0"/>
          </a:p>
          <a:p>
            <a:pPr marL="0" indent="0">
              <a:buNone/>
            </a:pPr>
            <a:r>
              <a:rPr lang="de-AT" sz="1800" dirty="0">
                <a:solidFill>
                  <a:srgbClr val="7C909A"/>
                </a:solidFill>
                <a:latin typeface="Roboto Slab Light"/>
                <a:ea typeface="Roboto" pitchFamily="2" charset="0"/>
                <a:cs typeface="+mj-cs"/>
              </a:rPr>
              <a:t>Dabei konzentrieren wir uns auf einfach umsetzbare Methoden, </a:t>
            </a:r>
            <a:br>
              <a:rPr lang="de-AT" sz="1800" dirty="0">
                <a:solidFill>
                  <a:srgbClr val="7C909A"/>
                </a:solidFill>
                <a:latin typeface="Roboto Slab Light"/>
                <a:ea typeface="Roboto" pitchFamily="2" charset="0"/>
                <a:cs typeface="+mj-cs"/>
              </a:rPr>
            </a:br>
            <a:r>
              <a:rPr lang="de-AT" sz="1800" dirty="0">
                <a:solidFill>
                  <a:srgbClr val="7C909A"/>
                </a:solidFill>
                <a:latin typeface="Roboto Slab Light"/>
                <a:ea typeface="Roboto" pitchFamily="2" charset="0"/>
                <a:cs typeface="+mj-cs"/>
              </a:rPr>
              <a:t>die speziell auf die Bedürfnisse von Franchisegebern zugeschnitten sind.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AT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48D7D25-3B91-4653-D2FB-5772A81DFD10}"/>
              </a:ext>
            </a:extLst>
          </p:cNvPr>
          <p:cNvSpPr txBox="1">
            <a:spLocks/>
          </p:cNvSpPr>
          <p:nvPr/>
        </p:nvSpPr>
        <p:spPr>
          <a:xfrm>
            <a:off x="838200" y="85945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Roboto Slab Light" pitchFamily="2" charset="0"/>
                <a:ea typeface="+mj-ea"/>
                <a:cs typeface="+mj-cs"/>
              </a:defRPr>
            </a:lvl1pPr>
          </a:lstStyle>
          <a:p>
            <a:r>
              <a:rPr lang="de-AT" sz="2800" dirty="0">
                <a:solidFill>
                  <a:srgbClr val="D2092C"/>
                </a:solidFill>
              </a:rPr>
              <a:t>Ohne Ziel ist jeder Weg der falsche.</a:t>
            </a:r>
            <a:br>
              <a:rPr lang="de-AT" sz="2800" dirty="0">
                <a:solidFill>
                  <a:srgbClr val="D2092C"/>
                </a:solidFill>
              </a:rPr>
            </a:br>
            <a:r>
              <a:rPr lang="de-AT" sz="1800" dirty="0">
                <a:solidFill>
                  <a:srgbClr val="7C909A"/>
                </a:solidFill>
                <a:latin typeface="Roboto Slab Light"/>
                <a:ea typeface="Roboto" pitchFamily="2" charset="0"/>
              </a:rPr>
              <a:t>Warum eine durchdachte Jahresplanung für Franchisegeber unverzichtbar ist</a:t>
            </a:r>
          </a:p>
        </p:txBody>
      </p:sp>
    </p:spTree>
    <p:extLst>
      <p:ext uri="{BB962C8B-B14F-4D97-AF65-F5344CB8AC3E}">
        <p14:creationId xmlns:p14="http://schemas.microsoft.com/office/powerpoint/2010/main" val="1430242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0F24D-B798-6AE1-0FFA-D0769C35B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9A9BDC-B54D-6D09-5F9A-EEEAC3A22196}"/>
              </a:ext>
            </a:extLst>
          </p:cNvPr>
          <p:cNvSpPr txBox="1">
            <a:spLocks/>
          </p:cNvSpPr>
          <p:nvPr/>
        </p:nvSpPr>
        <p:spPr>
          <a:xfrm>
            <a:off x="838200" y="84334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Roboto Slab Light" pitchFamily="2" charset="0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srgbClr val="D2092C"/>
                </a:solidFill>
              </a:rPr>
              <a:t>Warum ist Planung so wichtig?</a:t>
            </a:r>
            <a:endParaRPr lang="de-AT" sz="2800" dirty="0">
              <a:solidFill>
                <a:srgbClr val="D2092C"/>
              </a:solidFill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9504BEE-42EF-E0B0-C9BD-B13760BBDF8D}"/>
              </a:ext>
            </a:extLst>
          </p:cNvPr>
          <p:cNvSpPr txBox="1">
            <a:spLocks/>
          </p:cNvSpPr>
          <p:nvPr/>
        </p:nvSpPr>
        <p:spPr>
          <a:xfrm>
            <a:off x="838200" y="1946923"/>
            <a:ext cx="9492049" cy="22891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rutiger LT Std 55 Roman" panose="020B0602020204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Clr>
                <a:srgbClr val="D2092C"/>
              </a:buClr>
              <a:buNone/>
            </a:pPr>
            <a:endParaRPr lang="de-AT" sz="19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7EC21F3-7ED9-0B3B-0016-038C0B2A2C12}"/>
              </a:ext>
            </a:extLst>
          </p:cNvPr>
          <p:cNvSpPr txBox="1"/>
          <p:nvPr/>
        </p:nvSpPr>
        <p:spPr>
          <a:xfrm>
            <a:off x="838200" y="1657922"/>
            <a:ext cx="8206154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AT" sz="1900" dirty="0">
                <a:latin typeface="Frutiger LT Std 55 Roman" panose="020B0602020204020204" pitchFamily="34" charset="77"/>
              </a:rPr>
              <a:t>Weil ohne Planung keine Steuerung möglich ist.</a:t>
            </a:r>
          </a:p>
          <a:p>
            <a:pPr marL="800100" lvl="1" indent="-342900"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400" dirty="0">
                <a:latin typeface="Frutiger LT Std 55 Roman" panose="020B0602020204020204" pitchFamily="34" charset="77"/>
              </a:rPr>
              <a:t>Wer nicht plant, fährt blind. Unternehmenssteuerung braucht klare Ziele und Kennzahlen.</a:t>
            </a:r>
          </a:p>
          <a:p>
            <a:pPr>
              <a:buNone/>
            </a:pPr>
            <a:endParaRPr lang="de-AT" b="1" dirty="0"/>
          </a:p>
          <a:p>
            <a:pPr marL="342900" indent="-342900"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AT" sz="1900" dirty="0">
                <a:latin typeface="Frutiger LT Std 55 Roman" panose="020B0602020204020204" pitchFamily="34" charset="77"/>
              </a:rPr>
              <a:t>Weil wir Verantwortung tragen.</a:t>
            </a:r>
          </a:p>
          <a:p>
            <a:pPr marL="800100" lvl="1" indent="-342900"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400" dirty="0">
                <a:latin typeface="Frutiger LT Std 55 Roman" panose="020B0602020204020204" pitchFamily="34" charset="77"/>
              </a:rPr>
              <a:t>Als Franchisegeber tragen wir nicht nur Verantwortung für uns selbst – sondern für ein ganzes System. Gesetzlich, kaufmännisch, partnerschaftlich.</a:t>
            </a:r>
          </a:p>
          <a:p>
            <a:pPr>
              <a:buNone/>
            </a:pPr>
            <a:endParaRPr lang="de-AT" b="1" dirty="0"/>
          </a:p>
          <a:p>
            <a:pPr marL="342900" indent="-342900"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AT" sz="1900" dirty="0">
                <a:latin typeface="Frutiger LT Std 55 Roman" panose="020B0602020204020204" pitchFamily="34" charset="77"/>
              </a:rPr>
              <a:t>Weil andere auf unsere Zahlen schauen.</a:t>
            </a:r>
          </a:p>
          <a:p>
            <a:pPr marL="800100" lvl="1" indent="-342900"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400" dirty="0">
                <a:latin typeface="Frutiger LT Std 55 Roman" panose="020B0602020204020204" pitchFamily="34" charset="77"/>
              </a:rPr>
              <a:t>Banken, Investoren, Franchisenehmer, das Finanzamt – sie alle wollen wissen:</a:t>
            </a:r>
            <a:br>
              <a:rPr lang="de-AT" sz="1600" dirty="0"/>
            </a:br>
            <a:r>
              <a:rPr lang="de-AT" sz="1400" dirty="0">
                <a:latin typeface="Frutiger LT Std 55 Roman" panose="020B0602020204020204" pitchFamily="34" charset="77"/>
              </a:rPr>
              <a:t>Wie stabil ist dieses System wirklich?</a:t>
            </a:r>
          </a:p>
          <a:p>
            <a:pPr>
              <a:buNone/>
            </a:pPr>
            <a:endParaRPr lang="de-AT" dirty="0"/>
          </a:p>
          <a:p>
            <a:pPr marL="342900" indent="-342900"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AT" sz="1900" dirty="0">
                <a:latin typeface="Frutiger LT Std 55 Roman" panose="020B0602020204020204" pitchFamily="34" charset="77"/>
              </a:rPr>
              <a:t>Weil Planung Vertrauen schafft.</a:t>
            </a:r>
          </a:p>
          <a:p>
            <a:pPr marL="800100" lvl="1" indent="-342900"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400" dirty="0">
                <a:latin typeface="Frutiger LT Std 55 Roman" panose="020B0602020204020204" pitchFamily="34" charset="77"/>
              </a:rPr>
              <a:t>Eine solide Planung macht uns kreditwürdig, investitionsfähig – und attraktiv für neue Partner.</a:t>
            </a:r>
          </a:p>
          <a:p>
            <a:pPr>
              <a:buNone/>
            </a:pPr>
            <a:endParaRPr lang="de-AT" dirty="0"/>
          </a:p>
          <a:p>
            <a:pPr marL="342900" indent="-342900"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AT" sz="1900" dirty="0">
                <a:latin typeface="Frutiger LT Std 55 Roman" panose="020B0602020204020204" pitchFamily="34" charset="77"/>
              </a:rPr>
              <a:t>Weil jedes System seinen Preis hat.</a:t>
            </a:r>
          </a:p>
          <a:p>
            <a:pPr marL="800100" lvl="1" indent="-342900"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400" dirty="0">
                <a:latin typeface="Frutiger LT Std 55 Roman" panose="020B0602020204020204" pitchFamily="34" charset="77"/>
              </a:rPr>
              <a:t>Planung zeigt uns: Was kostet unser Erfolg? Und was ist unser System </a:t>
            </a:r>
            <a:br>
              <a:rPr lang="de-AT" sz="1400" dirty="0">
                <a:latin typeface="Frutiger LT Std 55 Roman" panose="020B0602020204020204" pitchFamily="34" charset="77"/>
              </a:rPr>
            </a:br>
            <a:r>
              <a:rPr lang="de-AT" sz="1400" dirty="0">
                <a:latin typeface="Frutiger LT Std 55 Roman" panose="020B0602020204020204" pitchFamily="34" charset="77"/>
              </a:rPr>
              <a:t>heute eigentlich wert?</a:t>
            </a:r>
          </a:p>
        </p:txBody>
      </p:sp>
    </p:spTree>
    <p:extLst>
      <p:ext uri="{BB962C8B-B14F-4D97-AF65-F5344CB8AC3E}">
        <p14:creationId xmlns:p14="http://schemas.microsoft.com/office/powerpoint/2010/main" val="3395144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D2FE7-106C-D97D-ECDD-34A6BFADD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AFA026-7B37-05B1-B4DC-C910F6D8249E}"/>
              </a:ext>
            </a:extLst>
          </p:cNvPr>
          <p:cNvSpPr txBox="1"/>
          <p:nvPr/>
        </p:nvSpPr>
        <p:spPr>
          <a:xfrm>
            <a:off x="837424" y="852560"/>
            <a:ext cx="82132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srgbClr val="D2092C"/>
                </a:solidFill>
                <a:effectLst/>
                <a:uLnTx/>
                <a:uFillTx/>
                <a:latin typeface="Roboto Slab Light" pitchFamily="2" charset="0"/>
                <a:ea typeface="+mj-ea"/>
                <a:cs typeface="+mj-cs"/>
              </a:rPr>
              <a:t>Was macht Planung im Franchise-System so komplex – und so entscheidend?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D2092C"/>
                </a:solidFill>
                <a:effectLst/>
                <a:uLnTx/>
                <a:uFillTx/>
                <a:latin typeface="Roboto Slab Light" pitchFamily="2" charset="0"/>
                <a:ea typeface="+mj-ea"/>
                <a:cs typeface="+mj-cs"/>
              </a:rPr>
              <a:t> </a:t>
            </a:r>
            <a:endParaRPr lang="de-AT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4C16374-92C6-B9D8-AF36-C80B60E8119A}"/>
              </a:ext>
            </a:extLst>
          </p:cNvPr>
          <p:cNvSpPr txBox="1"/>
          <p:nvPr/>
        </p:nvSpPr>
        <p:spPr>
          <a:xfrm>
            <a:off x="837424" y="2026429"/>
            <a:ext cx="8120185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AT" sz="1900" dirty="0">
                <a:latin typeface="Frutiger LT Std 55 Roman" panose="020B0602020204020204" pitchFamily="34" charset="77"/>
              </a:rPr>
              <a:t>Wir planen in drei Welten – gleichzeitig</a:t>
            </a:r>
          </a:p>
          <a:p>
            <a:pPr marL="800100" lvl="1" indent="-342900"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500" dirty="0">
                <a:latin typeface="Frutiger LT Std 55 Roman" panose="020B0602020204020204" pitchFamily="34" charset="77"/>
              </a:rPr>
              <a:t>Einerseits für die eigene Zentrale, den eigenen Betrieb und andererseits für das gesamte Netzwerk</a:t>
            </a:r>
          </a:p>
          <a:p>
            <a:pPr marL="800100" lvl="1" indent="-342900"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500" dirty="0">
                <a:latin typeface="Frutiger LT Std 55 Roman" panose="020B0602020204020204" pitchFamily="34" charset="77"/>
              </a:rPr>
              <a:t>Drei Perspektiven, drei Zielsetzungen – aber ein System</a:t>
            </a:r>
            <a:br>
              <a:rPr lang="de-AT" sz="1500" dirty="0">
                <a:latin typeface="Frutiger LT Std 55 Roman" panose="020B0602020204020204" pitchFamily="34" charset="77"/>
              </a:rPr>
            </a:br>
            <a:endParaRPr lang="de-AT" sz="1500" dirty="0">
              <a:latin typeface="Frutiger LT Std 55 Roman" panose="020B0602020204020204" pitchFamily="34" charset="77"/>
            </a:endParaRPr>
          </a:p>
          <a:p>
            <a:pPr marL="342900" indent="-342900"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AT" sz="1900" dirty="0">
                <a:latin typeface="Frutiger LT Std 55 Roman" panose="020B0602020204020204" pitchFamily="34" charset="77"/>
              </a:rPr>
              <a:t>Der Cashflow des Franchisegebers hängt am Erfolg der Partner</a:t>
            </a:r>
          </a:p>
          <a:p>
            <a:pPr marL="800100" lvl="1" indent="-342900"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500" dirty="0">
                <a:latin typeface="Frutiger LT Std 55 Roman" panose="020B0602020204020204" pitchFamily="34" charset="77"/>
              </a:rPr>
              <a:t>Eintrittsgebühren, laufende Systemgebühren, Serviceerlöse</a:t>
            </a:r>
          </a:p>
          <a:p>
            <a:pPr marL="800100" lvl="1" indent="-342900"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500" dirty="0">
                <a:latin typeface="Frutiger LT Std 55 Roman" panose="020B0602020204020204" pitchFamily="34" charset="77"/>
              </a:rPr>
              <a:t>Was bei uns ankommt, entsteht in den Betrieben der Franchisenehmer</a:t>
            </a:r>
            <a:br>
              <a:rPr lang="de-AT" dirty="0"/>
            </a:br>
            <a:endParaRPr lang="de-AT" dirty="0"/>
          </a:p>
          <a:p>
            <a:pPr marL="342900" indent="-342900"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AT" sz="1900" dirty="0">
                <a:latin typeface="Frutiger LT Std 55 Roman" panose="020B0602020204020204" pitchFamily="34" charset="77"/>
              </a:rPr>
              <a:t>Planung ist nur so gut wie ihre Grundlage</a:t>
            </a:r>
          </a:p>
          <a:p>
            <a:pPr marL="800100" lvl="1" indent="-342900"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dirty="0"/>
              <a:t>Wie belastbar sind die Zahlen der Franchisenehmer?</a:t>
            </a:r>
          </a:p>
          <a:p>
            <a:pPr marL="800100" lvl="1" indent="-342900"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dirty="0"/>
              <a:t>Welche Ziele haben sie – und welche Anreize setzen wir?</a:t>
            </a:r>
            <a:br>
              <a:rPr lang="de-AT" dirty="0"/>
            </a:br>
            <a:endParaRPr lang="de-AT" dirty="0"/>
          </a:p>
          <a:p>
            <a:pPr marL="342900" indent="-342900"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AT" sz="1900" dirty="0">
                <a:latin typeface="Frutiger LT Std 55 Roman" panose="020B0602020204020204" pitchFamily="34" charset="77"/>
              </a:rPr>
              <a:t>Wachstum braucht klare Prognosen.</a:t>
            </a:r>
          </a:p>
          <a:p>
            <a:pPr marL="800100" lvl="1" indent="-342900"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dirty="0"/>
              <a:t>Wie viele Standorte können wir wann wirtschaftlich aufbauen?</a:t>
            </a:r>
          </a:p>
          <a:p>
            <a:pPr marL="800100" lvl="1" indent="-342900"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dirty="0"/>
              <a:t>Planung heißt hier: Kapazitäten, Timing und Partnerentwicklung realistisch bewerten</a:t>
            </a:r>
          </a:p>
        </p:txBody>
      </p:sp>
    </p:spTree>
    <p:extLst>
      <p:ext uri="{BB962C8B-B14F-4D97-AF65-F5344CB8AC3E}">
        <p14:creationId xmlns:p14="http://schemas.microsoft.com/office/powerpoint/2010/main" val="1848008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AB4AE-8424-DD05-1143-8777CFA22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173EBA4D-2D50-3794-860A-75A77CC6A6BD}"/>
              </a:ext>
            </a:extLst>
          </p:cNvPr>
          <p:cNvSpPr txBox="1"/>
          <p:nvPr/>
        </p:nvSpPr>
        <p:spPr>
          <a:xfrm>
            <a:off x="837424" y="852560"/>
            <a:ext cx="82132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srgbClr val="D2092C"/>
                </a:solidFill>
                <a:effectLst/>
                <a:uLnTx/>
                <a:uFillTx/>
                <a:latin typeface="Roboto Slab Light" pitchFamily="2" charset="0"/>
                <a:ea typeface="+mj-ea"/>
                <a:cs typeface="+mj-cs"/>
              </a:rPr>
              <a:t>Was macht Planung im Franchise-System so komplex – und so entscheidend?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D2092C"/>
                </a:solidFill>
                <a:effectLst/>
                <a:uLnTx/>
                <a:uFillTx/>
                <a:latin typeface="Roboto Slab Light" pitchFamily="2" charset="0"/>
                <a:ea typeface="+mj-ea"/>
                <a:cs typeface="+mj-cs"/>
              </a:rPr>
              <a:t> </a:t>
            </a:r>
            <a:endParaRPr lang="de-AT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1960BB5-FCE7-2348-260E-C03479A35899}"/>
              </a:ext>
            </a:extLst>
          </p:cNvPr>
          <p:cNvSpPr txBox="1"/>
          <p:nvPr/>
        </p:nvSpPr>
        <p:spPr>
          <a:xfrm>
            <a:off x="837424" y="2026429"/>
            <a:ext cx="8120185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AT" sz="1900" dirty="0">
                <a:latin typeface="Frutiger LT Std 55 Roman" panose="020B0602020204020204" pitchFamily="34" charset="77"/>
              </a:rPr>
              <a:t>Standardisierung ist kein Bürokratiemonster – sie ist unsere Erfolgsbasis</a:t>
            </a:r>
          </a:p>
          <a:p>
            <a:pPr marL="800100" lvl="1" indent="-342900"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500" dirty="0">
                <a:latin typeface="Frutiger LT Std 55 Roman" panose="020B0602020204020204" pitchFamily="34" charset="77"/>
              </a:rPr>
              <a:t>Marketingpläne, Abläufe (Operations Manual), Schulungskonzepte</a:t>
            </a:r>
          </a:p>
          <a:p>
            <a:pPr marL="800100" lvl="1" indent="-342900"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500" dirty="0">
                <a:latin typeface="Frutiger LT Std 55 Roman" panose="020B0602020204020204" pitchFamily="34" charset="77"/>
              </a:rPr>
              <a:t>Nur mit einheitlichen Tools können wir Qualität und Wachstum sichern</a:t>
            </a:r>
          </a:p>
          <a:p>
            <a:pPr>
              <a:buNone/>
            </a:pPr>
            <a:endParaRPr lang="de-AT" sz="2000" b="1" dirty="0"/>
          </a:p>
          <a:p>
            <a:pPr marL="342900" indent="-342900"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AT" sz="1900" dirty="0">
                <a:latin typeface="Frutiger LT Std 55 Roman" panose="020B0602020204020204" pitchFamily="34" charset="77"/>
              </a:rPr>
              <a:t>Kontrolle ist kein Misstrauen – sondern Systempflege</a:t>
            </a:r>
            <a:endParaRPr lang="de-AT" sz="2000" dirty="0">
              <a:latin typeface="Frutiger LT Std 55 Roman" panose="020B0602020204020204" pitchFamily="34" charset="77"/>
            </a:endParaRPr>
          </a:p>
          <a:p>
            <a:pPr marL="800100" lvl="1" indent="-342900"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500" dirty="0">
                <a:latin typeface="Frutiger LT Std 55 Roman" panose="020B0602020204020204" pitchFamily="34" charset="77"/>
              </a:rPr>
              <a:t>Standards, Prozesse und Qualität müssen laufend überprüft und begleitet werden</a:t>
            </a:r>
          </a:p>
          <a:p>
            <a:pPr marL="800100" lvl="1" indent="-342900"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500" dirty="0">
                <a:latin typeface="Frutiger LT Std 55 Roman" panose="020B0602020204020204" pitchFamily="34" charset="77"/>
              </a:rPr>
              <a:t>Denn inkonsistente Umsetzung kostet uns Reputation und Vertrauen</a:t>
            </a:r>
          </a:p>
          <a:p>
            <a:endParaRPr lang="de-AT" sz="1500" dirty="0">
              <a:latin typeface="Frutiger LT Std 55 Roman" panose="020B0602020204020204" pitchFamily="34" charset="77"/>
            </a:endParaRPr>
          </a:p>
          <a:p>
            <a:pPr marL="342900" indent="-342900">
              <a:buClr>
                <a:srgbClr val="D2092C"/>
              </a:buClr>
              <a:buFont typeface="Wingdings" panose="05000000000000000000" pitchFamily="2" charset="2"/>
              <a:buChar char="§"/>
            </a:pPr>
            <a:r>
              <a:rPr lang="de-AT" sz="1900" dirty="0">
                <a:latin typeface="Frutiger LT Std 55 Roman" panose="020B0602020204020204" pitchFamily="34" charset="77"/>
              </a:rPr>
              <a:t>Unsere Marke ist nur so stark wie unsere Partner</a:t>
            </a:r>
            <a:endParaRPr lang="de-AT" sz="2000" dirty="0">
              <a:latin typeface="Frutiger LT Std 55 Roman" panose="020B0602020204020204" pitchFamily="34" charset="77"/>
            </a:endParaRPr>
          </a:p>
          <a:p>
            <a:pPr marL="800100" lvl="1" indent="-342900"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500" dirty="0">
                <a:latin typeface="Frutiger LT Std 55 Roman" panose="020B0602020204020204" pitchFamily="34" charset="77"/>
              </a:rPr>
              <a:t>Erfolg, Image und Zukunft des Systems hängen unmittelbar von der Qualität der Franchisepartner ab</a:t>
            </a:r>
          </a:p>
          <a:p>
            <a:pPr marL="800100" lvl="1" indent="-342900">
              <a:buClr>
                <a:srgbClr val="D2092C"/>
              </a:buClr>
              <a:buFont typeface="Symbol" panose="05050102010706020507" pitchFamily="18" charset="2"/>
              <a:buChar char="-"/>
            </a:pPr>
            <a:r>
              <a:rPr lang="de-AT" sz="1500" dirty="0">
                <a:latin typeface="Frutiger LT Std 55 Roman" panose="020B0602020204020204" pitchFamily="34" charset="77"/>
              </a:rPr>
              <a:t>Gute Partner multiplizieren den Markenkern – schwache gefährden ihn</a:t>
            </a:r>
          </a:p>
        </p:txBody>
      </p:sp>
    </p:spTree>
    <p:extLst>
      <p:ext uri="{BB962C8B-B14F-4D97-AF65-F5344CB8AC3E}">
        <p14:creationId xmlns:p14="http://schemas.microsoft.com/office/powerpoint/2010/main" val="2113686886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FDF7897-AE46-4E74-A719-11968C273DA3}" vid="{FC80F642-89A7-46DF-A3C1-45CD645470E7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PS_PPT_Vorlage.potx" id="{D63B28DF-6A1D-443F-A65D-053A5469B128}" vid="{52745080-9FA1-4363-8B20-E0403332114B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b0d4e6-b994-410a-8e9b-ecc24460b5f7">
      <Terms xmlns="http://schemas.microsoft.com/office/infopath/2007/PartnerControls"/>
    </lcf76f155ced4ddcb4097134ff3c332f>
    <TaxCatchAll xmlns="5ec68f72-fb6c-453e-90dd-0b661b6ea0aa" xsi:nil="true"/>
    <_dlc_DocId xmlns="5ec68f72-fb6c-453e-90dd-0b661b6ea0aa">53ZHSJYRWNE4-1608855324-63368</_dlc_DocId>
    <_dlc_DocIdUrl xmlns="5ec68f72-fb6c-453e-90dd-0b661b6ea0aa">
      <Url>https://franchiseat.sharepoint.com/sites/Daten/_layouts/15/DocIdRedir.aspx?ID=53ZHSJYRWNE4-1608855324-63368</Url>
      <Description>53ZHSJYRWNE4-1608855324-63368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1E414D51AE9DE40BA888A1F2A8D314A" ma:contentTypeVersion="15" ma:contentTypeDescription="Ein neues Dokument erstellen." ma:contentTypeScope="" ma:versionID="263c0f7c4ae80a286a0dc4381ce38802">
  <xsd:schema xmlns:xsd="http://www.w3.org/2001/XMLSchema" xmlns:xs="http://www.w3.org/2001/XMLSchema" xmlns:p="http://schemas.microsoft.com/office/2006/metadata/properties" xmlns:ns2="5ec68f72-fb6c-453e-90dd-0b661b6ea0aa" xmlns:ns3="a9b0d4e6-b994-410a-8e9b-ecc24460b5f7" targetNamespace="http://schemas.microsoft.com/office/2006/metadata/properties" ma:root="true" ma:fieldsID="ead8ba3b392c97b2ab2634d1f2573c4e" ns2:_="" ns3:_="">
    <xsd:import namespace="5ec68f72-fb6c-453e-90dd-0b661b6ea0aa"/>
    <xsd:import namespace="a9b0d4e6-b994-410a-8e9b-ecc24460b5f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Location" minOccurs="0"/>
                <xsd:element ref="ns3:MediaServiceObjectDetectorVersions" minOccurs="0"/>
                <xsd:element ref="ns2:SharedWithUsers" minOccurs="0"/>
                <xsd:element ref="ns2:SharedWithDetail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c68f72-fb6c-453e-90dd-0b661b6ea0a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dexed="true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5" nillable="true" ma:displayName="Taxonomy Catch All Column" ma:hidden="true" ma:list="{7ff50a5d-b577-4f61-aeac-d46d19861cad}" ma:internalName="TaxCatchAll" ma:showField="CatchAllData" ma:web="5ec68f72-fb6c-453e-90dd-0b661b6ea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0d4e6-b994-410a-8e9b-ecc24460b5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Bildmarkierungen" ma:readOnly="false" ma:fieldId="{5cf76f15-5ced-4ddc-b409-7134ff3c332f}" ma:taxonomyMulti="true" ma:sspId="9c5872c9-89e7-4a76-8ba4-7ecafe9520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C93B06B-734D-4690-9BAE-F8BD1C65AB12}">
  <ds:schemaRefs>
    <ds:schemaRef ds:uri="http://schemas.microsoft.com/office/2006/documentManagement/types"/>
    <ds:schemaRef ds:uri="8ab11b31-197b-4568-abd6-9d234530d534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32d3e1cf-7db9-4aba-b9e5-2d5157928bb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915DD4C-F37A-43D2-8308-1B055489A0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EDFA0D-8125-481F-A9FD-D0DCFA17C2D8}"/>
</file>

<file path=customXml/itemProps4.xml><?xml version="1.0" encoding="utf-8"?>
<ds:datastoreItem xmlns:ds="http://schemas.openxmlformats.org/officeDocument/2006/customXml" ds:itemID="{7AFD3E48-0F88-4795-845F-B2CEEF4CF47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1606</Words>
  <Application>Microsoft Office PowerPoint</Application>
  <PresentationFormat>Breitbild</PresentationFormat>
  <Paragraphs>213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21</vt:i4>
      </vt:variant>
    </vt:vector>
  </HeadingPairs>
  <TitlesOfParts>
    <vt:vector size="29" baseType="lpstr">
      <vt:lpstr>Arial</vt:lpstr>
      <vt:lpstr>Calibri</vt:lpstr>
      <vt:lpstr>Frutiger LT Std 55 Roman</vt:lpstr>
      <vt:lpstr>Roboto Slab Light</vt:lpstr>
      <vt:lpstr>Symbol</vt:lpstr>
      <vt:lpstr>Wingdings</vt:lpstr>
      <vt:lpstr>Design1</vt:lpstr>
      <vt:lpstr>1_Office</vt:lpstr>
      <vt:lpstr>Effiziente Jahresplanung für Franchisegeber    Praxisnah und Umsetzbar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Lukas Kosi</dc:creator>
  <cp:lastModifiedBy>Joachim Zierhofer</cp:lastModifiedBy>
  <cp:revision>76</cp:revision>
  <dcterms:created xsi:type="dcterms:W3CDTF">2022-05-20T06:33:44Z</dcterms:created>
  <dcterms:modified xsi:type="dcterms:W3CDTF">2025-05-12T12:25:52Z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0x01010011E414D51AE9DE40BA888A1F2A8D314A</vt:lpwstr>
  </property>
  <property fmtid="{D5CDD505-2E9C-101B-9397-08002B2CF9AE}" pid="4" name="_dlc_DocIdItemGuid">
    <vt:lpwstr>fa595af9-504c-490b-903c-00165212fc30</vt:lpwstr>
  </property>
</Properties>
</file>