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2.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1.xml" ContentType="application/vnd.openxmlformats-officedocument.presentationml.notesSlide+xml"/>
  <Override PartName="/ppt/notesSlides/notesSlide21.xml" ContentType="application/vnd.openxmlformats-officedocument.presentationml.notesSlide+xml"/>
  <Override PartName="/ppt/notesSlides/notesSlide2.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23.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88" r:id="rId2"/>
    <p:sldId id="289" r:id="rId3"/>
    <p:sldId id="290" r:id="rId4"/>
    <p:sldId id="291" r:id="rId5"/>
    <p:sldId id="292" r:id="rId6"/>
    <p:sldId id="293" r:id="rId7"/>
    <p:sldId id="294" r:id="rId8"/>
    <p:sldId id="295" r:id="rId9"/>
    <p:sldId id="296" r:id="rId10"/>
    <p:sldId id="297" r:id="rId11"/>
    <p:sldId id="298" r:id="rId12"/>
    <p:sldId id="299" r:id="rId13"/>
    <p:sldId id="256" r:id="rId14"/>
    <p:sldId id="257" r:id="rId15"/>
    <p:sldId id="259" r:id="rId16"/>
    <p:sldId id="258" r:id="rId17"/>
    <p:sldId id="260" r:id="rId18"/>
    <p:sldId id="262" r:id="rId19"/>
    <p:sldId id="261" r:id="rId20"/>
    <p:sldId id="263" r:id="rId21"/>
    <p:sldId id="276" r:id="rId22"/>
    <p:sldId id="266" r:id="rId23"/>
    <p:sldId id="267" r:id="rId24"/>
    <p:sldId id="269" r:id="rId25"/>
    <p:sldId id="284" r:id="rId26"/>
    <p:sldId id="285" r:id="rId27"/>
    <p:sldId id="273" r:id="rId28"/>
    <p:sldId id="286" r:id="rId29"/>
    <p:sldId id="271" r:id="rId30"/>
    <p:sldId id="277" r:id="rId31"/>
    <p:sldId id="282" r:id="rId32"/>
    <p:sldId id="278" r:id="rId33"/>
    <p:sldId id="279" r:id="rId34"/>
    <p:sldId id="280" r:id="rId35"/>
    <p:sldId id="283" r:id="rId36"/>
  </p:sldIdLst>
  <p:sldSz cx="18288000" cy="10287000"/>
  <p:notesSz cx="6858000" cy="9144000"/>
  <p:embeddedFontLst>
    <p:embeddedFont>
      <p:font typeface="Heebo" pitchFamily="2" charset="-79"/>
      <p:regular r:id="rId38"/>
      <p:bold r:id="rId39"/>
    </p:embeddedFont>
    <p:embeddedFont>
      <p:font typeface="Heebo 1" panose="020B0604020202020204" charset="0"/>
      <p:regular r:id="rId40"/>
    </p:embeddedFont>
    <p:embeddedFont>
      <p:font typeface="Heebo 2" panose="020B0604020202020204" charset="0"/>
      <p:regular r:id="rId41"/>
    </p:embeddedFont>
    <p:embeddedFont>
      <p:font typeface="Source Sans Pro" panose="020B0503030403020204" pitchFamily="34" charset="0"/>
      <p:regular r:id="rId42"/>
    </p:embeddedFont>
    <p:embeddedFont>
      <p:font typeface="TT Commons Classic" panose="020B0604020202020204" charset="0"/>
      <p:regular r:id="rId43"/>
    </p:embeddedFont>
    <p:embeddedFont>
      <p:font typeface="TT Commons Classic 1" panose="020B0604020202020204" charset="0"/>
      <p:regular r:id="rId44"/>
    </p:embeddedFont>
    <p:embeddedFont>
      <p:font typeface="TT Commons Classic 2" panose="020B0604020202020204" charset="0"/>
      <p:regular r:id="rId45"/>
    </p:embeddedFont>
    <p:embeddedFont>
      <p:font typeface="TT Commons Classic 3" panose="020B0604020202020204" charset="0"/>
      <p:regular r:id="rId46"/>
    </p:embeddedFont>
    <p:embeddedFont>
      <p:font typeface="TT Commons Pro" panose="020B0604020202020204" charset="0"/>
      <p:regular r:id="rId47"/>
    </p:embeddedFont>
    <p:embeddedFont>
      <p:font typeface="TT Commons Pro Bold" panose="020B0604020202020204"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0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1764" autoAdjust="0"/>
  </p:normalViewPr>
  <p:slideViewPr>
    <p:cSldViewPr>
      <p:cViewPr varScale="1">
        <p:scale>
          <a:sx n="27" d="100"/>
          <a:sy n="27" d="100"/>
        </p:scale>
        <p:origin x="3246" y="11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viewProps" Target="viewProps.xml"/><Relationship Id="rId55"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customXml" Target="../customXml/item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E8F21E-E78C-4915-AF0A-0294E42C541C}" type="datetimeFigureOut">
              <a:rPr lang="de-AT" smtClean="0"/>
              <a:t>31.05.2024</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E3DD76-8329-4DA7-B05A-C5005E82EEA5}" type="slidenum">
              <a:rPr lang="de-AT" smtClean="0"/>
              <a:t>‹Nr.›</a:t>
            </a:fld>
            <a:endParaRPr lang="de-AT"/>
          </a:p>
        </p:txBody>
      </p:sp>
    </p:spTree>
    <p:extLst>
      <p:ext uri="{BB962C8B-B14F-4D97-AF65-F5344CB8AC3E}">
        <p14:creationId xmlns:p14="http://schemas.microsoft.com/office/powerpoint/2010/main" val="4250475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3DD76-8329-4DA7-B05A-C5005E82EEA5}"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348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Familie </a:t>
            </a:r>
            <a:r>
              <a:rPr lang="de-AT" dirty="0" err="1"/>
              <a:t>story</a:t>
            </a:r>
            <a:r>
              <a:rPr lang="de-AT" dirty="0"/>
              <a:t>. Erster </a:t>
            </a:r>
            <a:r>
              <a:rPr lang="de-AT" dirty="0" err="1"/>
              <a:t>gamechanger</a:t>
            </a:r>
            <a:r>
              <a:rPr lang="de-AT" dirty="0"/>
              <a:t> war </a:t>
            </a:r>
            <a:r>
              <a:rPr lang="de-AT" dirty="0" err="1"/>
              <a:t>whatts</a:t>
            </a:r>
            <a:r>
              <a:rPr lang="de-AT" dirty="0"/>
              <a:t> </a:t>
            </a:r>
            <a:r>
              <a:rPr lang="de-AT" dirty="0" err="1"/>
              <a:t>app</a:t>
            </a:r>
            <a:r>
              <a:rPr lang="de-AT" dirty="0"/>
              <a:t>. GPS </a:t>
            </a:r>
            <a:r>
              <a:rPr lang="de-AT" dirty="0" err="1"/>
              <a:t>tracking</a:t>
            </a:r>
            <a:endParaRPr lang="de-AT" dirty="0"/>
          </a:p>
        </p:txBody>
      </p:sp>
      <p:sp>
        <p:nvSpPr>
          <p:cNvPr id="4" name="Foliennummernplatzhalter 3"/>
          <p:cNvSpPr>
            <a:spLocks noGrp="1"/>
          </p:cNvSpPr>
          <p:nvPr>
            <p:ph type="sldNum" sz="quarter" idx="5"/>
          </p:nvPr>
        </p:nvSpPr>
        <p:spPr/>
        <p:txBody>
          <a:bodyPr/>
          <a:lstStyle/>
          <a:p>
            <a:fld id="{CEE3DD76-8329-4DA7-B05A-C5005E82EEA5}" type="slidenum">
              <a:rPr lang="de-AT" smtClean="0"/>
              <a:t>21</a:t>
            </a:fld>
            <a:endParaRPr lang="de-AT"/>
          </a:p>
        </p:txBody>
      </p:sp>
    </p:spTree>
    <p:extLst>
      <p:ext uri="{BB962C8B-B14F-4D97-AF65-F5344CB8AC3E}">
        <p14:creationId xmlns:p14="http://schemas.microsoft.com/office/powerpoint/2010/main" val="2522623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La </a:t>
            </a:r>
            <a:r>
              <a:rPr lang="de-AT" dirty="0" err="1"/>
              <a:t>famiglia</a:t>
            </a:r>
            <a:endParaRPr lang="de-AT" dirty="0"/>
          </a:p>
        </p:txBody>
      </p:sp>
      <p:sp>
        <p:nvSpPr>
          <p:cNvPr id="4" name="Foliennummernplatzhalter 3"/>
          <p:cNvSpPr>
            <a:spLocks noGrp="1"/>
          </p:cNvSpPr>
          <p:nvPr>
            <p:ph type="sldNum" sz="quarter" idx="5"/>
          </p:nvPr>
        </p:nvSpPr>
        <p:spPr/>
        <p:txBody>
          <a:bodyPr/>
          <a:lstStyle/>
          <a:p>
            <a:fld id="{CEE3DD76-8329-4DA7-B05A-C5005E82EEA5}" type="slidenum">
              <a:rPr lang="de-AT" smtClean="0"/>
              <a:t>22</a:t>
            </a:fld>
            <a:endParaRPr lang="de-AT"/>
          </a:p>
        </p:txBody>
      </p:sp>
    </p:spTree>
    <p:extLst>
      <p:ext uri="{BB962C8B-B14F-4D97-AF65-F5344CB8AC3E}">
        <p14:creationId xmlns:p14="http://schemas.microsoft.com/office/powerpoint/2010/main" val="479793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Die perfekte </a:t>
            </a:r>
            <a:r>
              <a:rPr lang="de-AT" dirty="0" err="1"/>
              <a:t>kombi</a:t>
            </a:r>
            <a:r>
              <a:rPr lang="de-AT" dirty="0"/>
              <a:t> auch beim lernen.</a:t>
            </a:r>
          </a:p>
        </p:txBody>
      </p:sp>
      <p:sp>
        <p:nvSpPr>
          <p:cNvPr id="4" name="Foliennummernplatzhalter 3"/>
          <p:cNvSpPr>
            <a:spLocks noGrp="1"/>
          </p:cNvSpPr>
          <p:nvPr>
            <p:ph type="sldNum" sz="quarter" idx="5"/>
          </p:nvPr>
        </p:nvSpPr>
        <p:spPr/>
        <p:txBody>
          <a:bodyPr/>
          <a:lstStyle/>
          <a:p>
            <a:fld id="{CEE3DD76-8329-4DA7-B05A-C5005E82EEA5}" type="slidenum">
              <a:rPr lang="de-AT" smtClean="0"/>
              <a:t>23</a:t>
            </a:fld>
            <a:endParaRPr lang="de-AT"/>
          </a:p>
        </p:txBody>
      </p:sp>
    </p:spTree>
    <p:extLst>
      <p:ext uri="{BB962C8B-B14F-4D97-AF65-F5344CB8AC3E}">
        <p14:creationId xmlns:p14="http://schemas.microsoft.com/office/powerpoint/2010/main" val="2510977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a:solidFill>
                  <a:schemeClr val="tx1"/>
                </a:solidFill>
                <a:effectLst/>
                <a:latin typeface="+mn-lt"/>
                <a:ea typeface="+mn-ea"/>
                <a:cs typeface="+mn-cs"/>
              </a:rPr>
              <a:t>2019 Start Herbst</a:t>
            </a:r>
          </a:p>
          <a:p>
            <a:r>
              <a:rPr lang="de-AT" sz="1200" kern="1200" dirty="0">
                <a:solidFill>
                  <a:schemeClr val="tx1"/>
                </a:solidFill>
                <a:effectLst/>
                <a:latin typeface="+mn-lt"/>
                <a:ea typeface="+mn-ea"/>
                <a:cs typeface="+mn-cs"/>
              </a:rPr>
              <a:t>2020 - Q1 Befüllung &amp; Umsetzung (3 Monate)</a:t>
            </a:r>
          </a:p>
          <a:p>
            <a:r>
              <a:rPr lang="de-AT" sz="1200" kern="1200" dirty="0">
                <a:solidFill>
                  <a:schemeClr val="tx1"/>
                </a:solidFill>
                <a:effectLst/>
                <a:latin typeface="+mn-lt"/>
                <a:ea typeface="+mn-ea"/>
                <a:cs typeface="+mn-cs"/>
              </a:rPr>
              <a:t>2020 - Ab März Corona</a:t>
            </a:r>
          </a:p>
          <a:p>
            <a:r>
              <a:rPr lang="de-AT" sz="1200" kern="1200" dirty="0">
                <a:solidFill>
                  <a:schemeClr val="tx1"/>
                </a:solidFill>
                <a:effectLst/>
                <a:latin typeface="+mn-lt"/>
                <a:ea typeface="+mn-ea"/>
                <a:cs typeface="+mn-cs"/>
              </a:rPr>
              <a:t>2021 - Während Stillstand - Internationales Franchiseinteressen</a:t>
            </a:r>
          </a:p>
          <a:p>
            <a:r>
              <a:rPr lang="de-AT" sz="1200" kern="1200" dirty="0">
                <a:solidFill>
                  <a:schemeClr val="tx1"/>
                </a:solidFill>
                <a:effectLst/>
                <a:latin typeface="+mn-lt"/>
                <a:ea typeface="+mn-ea"/>
                <a:cs typeface="+mn-cs"/>
              </a:rPr>
              <a:t>2022 - Standard im </a:t>
            </a:r>
            <a:r>
              <a:rPr lang="de-AT" sz="1200" kern="1200" dirty="0" err="1">
                <a:solidFill>
                  <a:schemeClr val="tx1"/>
                </a:solidFill>
                <a:effectLst/>
                <a:latin typeface="+mn-lt"/>
                <a:ea typeface="+mn-ea"/>
                <a:cs typeface="+mn-cs"/>
              </a:rPr>
              <a:t>Onboarding</a:t>
            </a:r>
            <a:r>
              <a:rPr lang="de-AT" sz="1200" kern="1200" dirty="0">
                <a:solidFill>
                  <a:schemeClr val="tx1"/>
                </a:solidFill>
                <a:effectLst/>
                <a:latin typeface="+mn-lt"/>
                <a:ea typeface="+mn-ea"/>
                <a:cs typeface="+mn-cs"/>
              </a:rPr>
              <a:t> ( Interner Verantwortlicher macht den Unterschied) </a:t>
            </a:r>
          </a:p>
          <a:p>
            <a:r>
              <a:rPr lang="de-AT" sz="1200" kern="1200" dirty="0">
                <a:solidFill>
                  <a:schemeClr val="tx1"/>
                </a:solidFill>
                <a:effectLst/>
                <a:latin typeface="+mn-lt"/>
                <a:ea typeface="+mn-ea"/>
                <a:cs typeface="+mn-cs"/>
              </a:rPr>
              <a:t>2023 - Inhaltliche Erweiterung (soft </a:t>
            </a:r>
            <a:r>
              <a:rPr lang="de-AT" sz="1200" kern="1200" dirty="0" err="1">
                <a:solidFill>
                  <a:schemeClr val="tx1"/>
                </a:solidFill>
                <a:effectLst/>
                <a:latin typeface="+mn-lt"/>
                <a:ea typeface="+mn-ea"/>
                <a:cs typeface="+mn-cs"/>
              </a:rPr>
              <a:t>skills</a:t>
            </a:r>
            <a:r>
              <a:rPr lang="de-AT" sz="1200" kern="1200" dirty="0">
                <a:solidFill>
                  <a:schemeClr val="tx1"/>
                </a:solidFill>
                <a:effectLst/>
                <a:latin typeface="+mn-lt"/>
                <a:ea typeface="+mn-ea"/>
                <a:cs typeface="+mn-cs"/>
              </a:rPr>
              <a:t>, Videos, Prüfungen)</a:t>
            </a:r>
          </a:p>
          <a:p>
            <a:r>
              <a:rPr lang="de-DE" dirty="0"/>
              <a:t>2024 – einwandfreie</a:t>
            </a:r>
            <a:r>
              <a:rPr lang="de-DE" baseline="0" dirty="0"/>
              <a:t> Nutzung, Lerninhalt so einfach wie möglich aufbereitet, wöchentliche Updates </a:t>
            </a:r>
            <a:endParaRPr lang="de-AT" dirty="0"/>
          </a:p>
        </p:txBody>
      </p:sp>
      <p:sp>
        <p:nvSpPr>
          <p:cNvPr id="4" name="Foliennummernplatzhalter 3"/>
          <p:cNvSpPr>
            <a:spLocks noGrp="1"/>
          </p:cNvSpPr>
          <p:nvPr>
            <p:ph type="sldNum" sz="quarter" idx="10"/>
          </p:nvPr>
        </p:nvSpPr>
        <p:spPr/>
        <p:txBody>
          <a:bodyPr/>
          <a:lstStyle/>
          <a:p>
            <a:fld id="{CEE3DD76-8329-4DA7-B05A-C5005E82EEA5}" type="slidenum">
              <a:rPr lang="de-AT" smtClean="0"/>
              <a:t>24</a:t>
            </a:fld>
            <a:endParaRPr lang="de-AT"/>
          </a:p>
        </p:txBody>
      </p:sp>
    </p:spTree>
    <p:extLst>
      <p:ext uri="{BB962C8B-B14F-4D97-AF65-F5344CB8AC3E}">
        <p14:creationId xmlns:p14="http://schemas.microsoft.com/office/powerpoint/2010/main" val="4162324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Video – per Klick!</a:t>
            </a:r>
            <a:r>
              <a:rPr lang="de-DE" baseline="0" dirty="0"/>
              <a:t> </a:t>
            </a:r>
            <a:endParaRPr lang="de-AT" dirty="0"/>
          </a:p>
        </p:txBody>
      </p:sp>
      <p:sp>
        <p:nvSpPr>
          <p:cNvPr id="4" name="Foliennummernplatzhalter 3"/>
          <p:cNvSpPr>
            <a:spLocks noGrp="1"/>
          </p:cNvSpPr>
          <p:nvPr>
            <p:ph type="sldNum" sz="quarter" idx="10"/>
          </p:nvPr>
        </p:nvSpPr>
        <p:spPr/>
        <p:txBody>
          <a:bodyPr/>
          <a:lstStyle/>
          <a:p>
            <a:fld id="{CEE3DD76-8329-4DA7-B05A-C5005E82EEA5}" type="slidenum">
              <a:rPr lang="de-AT" smtClean="0"/>
              <a:t>25</a:t>
            </a:fld>
            <a:endParaRPr lang="de-AT"/>
          </a:p>
        </p:txBody>
      </p:sp>
    </p:spTree>
    <p:extLst>
      <p:ext uri="{BB962C8B-B14F-4D97-AF65-F5344CB8AC3E}">
        <p14:creationId xmlns:p14="http://schemas.microsoft.com/office/powerpoint/2010/main" val="1629525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Video</a:t>
            </a:r>
            <a:r>
              <a:rPr lang="de-DE" baseline="0" dirty="0"/>
              <a:t> per Klick! App downloaden und los geht’s!</a:t>
            </a:r>
            <a:endParaRPr lang="de-AT" dirty="0"/>
          </a:p>
        </p:txBody>
      </p:sp>
      <p:sp>
        <p:nvSpPr>
          <p:cNvPr id="4" name="Foliennummernplatzhalter 3"/>
          <p:cNvSpPr>
            <a:spLocks noGrp="1"/>
          </p:cNvSpPr>
          <p:nvPr>
            <p:ph type="sldNum" sz="quarter" idx="10"/>
          </p:nvPr>
        </p:nvSpPr>
        <p:spPr/>
        <p:txBody>
          <a:bodyPr/>
          <a:lstStyle/>
          <a:p>
            <a:fld id="{CEE3DD76-8329-4DA7-B05A-C5005E82EEA5}" type="slidenum">
              <a:rPr lang="de-AT" smtClean="0"/>
              <a:t>26</a:t>
            </a:fld>
            <a:endParaRPr lang="de-AT"/>
          </a:p>
        </p:txBody>
      </p:sp>
    </p:spTree>
    <p:extLst>
      <p:ext uri="{BB962C8B-B14F-4D97-AF65-F5344CB8AC3E}">
        <p14:creationId xmlns:p14="http://schemas.microsoft.com/office/powerpoint/2010/main" val="2256250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Backend – Jakub verantwortlich,</a:t>
            </a:r>
            <a:r>
              <a:rPr lang="de-DE" baseline="0" dirty="0"/>
              <a:t> einfache Handhabung, schnelle Adaption der Themen in der App für die User, egal ob Video – Fotos – neue Fragestellungen – es kann alles </a:t>
            </a:r>
            <a:r>
              <a:rPr lang="de-DE" baseline="0" dirty="0" err="1"/>
              <a:t>upgedated</a:t>
            </a:r>
            <a:r>
              <a:rPr lang="de-DE" baseline="0" dirty="0"/>
              <a:t> werden..</a:t>
            </a:r>
            <a:endParaRPr lang="de-AT" dirty="0"/>
          </a:p>
        </p:txBody>
      </p:sp>
      <p:sp>
        <p:nvSpPr>
          <p:cNvPr id="4" name="Foliennummernplatzhalter 3"/>
          <p:cNvSpPr>
            <a:spLocks noGrp="1"/>
          </p:cNvSpPr>
          <p:nvPr>
            <p:ph type="sldNum" sz="quarter" idx="10"/>
          </p:nvPr>
        </p:nvSpPr>
        <p:spPr/>
        <p:txBody>
          <a:bodyPr/>
          <a:lstStyle/>
          <a:p>
            <a:fld id="{CEE3DD76-8329-4DA7-B05A-C5005E82EEA5}" type="slidenum">
              <a:rPr lang="de-AT" smtClean="0"/>
              <a:t>27</a:t>
            </a:fld>
            <a:endParaRPr lang="de-AT"/>
          </a:p>
        </p:txBody>
      </p:sp>
    </p:spTree>
    <p:extLst>
      <p:ext uri="{BB962C8B-B14F-4D97-AF65-F5344CB8AC3E}">
        <p14:creationId xmlns:p14="http://schemas.microsoft.com/office/powerpoint/2010/main" val="2572975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Video – per Klick! </a:t>
            </a:r>
            <a:endParaRPr lang="de-AT" dirty="0"/>
          </a:p>
        </p:txBody>
      </p:sp>
      <p:sp>
        <p:nvSpPr>
          <p:cNvPr id="4" name="Foliennummernplatzhalter 3"/>
          <p:cNvSpPr>
            <a:spLocks noGrp="1"/>
          </p:cNvSpPr>
          <p:nvPr>
            <p:ph type="sldNum" sz="quarter" idx="10"/>
          </p:nvPr>
        </p:nvSpPr>
        <p:spPr/>
        <p:txBody>
          <a:bodyPr/>
          <a:lstStyle/>
          <a:p>
            <a:fld id="{CEE3DD76-8329-4DA7-B05A-C5005E82EEA5}" type="slidenum">
              <a:rPr lang="de-AT" smtClean="0"/>
              <a:t>28</a:t>
            </a:fld>
            <a:endParaRPr lang="de-AT"/>
          </a:p>
        </p:txBody>
      </p:sp>
    </p:spTree>
    <p:extLst>
      <p:ext uri="{BB962C8B-B14F-4D97-AF65-F5344CB8AC3E}">
        <p14:creationId xmlns:p14="http://schemas.microsoft.com/office/powerpoint/2010/main" val="2920550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Unsere </a:t>
            </a:r>
            <a:r>
              <a:rPr lang="de-DE" b="1" dirty="0" err="1"/>
              <a:t>Onboarding</a:t>
            </a:r>
            <a:r>
              <a:rPr lang="de-DE" b="1" dirty="0"/>
              <a:t>-App vereint alle neuen Mitarbeiter auf einer einzigen Plattform, wodurch ein Gefühl von Gemeinschaft und Zusammengehörigkeit entsteht. Mit der App können sich neue Teammitglieder nahtlos integrieren, Unterstützung finden und sofort Teil unserer Unternehmensfamilie werden. Die App stellt sicher, dass jeder den gleichen Zugang zu Informationen, Ressourcen und Unterstützung hat, was den Einstieg erleichtert und die Mitarbeiterbindung stärkt. Eine Plattform, die nicht nur Arbeitsprozesse optimiert, sondern auch die Unternehmenskultur fördert und das Gemeinschaftsgefühl stärkt – eine echte Familie im digitalen Raum.</a:t>
            </a:r>
            <a:endParaRPr lang="de-AT" dirty="0"/>
          </a:p>
        </p:txBody>
      </p:sp>
      <p:sp>
        <p:nvSpPr>
          <p:cNvPr id="4" name="Foliennummernplatzhalter 3"/>
          <p:cNvSpPr>
            <a:spLocks noGrp="1"/>
          </p:cNvSpPr>
          <p:nvPr>
            <p:ph type="sldNum" sz="quarter" idx="10"/>
          </p:nvPr>
        </p:nvSpPr>
        <p:spPr/>
        <p:txBody>
          <a:bodyPr/>
          <a:lstStyle/>
          <a:p>
            <a:fld id="{CEE3DD76-8329-4DA7-B05A-C5005E82EEA5}" type="slidenum">
              <a:rPr lang="de-AT" smtClean="0"/>
              <a:t>29</a:t>
            </a:fld>
            <a:endParaRPr lang="de-AT"/>
          </a:p>
        </p:txBody>
      </p:sp>
    </p:spTree>
    <p:extLst>
      <p:ext uri="{BB962C8B-B14F-4D97-AF65-F5344CB8AC3E}">
        <p14:creationId xmlns:p14="http://schemas.microsoft.com/office/powerpoint/2010/main" val="520795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Barista können bei uns international arbeiten ohne weitere </a:t>
            </a:r>
            <a:r>
              <a:rPr lang="de-DE" dirty="0" err="1"/>
              <a:t>einschulung</a:t>
            </a:r>
            <a:r>
              <a:rPr lang="de-DE" dirty="0"/>
              <a:t> , </a:t>
            </a:r>
            <a:r>
              <a:rPr lang="de-DE" dirty="0" err="1"/>
              <a:t>beispiel</a:t>
            </a:r>
            <a:r>
              <a:rPr lang="de-DE" dirty="0"/>
              <a:t> </a:t>
            </a:r>
            <a:r>
              <a:rPr lang="de-DE" dirty="0" err="1"/>
              <a:t>anna</a:t>
            </a:r>
            <a:endParaRPr lang="de-AT" dirty="0"/>
          </a:p>
        </p:txBody>
      </p:sp>
      <p:sp>
        <p:nvSpPr>
          <p:cNvPr id="4" name="Foliennummernplatzhalter 3"/>
          <p:cNvSpPr>
            <a:spLocks noGrp="1"/>
          </p:cNvSpPr>
          <p:nvPr>
            <p:ph type="sldNum" sz="quarter" idx="5"/>
          </p:nvPr>
        </p:nvSpPr>
        <p:spPr/>
        <p:txBody>
          <a:bodyPr/>
          <a:lstStyle/>
          <a:p>
            <a:fld id="{CEE3DD76-8329-4DA7-B05A-C5005E82EEA5}" type="slidenum">
              <a:rPr lang="de-AT" smtClean="0"/>
              <a:t>30</a:t>
            </a:fld>
            <a:endParaRPr lang="de-AT"/>
          </a:p>
        </p:txBody>
      </p:sp>
    </p:spTree>
    <p:extLst>
      <p:ext uri="{BB962C8B-B14F-4D97-AF65-F5344CB8AC3E}">
        <p14:creationId xmlns:p14="http://schemas.microsoft.com/office/powerpoint/2010/main" val="3765748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38% der </a:t>
            </a:r>
            <a:r>
              <a:rPr lang="en-GB" dirty="0" err="1"/>
              <a:t>Entscheidungsträger</a:t>
            </a:r>
            <a:r>
              <a:rPr lang="en-GB" dirty="0"/>
              <a:t> </a:t>
            </a:r>
            <a:r>
              <a:rPr lang="en-GB" dirty="0" err="1"/>
              <a:t>geben</a:t>
            </a:r>
            <a:r>
              <a:rPr lang="en-GB" dirty="0"/>
              <a:t> an </a:t>
            </a:r>
            <a:r>
              <a:rPr lang="en-GB" dirty="0" err="1"/>
              <a:t>dass</a:t>
            </a:r>
            <a:r>
              <a:rPr lang="en-GB" dirty="0"/>
              <a:t> </a:t>
            </a:r>
            <a:r>
              <a:rPr lang="en-GB" dirty="0" err="1"/>
              <a:t>ineffiziente</a:t>
            </a:r>
            <a:r>
              <a:rPr lang="en-GB" dirty="0"/>
              <a:t> </a:t>
            </a:r>
            <a:r>
              <a:rPr lang="en-GB" dirty="0" err="1"/>
              <a:t>Kommunikation</a:t>
            </a:r>
            <a:r>
              <a:rPr lang="en-GB" dirty="0"/>
              <a:t> </a:t>
            </a:r>
            <a:r>
              <a:rPr lang="en-GB" dirty="0" err="1"/>
              <a:t>ein</a:t>
            </a:r>
            <a:r>
              <a:rPr lang="en-GB" dirty="0"/>
              <a:t> </a:t>
            </a:r>
            <a:r>
              <a:rPr lang="en-GB" dirty="0" err="1"/>
              <a:t>Kostentreiber</a:t>
            </a:r>
            <a:r>
              <a:rPr lang="en-GB" dirty="0"/>
              <a:t> in </a:t>
            </a:r>
            <a:r>
              <a:rPr lang="en-GB" dirty="0" err="1"/>
              <a:t>Unternehmen</a:t>
            </a:r>
            <a:r>
              <a:rPr lang="en-GB" dirty="0"/>
              <a:t> </a:t>
            </a:r>
            <a:r>
              <a:rPr lang="en-GB" dirty="0" err="1"/>
              <a:t>ist</a:t>
            </a:r>
            <a:r>
              <a:rPr lang="en-GB" dirty="0"/>
              <a:t>. 50% </a:t>
            </a:r>
            <a:r>
              <a:rPr lang="en-GB" dirty="0" err="1"/>
              <a:t>geben</a:t>
            </a:r>
            <a:r>
              <a:rPr lang="en-GB" dirty="0"/>
              <a:t> an </a:t>
            </a:r>
            <a:r>
              <a:rPr lang="en-GB" dirty="0" err="1"/>
              <a:t>dass</a:t>
            </a:r>
            <a:r>
              <a:rPr lang="en-GB" dirty="0"/>
              <a:t> </a:t>
            </a:r>
            <a:r>
              <a:rPr lang="en-GB" dirty="0" err="1"/>
              <a:t>gute</a:t>
            </a:r>
            <a:r>
              <a:rPr lang="en-GB" dirty="0"/>
              <a:t> </a:t>
            </a:r>
            <a:r>
              <a:rPr lang="en-GB" dirty="0" err="1"/>
              <a:t>Kommunikation</a:t>
            </a:r>
            <a:r>
              <a:rPr lang="en-GB" dirty="0"/>
              <a:t> die </a:t>
            </a:r>
            <a:r>
              <a:rPr lang="en-GB" dirty="0" err="1"/>
              <a:t>Marke</a:t>
            </a:r>
            <a:r>
              <a:rPr lang="en-GB" dirty="0"/>
              <a:t> </a:t>
            </a:r>
            <a:r>
              <a:rPr lang="en-GB" dirty="0" err="1"/>
              <a:t>stärkt</a:t>
            </a:r>
            <a:endParaRPr lang="en-A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3DD76-8329-4DA7-B05A-C5005E82EEA5}"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9258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a:solidFill>
                  <a:schemeClr val="tx1"/>
                </a:solidFill>
                <a:effectLst/>
                <a:latin typeface="+mn-lt"/>
                <a:ea typeface="+mn-ea"/>
                <a:cs typeface="+mn-cs"/>
              </a:rPr>
              <a:t>Ersparung bei Einschulung /</a:t>
            </a:r>
            <a:r>
              <a:rPr lang="de-AT" sz="1200" kern="1200" dirty="0" err="1">
                <a:solidFill>
                  <a:schemeClr val="tx1"/>
                </a:solidFill>
                <a:effectLst/>
                <a:latin typeface="+mn-lt"/>
                <a:ea typeface="+mn-ea"/>
                <a:cs typeface="+mn-cs"/>
              </a:rPr>
              <a:t>onboardung</a:t>
            </a:r>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Früher 5 Tage Einschulung- Heute 2,5 Tage</a:t>
            </a:r>
          </a:p>
          <a:p>
            <a:endParaRPr lang="de-AT" dirty="0"/>
          </a:p>
        </p:txBody>
      </p:sp>
      <p:sp>
        <p:nvSpPr>
          <p:cNvPr id="4" name="Foliennummernplatzhalter 3"/>
          <p:cNvSpPr>
            <a:spLocks noGrp="1"/>
          </p:cNvSpPr>
          <p:nvPr>
            <p:ph type="sldNum" sz="quarter" idx="10"/>
          </p:nvPr>
        </p:nvSpPr>
        <p:spPr/>
        <p:txBody>
          <a:bodyPr/>
          <a:lstStyle/>
          <a:p>
            <a:fld id="{CEE3DD76-8329-4DA7-B05A-C5005E82EEA5}" type="slidenum">
              <a:rPr lang="de-AT" smtClean="0"/>
              <a:t>32</a:t>
            </a:fld>
            <a:endParaRPr lang="de-AT"/>
          </a:p>
        </p:txBody>
      </p:sp>
    </p:spTree>
    <p:extLst>
      <p:ext uri="{BB962C8B-B14F-4D97-AF65-F5344CB8AC3E}">
        <p14:creationId xmlns:p14="http://schemas.microsoft.com/office/powerpoint/2010/main" val="880040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a:solidFill>
                  <a:schemeClr val="tx1"/>
                </a:solidFill>
                <a:effectLst/>
                <a:latin typeface="+mn-lt"/>
                <a:ea typeface="+mn-ea"/>
                <a:cs typeface="+mn-cs"/>
              </a:rPr>
              <a:t>Bestehende Mitarbeiter haben sich überhaupt nicht interessiert: “Ich </a:t>
            </a:r>
            <a:r>
              <a:rPr lang="de-AT" sz="1200" kern="1200" dirty="0" err="1">
                <a:solidFill>
                  <a:schemeClr val="tx1"/>
                </a:solidFill>
                <a:effectLst/>
                <a:latin typeface="+mn-lt"/>
                <a:ea typeface="+mn-ea"/>
                <a:cs typeface="+mn-cs"/>
              </a:rPr>
              <a:t>weiss</a:t>
            </a:r>
            <a:r>
              <a:rPr lang="de-AT" sz="1200" kern="1200" dirty="0">
                <a:solidFill>
                  <a:schemeClr val="tx1"/>
                </a:solidFill>
                <a:effectLst/>
                <a:latin typeface="+mn-lt"/>
                <a:ea typeface="+mn-ea"/>
                <a:cs typeface="+mn-cs"/>
              </a:rPr>
              <a:t> schon alles”.</a:t>
            </a:r>
          </a:p>
          <a:p>
            <a:r>
              <a:rPr lang="de-AT" sz="1200" kern="1200" dirty="0">
                <a:solidFill>
                  <a:schemeClr val="tx1"/>
                </a:solidFill>
                <a:effectLst/>
                <a:latin typeface="+mn-lt"/>
                <a:ea typeface="+mn-ea"/>
                <a:cs typeface="+mn-cs"/>
              </a:rPr>
              <a:t>Wirkung</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erst mit der Zeit mit neuen Mitarbeitern eingestellt.</a:t>
            </a:r>
          </a:p>
          <a:p>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Der ‚tot‘  einer innovativen </a:t>
            </a:r>
            <a:r>
              <a:rPr lang="de-AT" sz="1200" kern="1200" dirty="0" err="1">
                <a:solidFill>
                  <a:schemeClr val="tx1"/>
                </a:solidFill>
                <a:effectLst/>
                <a:latin typeface="+mn-lt"/>
                <a:ea typeface="+mn-ea"/>
                <a:cs typeface="+mn-cs"/>
              </a:rPr>
              <a:t>idee</a:t>
            </a:r>
            <a:r>
              <a:rPr lang="de-AT" sz="1200" kern="1200" dirty="0">
                <a:solidFill>
                  <a:schemeClr val="tx1"/>
                </a:solidFill>
                <a:effectLst/>
                <a:latin typeface="+mn-lt"/>
                <a:ea typeface="+mn-ea"/>
                <a:cs typeface="+mn-cs"/>
              </a:rPr>
              <a:t> ist der langjährige </a:t>
            </a:r>
            <a:r>
              <a:rPr lang="de-AT" sz="1200" kern="1200" dirty="0" err="1">
                <a:solidFill>
                  <a:schemeClr val="tx1"/>
                </a:solidFill>
                <a:effectLst/>
                <a:latin typeface="+mn-lt"/>
                <a:ea typeface="+mn-ea"/>
                <a:cs typeface="+mn-cs"/>
              </a:rPr>
              <a:t>mitarbeiter</a:t>
            </a:r>
            <a:r>
              <a:rPr lang="de-AT" sz="1200" kern="1200" dirty="0">
                <a:solidFill>
                  <a:schemeClr val="tx1"/>
                </a:solidFill>
                <a:effectLst/>
                <a:latin typeface="+mn-lt"/>
                <a:ea typeface="+mn-ea"/>
                <a:cs typeface="+mn-cs"/>
              </a:rPr>
              <a:t>. Frisches </a:t>
            </a:r>
            <a:r>
              <a:rPr lang="de-AT" sz="1200" kern="1200" dirty="0" err="1">
                <a:solidFill>
                  <a:schemeClr val="tx1"/>
                </a:solidFill>
                <a:effectLst/>
                <a:latin typeface="+mn-lt"/>
                <a:ea typeface="+mn-ea"/>
                <a:cs typeface="+mn-cs"/>
              </a:rPr>
              <a:t>blut</a:t>
            </a:r>
            <a:r>
              <a:rPr lang="de-AT" sz="1200" kern="1200" dirty="0">
                <a:solidFill>
                  <a:schemeClr val="tx1"/>
                </a:solidFill>
                <a:effectLst/>
                <a:latin typeface="+mn-lt"/>
                <a:ea typeface="+mn-ea"/>
                <a:cs typeface="+mn-cs"/>
              </a:rPr>
              <a:t>.</a:t>
            </a:r>
          </a:p>
          <a:p>
            <a:endParaRPr lang="de-AT" dirty="0"/>
          </a:p>
        </p:txBody>
      </p:sp>
      <p:sp>
        <p:nvSpPr>
          <p:cNvPr id="4" name="Foliennummernplatzhalter 3"/>
          <p:cNvSpPr>
            <a:spLocks noGrp="1"/>
          </p:cNvSpPr>
          <p:nvPr>
            <p:ph type="sldNum" sz="quarter" idx="10"/>
          </p:nvPr>
        </p:nvSpPr>
        <p:spPr/>
        <p:txBody>
          <a:bodyPr/>
          <a:lstStyle/>
          <a:p>
            <a:fld id="{CEE3DD76-8329-4DA7-B05A-C5005E82EEA5}" type="slidenum">
              <a:rPr lang="de-AT" smtClean="0"/>
              <a:t>33</a:t>
            </a:fld>
            <a:endParaRPr lang="de-AT"/>
          </a:p>
        </p:txBody>
      </p:sp>
    </p:spTree>
    <p:extLst>
      <p:ext uri="{BB962C8B-B14F-4D97-AF65-F5344CB8AC3E}">
        <p14:creationId xmlns:p14="http://schemas.microsoft.com/office/powerpoint/2010/main" val="166066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CEE3DD76-8329-4DA7-B05A-C5005E82EEA5}" type="slidenum">
              <a:rPr lang="de-AT" smtClean="0"/>
              <a:t>34</a:t>
            </a:fld>
            <a:endParaRPr lang="de-AT"/>
          </a:p>
        </p:txBody>
      </p:sp>
    </p:spTree>
    <p:extLst>
      <p:ext uri="{BB962C8B-B14F-4D97-AF65-F5344CB8AC3E}">
        <p14:creationId xmlns:p14="http://schemas.microsoft.com/office/powerpoint/2010/main" val="1445168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Teil unserer la </a:t>
            </a:r>
            <a:r>
              <a:rPr lang="de-AT" dirty="0" err="1"/>
              <a:t>famiglia</a:t>
            </a:r>
            <a:r>
              <a:rPr lang="de-AT" dirty="0"/>
              <a:t> bei der italienischen </a:t>
            </a:r>
            <a:r>
              <a:rPr lang="de-AT" dirty="0" err="1"/>
              <a:t>ape</a:t>
            </a:r>
            <a:endParaRPr lang="de-AT" dirty="0"/>
          </a:p>
        </p:txBody>
      </p:sp>
      <p:sp>
        <p:nvSpPr>
          <p:cNvPr id="4" name="Foliennummernplatzhalter 3"/>
          <p:cNvSpPr>
            <a:spLocks noGrp="1"/>
          </p:cNvSpPr>
          <p:nvPr>
            <p:ph type="sldNum" sz="quarter" idx="5"/>
          </p:nvPr>
        </p:nvSpPr>
        <p:spPr/>
        <p:txBody>
          <a:bodyPr/>
          <a:lstStyle/>
          <a:p>
            <a:fld id="{CEE3DD76-8329-4DA7-B05A-C5005E82EEA5}" type="slidenum">
              <a:rPr lang="de-AT" smtClean="0"/>
              <a:t>35</a:t>
            </a:fld>
            <a:endParaRPr lang="de-AT"/>
          </a:p>
        </p:txBody>
      </p:sp>
    </p:spTree>
    <p:extLst>
      <p:ext uri="{BB962C8B-B14F-4D97-AF65-F5344CB8AC3E}">
        <p14:creationId xmlns:p14="http://schemas.microsoft.com/office/powerpoint/2010/main" val="1770695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3DD76-8329-4DA7-B05A-C5005E82EEA5}"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864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Nicht</a:t>
            </a:r>
            <a:r>
              <a:rPr lang="en-GB" dirty="0"/>
              <a:t> “was </a:t>
            </a:r>
            <a:r>
              <a:rPr lang="en-GB" dirty="0" err="1"/>
              <a:t>muessen</a:t>
            </a:r>
            <a:r>
              <a:rPr lang="en-GB" dirty="0"/>
              <a:t> </a:t>
            </a:r>
            <a:r>
              <a:rPr lang="en-GB" dirty="0" err="1"/>
              <a:t>sie</a:t>
            </a:r>
            <a:r>
              <a:rPr lang="en-GB" dirty="0"/>
              <a:t> </a:t>
            </a:r>
            <a:r>
              <a:rPr lang="en-GB" dirty="0" err="1"/>
              <a:t>alles</a:t>
            </a:r>
            <a:r>
              <a:rPr lang="en-GB" dirty="0"/>
              <a:t> Wissen” </a:t>
            </a:r>
            <a:r>
              <a:rPr lang="en-GB" dirty="0" err="1"/>
              <a:t>als</a:t>
            </a:r>
            <a:r>
              <a:rPr lang="en-GB" dirty="0"/>
              <a:t> </a:t>
            </a:r>
            <a:r>
              <a:rPr lang="en-GB" dirty="0" err="1"/>
              <a:t>Paket</a:t>
            </a:r>
            <a:r>
              <a:rPr lang="en-GB" dirty="0"/>
              <a:t> in </a:t>
            </a:r>
            <a:r>
              <a:rPr lang="en-GB" dirty="0" err="1"/>
              <a:t>ein</a:t>
            </a:r>
            <a:r>
              <a:rPr lang="en-GB" dirty="0"/>
              <a:t> Intranet </a:t>
            </a:r>
            <a:r>
              <a:rPr lang="en-GB" dirty="0" err="1"/>
              <a:t>oder</a:t>
            </a:r>
            <a:r>
              <a:rPr lang="en-GB" dirty="0"/>
              <a:t> </a:t>
            </a:r>
            <a:r>
              <a:rPr lang="en-GB" dirty="0" err="1"/>
              <a:t>Lernplattform</a:t>
            </a:r>
            <a:r>
              <a:rPr lang="en-GB" dirty="0"/>
              <a:t> </a:t>
            </a:r>
            <a:r>
              <a:rPr lang="en-GB" dirty="0" err="1"/>
              <a:t>stellen</a:t>
            </a:r>
            <a:r>
              <a:rPr lang="en-GB" dirty="0"/>
              <a:t>, </a:t>
            </a:r>
            <a:r>
              <a:rPr lang="en-GB" dirty="0" err="1"/>
              <a:t>sondern</a:t>
            </a:r>
            <a:r>
              <a:rPr lang="en-GB" dirty="0"/>
              <a:t> </a:t>
            </a:r>
            <a:r>
              <a:rPr lang="en-GB" dirty="0" err="1"/>
              <a:t>als</a:t>
            </a:r>
            <a:r>
              <a:rPr lang="en-GB" dirty="0"/>
              <a:t> </a:t>
            </a:r>
            <a:r>
              <a:rPr lang="en-GB" dirty="0" err="1"/>
              <a:t>Prozess</a:t>
            </a:r>
            <a:r>
              <a:rPr lang="en-GB" dirty="0"/>
              <a:t> </a:t>
            </a:r>
            <a:r>
              <a:rPr lang="en-GB" dirty="0" err="1"/>
              <a:t>denken</a:t>
            </a:r>
            <a:r>
              <a:rPr lang="en-GB" dirty="0"/>
              <a:t>. Was </a:t>
            </a:r>
            <a:r>
              <a:rPr lang="en-GB" dirty="0" err="1"/>
              <a:t>soll</a:t>
            </a:r>
            <a:r>
              <a:rPr lang="en-GB" dirty="0"/>
              <a:t> in </a:t>
            </a:r>
            <a:r>
              <a:rPr lang="en-GB" dirty="0" err="1"/>
              <a:t>welcher</a:t>
            </a:r>
            <a:r>
              <a:rPr lang="en-GB" dirty="0"/>
              <a:t> </a:t>
            </a:r>
            <a:r>
              <a:rPr lang="en-GB" dirty="0" err="1"/>
              <a:t>Reihenfolge</a:t>
            </a:r>
            <a:r>
              <a:rPr lang="en-GB" dirty="0"/>
              <a:t> wan und </a:t>
            </a:r>
            <a:r>
              <a:rPr lang="en-GB" dirty="0" err="1"/>
              <a:t>wie</a:t>
            </a:r>
            <a:r>
              <a:rPr lang="en-GB" dirty="0"/>
              <a:t> </a:t>
            </a:r>
            <a:r>
              <a:rPr lang="en-GB" dirty="0" err="1"/>
              <a:t>userzentriert</a:t>
            </a:r>
            <a:r>
              <a:rPr lang="en-GB" dirty="0"/>
              <a:t> </a:t>
            </a:r>
            <a:r>
              <a:rPr lang="en-GB" dirty="0" err="1"/>
              <a:t>aufbereitet</a:t>
            </a:r>
            <a:r>
              <a:rPr lang="en-GB" dirty="0"/>
              <a:t> warden.</a:t>
            </a:r>
            <a:endParaRPr lang="en-A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3DD76-8329-4DA7-B05A-C5005E82EEA5}"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648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Von der </a:t>
            </a:r>
            <a:r>
              <a:rPr lang="de-DE" baseline="0" dirty="0" err="1"/>
              <a:t>hochzeit</a:t>
            </a:r>
            <a:r>
              <a:rPr lang="de-DE" baseline="0" dirty="0"/>
              <a:t> bis zum </a:t>
            </a:r>
            <a:r>
              <a:rPr lang="de-DE" baseline="0" dirty="0" err="1"/>
              <a:t>festival</a:t>
            </a:r>
            <a:r>
              <a:rPr lang="de-DE" baseline="0" dirty="0"/>
              <a:t>, mehr als 1000 </a:t>
            </a:r>
            <a:r>
              <a:rPr lang="de-DE" baseline="0" dirty="0" err="1"/>
              <a:t>events</a:t>
            </a:r>
            <a:r>
              <a:rPr lang="de-DE" baseline="0" dirty="0"/>
              <a:t> pro </a:t>
            </a:r>
            <a:r>
              <a:rPr lang="de-DE" baseline="0" dirty="0" err="1"/>
              <a:t>jahr</a:t>
            </a:r>
            <a:r>
              <a:rPr lang="de-DE" baseline="0" dirty="0"/>
              <a:t>. Tätigkeitsfelder 50% </a:t>
            </a:r>
            <a:r>
              <a:rPr lang="de-DE" baseline="0" dirty="0" err="1"/>
              <a:t>single</a:t>
            </a:r>
            <a:r>
              <a:rPr lang="de-DE" baseline="0" dirty="0"/>
              <a:t> haushalte in </a:t>
            </a:r>
            <a:r>
              <a:rPr lang="de-DE" baseline="0" dirty="0" err="1"/>
              <a:t>wien</a:t>
            </a:r>
            <a:r>
              <a:rPr lang="de-DE" baseline="0" dirty="0"/>
              <a:t> – mach mir sorgen um den </a:t>
            </a:r>
            <a:r>
              <a:rPr lang="de-DE" baseline="0" dirty="0" err="1"/>
              <a:t>planeten</a:t>
            </a:r>
            <a:r>
              <a:rPr lang="de-DE" baseline="0" dirty="0"/>
              <a:t> – 50% </a:t>
            </a:r>
            <a:r>
              <a:rPr lang="de-DE" baseline="0" dirty="0" err="1"/>
              <a:t>single</a:t>
            </a:r>
            <a:r>
              <a:rPr lang="de-DE" baseline="0" dirty="0"/>
              <a:t> haushalte. La </a:t>
            </a:r>
            <a:r>
              <a:rPr lang="de-DE" baseline="0" dirty="0" err="1"/>
              <a:t>famiglia</a:t>
            </a:r>
            <a:r>
              <a:rPr lang="de-DE" baseline="0" dirty="0"/>
              <a:t>. Sizilianer </a:t>
            </a:r>
            <a:r>
              <a:rPr lang="de-DE" baseline="0" dirty="0" err="1"/>
              <a:t>cosa</a:t>
            </a:r>
            <a:r>
              <a:rPr lang="de-DE" baseline="0" dirty="0"/>
              <a:t> </a:t>
            </a:r>
            <a:r>
              <a:rPr lang="de-DE" baseline="0" dirty="0" err="1"/>
              <a:t>nostra</a:t>
            </a:r>
            <a:r>
              <a:rPr lang="de-DE" baseline="0" dirty="0"/>
              <a:t>. Espressomafia. Zwei gute </a:t>
            </a:r>
            <a:r>
              <a:rPr lang="de-DE" baseline="0" dirty="0" err="1"/>
              <a:t>learnings</a:t>
            </a:r>
            <a:r>
              <a:rPr lang="de-DE" baseline="0" dirty="0"/>
              <a:t> aus </a:t>
            </a:r>
            <a:r>
              <a:rPr lang="de-DE" baseline="0" dirty="0" err="1"/>
              <a:t>italien</a:t>
            </a:r>
            <a:r>
              <a:rPr lang="de-DE" baseline="0" dirty="0"/>
              <a:t>. Wie geht der perfekte </a:t>
            </a:r>
            <a:r>
              <a:rPr lang="de-DE" baseline="0" dirty="0" err="1"/>
              <a:t>espresso</a:t>
            </a:r>
            <a:r>
              <a:rPr lang="de-DE" baseline="0" dirty="0"/>
              <a:t> und wir funktioniert eine la </a:t>
            </a:r>
            <a:r>
              <a:rPr lang="de-DE" baseline="0" dirty="0" err="1"/>
              <a:t>famiglia</a:t>
            </a:r>
            <a:r>
              <a:rPr lang="de-DE" baseline="0" dirty="0"/>
              <a:t>. Erster </a:t>
            </a:r>
            <a:r>
              <a:rPr lang="de-DE" baseline="0" dirty="0" err="1"/>
              <a:t>espresso</a:t>
            </a:r>
            <a:r>
              <a:rPr lang="de-DE" baseline="0" dirty="0"/>
              <a:t> 1938. </a:t>
            </a:r>
            <a:r>
              <a:rPr lang="de-DE" baseline="0" dirty="0" err="1"/>
              <a:t>sizilien</a:t>
            </a:r>
            <a:r>
              <a:rPr lang="de-DE" baseline="0" dirty="0"/>
              <a:t> erste hälfte des 19 </a:t>
            </a:r>
            <a:r>
              <a:rPr lang="de-DE" baseline="0" dirty="0" err="1"/>
              <a:t>jahrhunderts</a:t>
            </a:r>
            <a:r>
              <a:rPr lang="de-DE" baseline="0" dirty="0"/>
              <a:t>. </a:t>
            </a:r>
            <a:endParaRPr lang="de-AT" dirty="0"/>
          </a:p>
        </p:txBody>
      </p:sp>
      <p:sp>
        <p:nvSpPr>
          <p:cNvPr id="4" name="Foliennummernplatzhalter 3"/>
          <p:cNvSpPr>
            <a:spLocks noGrp="1"/>
          </p:cNvSpPr>
          <p:nvPr>
            <p:ph type="sldNum" sz="quarter" idx="10"/>
          </p:nvPr>
        </p:nvSpPr>
        <p:spPr/>
        <p:txBody>
          <a:bodyPr/>
          <a:lstStyle/>
          <a:p>
            <a:fld id="{CEE3DD76-8329-4DA7-B05A-C5005E82EEA5}" type="slidenum">
              <a:rPr lang="de-AT" smtClean="0"/>
              <a:t>14</a:t>
            </a:fld>
            <a:endParaRPr lang="de-AT"/>
          </a:p>
        </p:txBody>
      </p:sp>
    </p:spTree>
    <p:extLst>
      <p:ext uri="{BB962C8B-B14F-4D97-AF65-F5344CB8AC3E}">
        <p14:creationId xmlns:p14="http://schemas.microsoft.com/office/powerpoint/2010/main" val="1972323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CEE3DD76-8329-4DA7-B05A-C5005E82EEA5}" type="slidenum">
              <a:rPr lang="de-AT" smtClean="0"/>
              <a:t>15</a:t>
            </a:fld>
            <a:endParaRPr lang="de-AT"/>
          </a:p>
        </p:txBody>
      </p:sp>
    </p:spTree>
    <p:extLst>
      <p:ext uri="{BB962C8B-B14F-4D97-AF65-F5344CB8AC3E}">
        <p14:creationId xmlns:p14="http://schemas.microsoft.com/office/powerpoint/2010/main" val="2707681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EE3DD76-8329-4DA7-B05A-C5005E82EEA5}" type="slidenum">
              <a:rPr lang="de-AT" smtClean="0"/>
              <a:t>16</a:t>
            </a:fld>
            <a:endParaRPr lang="de-AT"/>
          </a:p>
        </p:txBody>
      </p:sp>
    </p:spTree>
    <p:extLst>
      <p:ext uri="{BB962C8B-B14F-4D97-AF65-F5344CB8AC3E}">
        <p14:creationId xmlns:p14="http://schemas.microsoft.com/office/powerpoint/2010/main" val="1404982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2017 </a:t>
            </a:r>
            <a:r>
              <a:rPr lang="de-AT" dirty="0" err="1"/>
              <a:t>start</a:t>
            </a:r>
            <a:r>
              <a:rPr lang="de-AT" dirty="0"/>
              <a:t> mit den ersten </a:t>
            </a:r>
            <a:r>
              <a:rPr lang="de-AT" dirty="0" err="1"/>
              <a:t>partnern</a:t>
            </a:r>
            <a:r>
              <a:rPr lang="de-AT" dirty="0"/>
              <a:t>. Dubai erste anfrage aber zurück zum </a:t>
            </a:r>
            <a:r>
              <a:rPr lang="de-AT" dirty="0" err="1"/>
              <a:t>anfang</a:t>
            </a:r>
            <a:r>
              <a:rPr lang="de-AT" dirty="0"/>
              <a:t>. Es war eine </a:t>
            </a:r>
            <a:r>
              <a:rPr lang="de-AT" dirty="0" err="1"/>
              <a:t>katastrophe</a:t>
            </a:r>
            <a:r>
              <a:rPr lang="de-AT" dirty="0"/>
              <a:t> zu beginn – mehr </a:t>
            </a:r>
            <a:r>
              <a:rPr lang="de-AT" dirty="0" err="1"/>
              <a:t>ape</a:t>
            </a:r>
            <a:r>
              <a:rPr lang="de-AT" dirty="0"/>
              <a:t> mehr personal mehr </a:t>
            </a:r>
            <a:r>
              <a:rPr lang="de-AT" dirty="0" err="1"/>
              <a:t>herausfroderungen</a:t>
            </a:r>
            <a:r>
              <a:rPr lang="de-AT" dirty="0"/>
              <a:t>.</a:t>
            </a:r>
          </a:p>
        </p:txBody>
      </p:sp>
      <p:sp>
        <p:nvSpPr>
          <p:cNvPr id="4" name="Foliennummernplatzhalter 3"/>
          <p:cNvSpPr>
            <a:spLocks noGrp="1"/>
          </p:cNvSpPr>
          <p:nvPr>
            <p:ph type="sldNum" sz="quarter" idx="5"/>
          </p:nvPr>
        </p:nvSpPr>
        <p:spPr/>
        <p:txBody>
          <a:bodyPr/>
          <a:lstStyle/>
          <a:p>
            <a:fld id="{CEE3DD76-8329-4DA7-B05A-C5005E82EEA5}" type="slidenum">
              <a:rPr lang="de-AT" smtClean="0"/>
              <a:t>19</a:t>
            </a:fld>
            <a:endParaRPr lang="de-AT"/>
          </a:p>
        </p:txBody>
      </p:sp>
    </p:spTree>
    <p:extLst>
      <p:ext uri="{BB962C8B-B14F-4D97-AF65-F5344CB8AC3E}">
        <p14:creationId xmlns:p14="http://schemas.microsoft.com/office/powerpoint/2010/main" val="117494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Welt hat sich verändert, neue </a:t>
            </a:r>
            <a:r>
              <a:rPr lang="de-AT" dirty="0" err="1"/>
              <a:t>strukturen</a:t>
            </a:r>
            <a:r>
              <a:rPr lang="de-AT" dirty="0"/>
              <a:t>, starkes </a:t>
            </a:r>
            <a:r>
              <a:rPr lang="de-AT" dirty="0" err="1"/>
              <a:t>wachstum</a:t>
            </a:r>
            <a:r>
              <a:rPr lang="de-AT" dirty="0"/>
              <a:t>, </a:t>
            </a:r>
            <a:r>
              <a:rPr lang="de-AT" dirty="0" err="1"/>
              <a:t>go</a:t>
            </a:r>
            <a:r>
              <a:rPr lang="de-AT" dirty="0"/>
              <a:t> </a:t>
            </a:r>
            <a:r>
              <a:rPr lang="de-AT" dirty="0" err="1"/>
              <a:t>big</a:t>
            </a:r>
            <a:r>
              <a:rPr lang="de-AT" dirty="0"/>
              <a:t> </a:t>
            </a:r>
            <a:r>
              <a:rPr lang="de-AT" dirty="0" err="1"/>
              <a:t>or</a:t>
            </a:r>
            <a:r>
              <a:rPr lang="de-AT" dirty="0"/>
              <a:t> </a:t>
            </a:r>
            <a:r>
              <a:rPr lang="de-AT" dirty="0" err="1"/>
              <a:t>go</a:t>
            </a:r>
            <a:r>
              <a:rPr lang="de-AT" dirty="0"/>
              <a:t> </a:t>
            </a:r>
            <a:r>
              <a:rPr lang="de-AT" dirty="0" err="1"/>
              <a:t>home</a:t>
            </a:r>
            <a:r>
              <a:rPr lang="de-AT" dirty="0"/>
              <a:t>, PETER Story </a:t>
            </a:r>
            <a:r>
              <a:rPr lang="de-AT" dirty="0" err="1"/>
              <a:t>amsterdam</a:t>
            </a:r>
            <a:r>
              <a:rPr lang="de-AT" dirty="0"/>
              <a:t> – </a:t>
            </a:r>
            <a:r>
              <a:rPr lang="de-AT" dirty="0" err="1"/>
              <a:t>serienunternehmer</a:t>
            </a:r>
            <a:r>
              <a:rPr lang="de-AT" dirty="0"/>
              <a:t> – wir bringen wir es auf die </a:t>
            </a:r>
            <a:r>
              <a:rPr lang="de-AT" dirty="0" err="1"/>
              <a:t>strasse</a:t>
            </a:r>
            <a:r>
              <a:rPr lang="de-AT" dirty="0"/>
              <a:t> – beim ersten </a:t>
            </a:r>
            <a:r>
              <a:rPr lang="de-AT" dirty="0" err="1"/>
              <a:t>kaffee</a:t>
            </a:r>
            <a:endParaRPr lang="de-AT" dirty="0"/>
          </a:p>
        </p:txBody>
      </p:sp>
      <p:sp>
        <p:nvSpPr>
          <p:cNvPr id="4" name="Foliennummernplatzhalter 3"/>
          <p:cNvSpPr>
            <a:spLocks noGrp="1"/>
          </p:cNvSpPr>
          <p:nvPr>
            <p:ph type="sldNum" sz="quarter" idx="10"/>
          </p:nvPr>
        </p:nvSpPr>
        <p:spPr/>
        <p:txBody>
          <a:bodyPr/>
          <a:lstStyle/>
          <a:p>
            <a:fld id="{CEE3DD76-8329-4DA7-B05A-C5005E82EEA5}" type="slidenum">
              <a:rPr lang="de-AT" smtClean="0"/>
              <a:t>20</a:t>
            </a:fld>
            <a:endParaRPr lang="de-AT"/>
          </a:p>
        </p:txBody>
      </p:sp>
    </p:spTree>
    <p:extLst>
      <p:ext uri="{BB962C8B-B14F-4D97-AF65-F5344CB8AC3E}">
        <p14:creationId xmlns:p14="http://schemas.microsoft.com/office/powerpoint/2010/main" val="2828202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5/31/2024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29.jpe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jpe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18" Type="http://schemas.openxmlformats.org/officeDocument/2006/relationships/image" Target="../media/image67.sv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17" Type="http://schemas.openxmlformats.org/officeDocument/2006/relationships/image" Target="../media/image66.png"/><Relationship Id="rId2" Type="http://schemas.openxmlformats.org/officeDocument/2006/relationships/notesSlide" Target="../notesSlides/notesSlide13.xml"/><Relationship Id="rId16" Type="http://schemas.openxmlformats.org/officeDocument/2006/relationships/image" Target="../media/image65.svg"/><Relationship Id="rId1" Type="http://schemas.openxmlformats.org/officeDocument/2006/relationships/slideLayout" Target="../slideLayouts/slideLayout7.xml"/><Relationship Id="rId6" Type="http://schemas.openxmlformats.org/officeDocument/2006/relationships/image" Target="../media/image55.jpe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svg"/><Relationship Id="rId19" Type="http://schemas.openxmlformats.org/officeDocument/2006/relationships/image" Target="../media/image68.png"/><Relationship Id="rId4" Type="http://schemas.openxmlformats.org/officeDocument/2006/relationships/image" Target="../media/image53.svg"/><Relationship Id="rId9" Type="http://schemas.openxmlformats.org/officeDocument/2006/relationships/image" Target="../media/image58.png"/><Relationship Id="rId14" Type="http://schemas.openxmlformats.org/officeDocument/2006/relationships/image" Target="../media/image63.sv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9.png"/><Relationship Id="rId4"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0.png"/><Relationship Id="rId4"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72.png"/><Relationship Id="rId4"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eg"/><Relationship Id="rId7" Type="http://schemas.openxmlformats.org/officeDocument/2006/relationships/image" Target="../media/image77.svg"/><Relationship Id="rId12" Type="http://schemas.openxmlformats.org/officeDocument/2006/relationships/image" Target="../media/image82.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jpeg"/><Relationship Id="rId10" Type="http://schemas.openxmlformats.org/officeDocument/2006/relationships/image" Target="../media/image80.png"/><Relationship Id="rId4" Type="http://schemas.openxmlformats.org/officeDocument/2006/relationships/image" Target="../media/image74.jpeg"/><Relationship Id="rId9" Type="http://schemas.openxmlformats.org/officeDocument/2006/relationships/image" Target="../media/image79.sv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87.svg"/></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slides/_rels/slide3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go.grammarly.com/state-of-business-communication-report-202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56932" y="817609"/>
            <a:ext cx="2482320" cy="863640"/>
          </a:xfrm>
          <a:custGeom>
            <a:avLst/>
            <a:gdLst/>
            <a:ahLst/>
            <a:cxnLst/>
            <a:rect l="l" t="t" r="r" b="b"/>
            <a:pathLst>
              <a:path w="2482320" h="863640">
                <a:moveTo>
                  <a:pt x="0" y="0"/>
                </a:moveTo>
                <a:lnTo>
                  <a:pt x="2482320" y="0"/>
                </a:lnTo>
                <a:lnTo>
                  <a:pt x="2482320" y="863641"/>
                </a:lnTo>
                <a:lnTo>
                  <a:pt x="0" y="8636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313936" flipH="1">
            <a:off x="309187" y="2293957"/>
            <a:ext cx="1791057" cy="1334721"/>
          </a:xfrm>
          <a:custGeom>
            <a:avLst/>
            <a:gdLst/>
            <a:ahLst/>
            <a:cxnLst/>
            <a:rect l="l" t="t" r="r" b="b"/>
            <a:pathLst>
              <a:path w="1791057" h="1334721">
                <a:moveTo>
                  <a:pt x="1791057" y="0"/>
                </a:moveTo>
                <a:lnTo>
                  <a:pt x="0" y="0"/>
                </a:lnTo>
                <a:lnTo>
                  <a:pt x="0" y="1334721"/>
                </a:lnTo>
                <a:lnTo>
                  <a:pt x="1791057" y="1334721"/>
                </a:lnTo>
                <a:lnTo>
                  <a:pt x="1791057" y="0"/>
                </a:lnTo>
                <a:close/>
              </a:path>
            </a:pathLst>
          </a:custGeom>
          <a:blipFill>
            <a:blip r:embed="rId3"/>
            <a:stretch>
              <a:fillRect b="-404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884206">
            <a:off x="13556361" y="4581043"/>
            <a:ext cx="4019416" cy="824548"/>
          </a:xfrm>
          <a:custGeom>
            <a:avLst/>
            <a:gdLst/>
            <a:ahLst/>
            <a:cxnLst/>
            <a:rect l="l" t="t" r="r" b="b"/>
            <a:pathLst>
              <a:path w="4019416" h="824548">
                <a:moveTo>
                  <a:pt x="0" y="0"/>
                </a:moveTo>
                <a:lnTo>
                  <a:pt x="4019416" y="0"/>
                </a:lnTo>
                <a:lnTo>
                  <a:pt x="4019416" y="824548"/>
                </a:lnTo>
                <a:lnTo>
                  <a:pt x="0" y="824548"/>
                </a:lnTo>
                <a:lnTo>
                  <a:pt x="0" y="0"/>
                </a:lnTo>
                <a:close/>
              </a:path>
            </a:pathLst>
          </a:custGeom>
          <a:blipFill>
            <a:blip r:embed="rId4"/>
            <a:stretch>
              <a:fillRect t="-189900" b="-3995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476224" y="7271864"/>
            <a:ext cx="1410426" cy="830869"/>
          </a:xfrm>
          <a:custGeom>
            <a:avLst/>
            <a:gdLst/>
            <a:ahLst/>
            <a:cxnLst/>
            <a:rect l="l" t="t" r="r" b="b"/>
            <a:pathLst>
              <a:path w="1410426" h="830869">
                <a:moveTo>
                  <a:pt x="0" y="0"/>
                </a:moveTo>
                <a:lnTo>
                  <a:pt x="1410426" y="0"/>
                </a:lnTo>
                <a:lnTo>
                  <a:pt x="1410426" y="830869"/>
                </a:lnTo>
                <a:lnTo>
                  <a:pt x="0" y="83086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5795537" y="652078"/>
            <a:ext cx="1463763" cy="1463763"/>
          </a:xfrm>
          <a:custGeom>
            <a:avLst/>
            <a:gdLst/>
            <a:ahLst/>
            <a:cxnLst/>
            <a:rect l="l" t="t" r="r" b="b"/>
            <a:pathLst>
              <a:path w="1463763" h="1463763">
                <a:moveTo>
                  <a:pt x="0" y="0"/>
                </a:moveTo>
                <a:lnTo>
                  <a:pt x="1463763" y="0"/>
                </a:lnTo>
                <a:lnTo>
                  <a:pt x="1463763" y="1463764"/>
                </a:lnTo>
                <a:lnTo>
                  <a:pt x="0" y="146376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1204715" y="4607703"/>
            <a:ext cx="11518645" cy="4823898"/>
            <a:chOff x="0" y="0"/>
            <a:chExt cx="15358193" cy="6431864"/>
          </a:xfrm>
        </p:grpSpPr>
        <p:sp>
          <p:nvSpPr>
            <p:cNvPr id="8" name="TextBox 8"/>
            <p:cNvSpPr txBox="1"/>
            <p:nvPr/>
          </p:nvSpPr>
          <p:spPr>
            <a:xfrm>
              <a:off x="0" y="-57150"/>
              <a:ext cx="15358193" cy="5238156"/>
            </a:xfrm>
            <a:prstGeom prst="rect">
              <a:avLst/>
            </a:prstGeom>
          </p:spPr>
          <p:txBody>
            <a:bodyPr lIns="0" tIns="0" rIns="0" bIns="0" rtlCol="0" anchor="t">
              <a:spAutoFit/>
            </a:bodyPr>
            <a:lstStyle/>
            <a:p>
              <a:pPr marL="0" marR="0" lvl="0" indent="0" algn="l" defTabSz="914400" rtl="0" eaLnBrk="1" fontAlgn="auto" latinLnBrk="0" hangingPunct="1">
                <a:lnSpc>
                  <a:spcPts val="7845"/>
                </a:lnSpc>
                <a:spcBef>
                  <a:spcPts val="0"/>
                </a:spcBef>
                <a:spcAft>
                  <a:spcPts val="0"/>
                </a:spcAft>
                <a:buClrTx/>
                <a:buSzTx/>
                <a:buFontTx/>
                <a:buNone/>
                <a:tabLst/>
                <a:defRPr/>
              </a:pPr>
              <a:r>
                <a:rPr kumimoji="0" lang="en-US" sz="6035" b="1" i="0" u="none" strike="noStrike" kern="1200" cap="none" spc="0" normalizeH="0" baseline="0" noProof="0" dirty="0">
                  <a:ln>
                    <a:noFill/>
                  </a:ln>
                  <a:solidFill>
                    <a:srgbClr val="000000"/>
                  </a:solidFill>
                  <a:effectLst/>
                  <a:uLnTx/>
                  <a:uFillTx/>
                  <a:latin typeface="TT Commons Pro Bold" panose="020B0604020202020204" charset="0"/>
                  <a:ea typeface="+mn-ea"/>
                  <a:cs typeface="+mn-cs"/>
                </a:rPr>
                <a:t>YOU NEVER GET A SECOND CHANCE ON YOUR FIRST IMPRESSION</a:t>
              </a:r>
            </a:p>
            <a:p>
              <a:pPr marL="0" marR="0" lvl="0" indent="0" algn="l" defTabSz="914400" rtl="0" eaLnBrk="1" fontAlgn="auto" latinLnBrk="0" hangingPunct="1">
                <a:lnSpc>
                  <a:spcPts val="7845"/>
                </a:lnSpc>
                <a:spcBef>
                  <a:spcPts val="0"/>
                </a:spcBef>
                <a:spcAft>
                  <a:spcPts val="0"/>
                </a:spcAft>
                <a:buClrTx/>
                <a:buSzTx/>
                <a:buFontTx/>
                <a:buNone/>
                <a:tabLst/>
                <a:defRPr/>
              </a:pPr>
              <a:endParaRPr kumimoji="0" lang="en-US" sz="6035" b="0" i="0" u="none" strike="noStrike" kern="1200" cap="none" spc="0" normalizeH="0" baseline="0" noProof="0" dirty="0">
                <a:ln>
                  <a:noFill/>
                </a:ln>
                <a:solidFill>
                  <a:srgbClr val="000000"/>
                </a:solidFill>
                <a:effectLst/>
                <a:uLnTx/>
                <a:uFillTx/>
                <a:latin typeface="TT Commons Pro Bold"/>
                <a:ea typeface="+mn-ea"/>
                <a:cs typeface="+mn-cs"/>
              </a:endParaRPr>
            </a:p>
          </p:txBody>
        </p:sp>
        <p:sp>
          <p:nvSpPr>
            <p:cNvPr id="9" name="TextBox 9"/>
            <p:cNvSpPr txBox="1"/>
            <p:nvPr/>
          </p:nvSpPr>
          <p:spPr>
            <a:xfrm>
              <a:off x="0" y="5543351"/>
              <a:ext cx="15358193" cy="888512"/>
            </a:xfrm>
            <a:prstGeom prst="rect">
              <a:avLst/>
            </a:prstGeom>
          </p:spPr>
          <p:txBody>
            <a:bodyPr lIns="0" tIns="0" rIns="0" bIns="0" rtlCol="0" anchor="t">
              <a:spAutoFit/>
            </a:bodyPr>
            <a:lstStyle/>
            <a:p>
              <a:pPr marL="0" marR="0" lvl="0" indent="0" algn="l" defTabSz="914400" rtl="0" eaLnBrk="1" fontAlgn="auto" latinLnBrk="0" hangingPunct="1">
                <a:lnSpc>
                  <a:spcPts val="506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1204715" y="8406467"/>
            <a:ext cx="5881885" cy="589905"/>
          </a:xfrm>
          <a:prstGeom prst="rect">
            <a:avLst/>
          </a:prstGeom>
        </p:spPr>
        <p:txBody>
          <a:bodyPr wrap="square" lIns="0" tIns="0" rIns="0" bIns="0" rtlCol="0" anchor="t">
            <a:spAutoFit/>
          </a:bodyPr>
          <a:lstStyle/>
          <a:p>
            <a:pPr marL="0" marR="0" lvl="0" indent="0" algn="l" defTabSz="914400" rtl="0" eaLnBrk="1" fontAlgn="auto" latinLnBrk="0" hangingPunct="1">
              <a:lnSpc>
                <a:spcPts val="2315"/>
              </a:lnSpc>
              <a:spcBef>
                <a:spcPct val="0"/>
              </a:spcBef>
              <a:spcAft>
                <a:spcPts val="0"/>
              </a:spcAft>
              <a:buClrTx/>
              <a:buSzTx/>
              <a:buFontTx/>
              <a:buNone/>
              <a:tabLst/>
              <a:defRPr/>
            </a:pPr>
            <a:r>
              <a:rPr kumimoji="0" lang="en-US" sz="2144" b="0" i="0" u="none" strike="noStrike" kern="1200" cap="none" spc="0" normalizeH="0" baseline="0" noProof="0" dirty="0">
                <a:ln>
                  <a:noFill/>
                </a:ln>
                <a:solidFill>
                  <a:srgbClr val="000000"/>
                </a:solidFill>
                <a:effectLst/>
                <a:uLnTx/>
                <a:uFillTx/>
                <a:latin typeface="Heebo 2"/>
                <a:ea typeface="+mn-ea"/>
                <a:cs typeface="+mn-cs"/>
              </a:rPr>
              <a:t>Reinhold </a:t>
            </a:r>
            <a:r>
              <a:rPr kumimoji="0" lang="en-US" sz="2144" b="0" i="0" u="none" strike="noStrike" kern="1200" cap="none" spc="0" normalizeH="0" baseline="0" noProof="0" dirty="0" err="1">
                <a:ln>
                  <a:noFill/>
                </a:ln>
                <a:solidFill>
                  <a:srgbClr val="000000"/>
                </a:solidFill>
                <a:effectLst/>
                <a:uLnTx/>
                <a:uFillTx/>
                <a:latin typeface="Heebo 2"/>
                <a:ea typeface="+mn-ea"/>
                <a:cs typeface="+mn-cs"/>
              </a:rPr>
              <a:t>Lindmoser</a:t>
            </a:r>
            <a:r>
              <a:rPr kumimoji="0" lang="en-US" sz="2144" b="0" i="0" u="none" strike="noStrike" kern="1200" cap="none" spc="0" normalizeH="0" baseline="0" noProof="0" dirty="0">
                <a:ln>
                  <a:noFill/>
                </a:ln>
                <a:solidFill>
                  <a:srgbClr val="000000"/>
                </a:solidFill>
                <a:effectLst/>
                <a:uLnTx/>
                <a:uFillTx/>
                <a:latin typeface="Heebo 2"/>
                <a:ea typeface="+mn-ea"/>
                <a:cs typeface="+mn-cs"/>
              </a:rPr>
              <a:t>, CEO </a:t>
            </a:r>
            <a:r>
              <a:rPr kumimoji="0" lang="en-US" sz="2144" b="0" i="0" u="none" strike="noStrike" kern="1200" cap="none" spc="0" normalizeH="0" baseline="0" noProof="0" dirty="0" err="1">
                <a:ln>
                  <a:noFill/>
                </a:ln>
                <a:solidFill>
                  <a:srgbClr val="000000"/>
                </a:solidFill>
                <a:effectLst/>
                <a:uLnTx/>
                <a:uFillTx/>
                <a:latin typeface="Heebo 2"/>
                <a:ea typeface="+mn-ea"/>
                <a:cs typeface="+mn-cs"/>
              </a:rPr>
              <a:t>Espressomobil</a:t>
            </a:r>
            <a:endParaRPr kumimoji="0" lang="en-US" sz="2144" b="0" i="0" u="none" strike="noStrike" kern="1200" cap="none" spc="0" normalizeH="0" baseline="0" noProof="0" dirty="0">
              <a:ln>
                <a:noFill/>
              </a:ln>
              <a:solidFill>
                <a:srgbClr val="000000"/>
              </a:solidFill>
              <a:effectLst/>
              <a:uLnTx/>
              <a:uFillTx/>
              <a:latin typeface="Heebo 2"/>
              <a:ea typeface="+mn-ea"/>
              <a:cs typeface="+mn-cs"/>
            </a:endParaRPr>
          </a:p>
          <a:p>
            <a:pPr marL="0" marR="0" lvl="0" indent="0" algn="l" defTabSz="914400" rtl="0" eaLnBrk="1" fontAlgn="auto" latinLnBrk="0" hangingPunct="1">
              <a:lnSpc>
                <a:spcPts val="2315"/>
              </a:lnSpc>
              <a:spcBef>
                <a:spcPct val="0"/>
              </a:spcBef>
              <a:spcAft>
                <a:spcPts val="0"/>
              </a:spcAft>
              <a:buClrTx/>
              <a:buSzTx/>
              <a:buFontTx/>
              <a:buNone/>
              <a:tabLst/>
              <a:defRPr/>
            </a:pPr>
            <a:r>
              <a:rPr kumimoji="0" lang="en-US" sz="2144" b="0" i="0" u="none" strike="noStrike" kern="1200" cap="none" spc="0" normalizeH="0" baseline="0" noProof="0" dirty="0" err="1">
                <a:ln>
                  <a:noFill/>
                </a:ln>
                <a:solidFill>
                  <a:srgbClr val="000000"/>
                </a:solidFill>
                <a:effectLst/>
                <a:uLnTx/>
                <a:uFillTx/>
                <a:latin typeface="Heebo 2"/>
                <a:ea typeface="+mn-ea"/>
                <a:cs typeface="+mn-cs"/>
              </a:rPr>
              <a:t>Jörg</a:t>
            </a:r>
            <a:r>
              <a:rPr kumimoji="0" lang="en-US" sz="2144" b="0" i="0" u="none" strike="noStrike" kern="1200" cap="none" spc="0" normalizeH="0" baseline="0" noProof="0" dirty="0">
                <a:ln>
                  <a:noFill/>
                </a:ln>
                <a:solidFill>
                  <a:srgbClr val="000000"/>
                </a:solidFill>
                <a:effectLst/>
                <a:uLnTx/>
                <a:uFillTx/>
                <a:latin typeface="Heebo 2"/>
                <a:ea typeface="+mn-ea"/>
                <a:cs typeface="+mn-cs"/>
              </a:rPr>
              <a:t> </a:t>
            </a:r>
            <a:r>
              <a:rPr kumimoji="0" lang="en-US" sz="2144" b="0" i="0" u="none" strike="noStrike" kern="1200" cap="none" spc="0" normalizeH="0" baseline="0" noProof="0" dirty="0" err="1">
                <a:ln>
                  <a:noFill/>
                </a:ln>
                <a:solidFill>
                  <a:srgbClr val="000000"/>
                </a:solidFill>
                <a:effectLst/>
                <a:uLnTx/>
                <a:uFillTx/>
                <a:latin typeface="Heebo 2"/>
                <a:ea typeface="+mn-ea"/>
                <a:cs typeface="+mn-cs"/>
              </a:rPr>
              <a:t>Hofstätter</a:t>
            </a:r>
            <a:r>
              <a:rPr kumimoji="0" lang="en-US" sz="2144" b="0" i="0" u="none" strike="noStrike" kern="1200" cap="none" spc="0" normalizeH="0" baseline="0" noProof="0" dirty="0">
                <a:ln>
                  <a:noFill/>
                </a:ln>
                <a:solidFill>
                  <a:srgbClr val="000000"/>
                </a:solidFill>
                <a:effectLst/>
                <a:uLnTx/>
                <a:uFillTx/>
                <a:latin typeface="Heebo 2"/>
                <a:ea typeface="+mn-ea"/>
                <a:cs typeface="+mn-cs"/>
              </a:rPr>
              <a:t>, CEO </a:t>
            </a:r>
            <a:r>
              <a:rPr kumimoji="0" lang="en-US" sz="2144" b="0" i="0" u="none" strike="noStrike" kern="1200" cap="none" spc="0" normalizeH="0" baseline="0" noProof="0" dirty="0" err="1">
                <a:ln>
                  <a:noFill/>
                </a:ln>
                <a:solidFill>
                  <a:srgbClr val="000000"/>
                </a:solidFill>
                <a:effectLst/>
                <a:uLnTx/>
                <a:uFillTx/>
                <a:latin typeface="Heebo 2"/>
                <a:ea typeface="+mn-ea"/>
                <a:cs typeface="+mn-cs"/>
              </a:rPr>
              <a:t>ovos</a:t>
            </a:r>
            <a:r>
              <a:rPr kumimoji="0" lang="en-US" sz="2144" b="0" i="0" u="none" strike="noStrike" kern="1200" cap="none" spc="0" normalizeH="0" baseline="0" noProof="0" dirty="0">
                <a:ln>
                  <a:noFill/>
                </a:ln>
                <a:solidFill>
                  <a:srgbClr val="000000"/>
                </a:solidFill>
                <a:effectLst/>
                <a:uLnTx/>
                <a:uFillTx/>
                <a:latin typeface="Heebo 2"/>
                <a:ea typeface="+mn-ea"/>
                <a:cs typeface="+mn-cs"/>
              </a:rPr>
              <a:t> media GmbH</a:t>
            </a:r>
          </a:p>
        </p:txBody>
      </p:sp>
      <p:sp>
        <p:nvSpPr>
          <p:cNvPr id="11" name="TextBox 11"/>
          <p:cNvSpPr txBox="1"/>
          <p:nvPr/>
        </p:nvSpPr>
        <p:spPr>
          <a:xfrm>
            <a:off x="1028700" y="3982096"/>
            <a:ext cx="13249825" cy="704005"/>
          </a:xfrm>
          <a:prstGeom prst="rect">
            <a:avLst/>
          </a:prstGeom>
        </p:spPr>
        <p:txBody>
          <a:bodyPr lIns="0" tIns="0" rIns="0" bIns="0" rtlCol="0" anchor="t">
            <a:spAutoFit/>
          </a:bodyPr>
          <a:lstStyle/>
          <a:p>
            <a:pPr marL="0" marR="0" lvl="0" indent="0" algn="l" defTabSz="914400" rtl="0" eaLnBrk="1" fontAlgn="auto" latinLnBrk="0" hangingPunct="1">
              <a:lnSpc>
                <a:spcPts val="5340"/>
              </a:lnSpc>
              <a:spcBef>
                <a:spcPct val="0"/>
              </a:spcBef>
              <a:spcAft>
                <a:spcPts val="0"/>
              </a:spcAft>
              <a:buClrTx/>
              <a:buSzTx/>
              <a:buFontTx/>
              <a:buNone/>
              <a:tabLst/>
              <a:defRPr/>
            </a:pPr>
            <a:r>
              <a:rPr kumimoji="0" lang="en-US" sz="4944" b="0" i="0" u="none" strike="noStrike" kern="1200" cap="none" spc="0" normalizeH="0" baseline="0" noProof="0" dirty="0">
                <a:ln>
                  <a:noFill/>
                </a:ln>
                <a:solidFill>
                  <a:srgbClr val="000000"/>
                </a:solidFill>
                <a:effectLst/>
                <a:uLnTx/>
                <a:uFillTx/>
                <a:latin typeface="TT Commons Classic"/>
                <a:ea typeface="+mn-ea"/>
                <a:cs typeface="+mn-cs"/>
              </a:rPr>
              <a:t> </a:t>
            </a:r>
            <a:r>
              <a:rPr kumimoji="0" lang="en-US" sz="3200" b="1" i="0" u="none" strike="noStrike" kern="1200" cap="none" spc="0" normalizeH="0" baseline="0" noProof="0" dirty="0">
                <a:ln>
                  <a:noFill/>
                </a:ln>
                <a:solidFill>
                  <a:srgbClr val="E9E095"/>
                </a:solidFill>
                <a:effectLst/>
                <a:uLnTx/>
                <a:uFillTx/>
                <a:latin typeface="TT Commons Pro Bold" panose="020B0604020202020204" charset="0"/>
                <a:ea typeface="+mn-ea"/>
                <a:cs typeface="+mn-cs"/>
              </a:rPr>
              <a:t>PLAYFUL ONBOARDING</a:t>
            </a:r>
          </a:p>
        </p:txBody>
      </p:sp>
      <p:sp>
        <p:nvSpPr>
          <p:cNvPr id="12" name="Freeform 12"/>
          <p:cNvSpPr/>
          <p:nvPr/>
        </p:nvSpPr>
        <p:spPr>
          <a:xfrm>
            <a:off x="10757630" y="4913008"/>
            <a:ext cx="7898336" cy="5548581"/>
          </a:xfrm>
          <a:custGeom>
            <a:avLst/>
            <a:gdLst/>
            <a:ahLst/>
            <a:cxnLst/>
            <a:rect l="l" t="t" r="r" b="b"/>
            <a:pathLst>
              <a:path w="7898336" h="5548581">
                <a:moveTo>
                  <a:pt x="0" y="0"/>
                </a:moveTo>
                <a:lnTo>
                  <a:pt x="7898336" y="0"/>
                </a:lnTo>
                <a:lnTo>
                  <a:pt x="7898336" y="5548582"/>
                </a:lnTo>
                <a:lnTo>
                  <a:pt x="0" y="554858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2A2A5475-46D0-23ED-16F6-2E7EB3963F2D}"/>
              </a:ext>
            </a:extLst>
          </p:cNvPr>
          <p:cNvSpPr/>
          <p:nvPr/>
        </p:nvSpPr>
        <p:spPr>
          <a:xfrm rot="10800000">
            <a:off x="25400" y="19957"/>
            <a:ext cx="18288000" cy="11212286"/>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0" t="-97" r="-32638" b="-2389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3"/>
          <p:cNvSpPr txBox="1"/>
          <p:nvPr/>
        </p:nvSpPr>
        <p:spPr>
          <a:xfrm>
            <a:off x="1259674" y="4533900"/>
            <a:ext cx="9058621" cy="2346325"/>
          </a:xfrm>
          <a:prstGeom prst="rect">
            <a:avLst/>
          </a:prstGeom>
        </p:spPr>
        <p:txBody>
          <a:bodyPr lIns="0" tIns="0" rIns="0" bIns="0" rtlCol="0" anchor="t">
            <a:spAutoFit/>
          </a:bodyPr>
          <a:lstStyle/>
          <a:p>
            <a:pPr marL="0" marR="0" lvl="0" indent="0" algn="l" defTabSz="914400" rtl="0" eaLnBrk="1" fontAlgn="auto" latinLnBrk="0" hangingPunct="1">
              <a:lnSpc>
                <a:spcPts val="345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Lernpsychologie</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nutzen</a:t>
            </a:r>
            <a:endPar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endParaRPr>
          </a:p>
          <a:p>
            <a:pPr marL="0" marR="0" lvl="0" indent="0" algn="l" defTabSz="914400" rtl="0" eaLnBrk="1" fontAlgn="auto" latinLnBrk="0" hangingPunct="1">
              <a:lnSpc>
                <a:spcPts val="345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Micro-</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Lerneinheiten</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p>
          <a:p>
            <a:pPr marL="0" marR="0" lvl="0" indent="0" algn="l" defTabSz="914400" rtl="0" eaLnBrk="1" fontAlgn="auto" latinLnBrk="0" hangingPunct="1">
              <a:lnSpc>
                <a:spcPts val="345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Storytelling</a:t>
            </a:r>
          </a:p>
          <a:p>
            <a:pPr marL="0" marR="0" lvl="0" indent="0" algn="l" defTabSz="914400" rtl="0" eaLnBrk="1" fontAlgn="auto" latinLnBrk="0" hangingPunct="1">
              <a:lnSpc>
                <a:spcPts val="345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Spielerisch</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Testen</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 Quizzes </a:t>
            </a:r>
          </a:p>
          <a:p>
            <a:pPr marL="0" marR="0" lvl="0" indent="0" algn="l" defTabSz="914400" rtl="0" eaLnBrk="1" fontAlgn="auto" latinLnBrk="0" hangingPunct="1">
              <a:lnSpc>
                <a:spcPts val="4599"/>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0000"/>
              </a:solidFill>
              <a:effectLst/>
              <a:uLnTx/>
              <a:uFillTx/>
              <a:latin typeface="TT Commons Pro Bold"/>
              <a:ea typeface="+mn-ea"/>
              <a:cs typeface="+mn-cs"/>
            </a:endParaRPr>
          </a:p>
        </p:txBody>
      </p:sp>
      <p:sp>
        <p:nvSpPr>
          <p:cNvPr id="4" name="TextBox 4"/>
          <p:cNvSpPr txBox="1"/>
          <p:nvPr/>
        </p:nvSpPr>
        <p:spPr>
          <a:xfrm>
            <a:off x="1259674" y="3820370"/>
            <a:ext cx="11022372" cy="724109"/>
          </a:xfrm>
          <a:prstGeom prst="rect">
            <a:avLst/>
          </a:prstGeom>
        </p:spPr>
        <p:txBody>
          <a:bodyPr lIns="0" tIns="0" rIns="0" bIns="0" rtlCol="0" anchor="t">
            <a:spAutoFit/>
          </a:bodyPr>
          <a:lstStyle/>
          <a:p>
            <a:pPr marL="0" marR="0" lvl="0" indent="0" algn="l" defTabSz="914400" rtl="0" eaLnBrk="1" fontAlgn="auto" latinLnBrk="0" hangingPunct="1">
              <a:lnSpc>
                <a:spcPts val="534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0032A0"/>
                </a:solidFill>
                <a:effectLst/>
                <a:uLnTx/>
                <a:uFillTx/>
                <a:latin typeface="TT Commons Pro Bold" panose="020B0604020202020204" charset="0"/>
                <a:ea typeface="+mn-ea"/>
                <a:cs typeface="TT Commons Pro Bold" panose="020B0604020202020204" charset="0"/>
              </a:rPr>
              <a:t>GAMIFICATION</a:t>
            </a:r>
          </a:p>
        </p:txBody>
      </p:sp>
      <p:sp>
        <p:nvSpPr>
          <p:cNvPr id="5" name="Freeform 5"/>
          <p:cNvSpPr/>
          <p:nvPr/>
        </p:nvSpPr>
        <p:spPr>
          <a:xfrm>
            <a:off x="4565455" y="7756204"/>
            <a:ext cx="4410810" cy="3455135"/>
          </a:xfrm>
          <a:custGeom>
            <a:avLst/>
            <a:gdLst/>
            <a:ahLst/>
            <a:cxnLst/>
            <a:rect l="l" t="t" r="r" b="b"/>
            <a:pathLst>
              <a:path w="9457404" h="7408300">
                <a:moveTo>
                  <a:pt x="0" y="0"/>
                </a:moveTo>
                <a:lnTo>
                  <a:pt x="9457405" y="0"/>
                </a:lnTo>
                <a:lnTo>
                  <a:pt x="9457405" y="7408300"/>
                </a:lnTo>
                <a:lnTo>
                  <a:pt x="0" y="74083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Screens screenshot of a mobile app&#10;&#10;Description automatically generated">
            <a:extLst>
              <a:ext uri="{FF2B5EF4-FFF2-40B4-BE49-F238E27FC236}">
                <a16:creationId xmlns:a16="http://schemas.microsoft.com/office/drawing/2014/main" id="{B745CDC3-E6F4-9A4C-01AA-42FDBBC290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00" y="608645"/>
            <a:ext cx="9662476" cy="69709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028E191-58B6-D46A-D6AA-0C9FE53015BE}"/>
              </a:ext>
            </a:extLst>
          </p:cNvPr>
          <p:cNvSpPr/>
          <p:nvPr/>
        </p:nvSpPr>
        <p:spPr>
          <a:xfrm>
            <a:off x="25400" y="19957"/>
            <a:ext cx="18288000" cy="11212286"/>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0" t="-97" r="-32638" b="-2389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4"/>
          <p:cNvSpPr/>
          <p:nvPr/>
        </p:nvSpPr>
        <p:spPr>
          <a:xfrm>
            <a:off x="9978207" y="3009900"/>
            <a:ext cx="7972336" cy="7094474"/>
          </a:xfrm>
          <a:custGeom>
            <a:avLst/>
            <a:gdLst/>
            <a:ahLst/>
            <a:cxnLst/>
            <a:rect l="l" t="t" r="r" b="b"/>
            <a:pathLst>
              <a:path w="7972336" h="7094474">
                <a:moveTo>
                  <a:pt x="0" y="0"/>
                </a:moveTo>
                <a:lnTo>
                  <a:pt x="7972336" y="0"/>
                </a:lnTo>
                <a:lnTo>
                  <a:pt x="7972336" y="7094474"/>
                </a:lnTo>
                <a:lnTo>
                  <a:pt x="0" y="7094474"/>
                </a:lnTo>
                <a:lnTo>
                  <a:pt x="0" y="0"/>
                </a:lnTo>
                <a:close/>
              </a:path>
            </a:pathLst>
          </a:custGeom>
          <a:blipFill>
            <a:blip r:embed="rId3"/>
            <a:stretch>
              <a:fillRect t="-11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04800" y="3771900"/>
            <a:ext cx="9559443" cy="7674881"/>
          </a:xfrm>
          <a:custGeom>
            <a:avLst/>
            <a:gdLst/>
            <a:ahLst/>
            <a:cxnLst/>
            <a:rect l="l" t="t" r="r" b="b"/>
            <a:pathLst>
              <a:path w="9559443" h="7674881">
                <a:moveTo>
                  <a:pt x="0" y="0"/>
                </a:moveTo>
                <a:lnTo>
                  <a:pt x="9559443" y="0"/>
                </a:lnTo>
                <a:lnTo>
                  <a:pt x="9559443" y="7674881"/>
                </a:lnTo>
                <a:lnTo>
                  <a:pt x="0" y="7674881"/>
                </a:lnTo>
                <a:lnTo>
                  <a:pt x="0" y="0"/>
                </a:lnTo>
                <a:close/>
              </a:path>
            </a:pathLst>
          </a:custGeom>
          <a:blipFill>
            <a:blip r:embed="rId4"/>
            <a:stretch>
              <a:fillRect l="-922" t="-425" r="-9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1143000" y="2437835"/>
            <a:ext cx="11022372" cy="715054"/>
          </a:xfrm>
          <a:prstGeom prst="rect">
            <a:avLst/>
          </a:prstGeom>
        </p:spPr>
        <p:txBody>
          <a:bodyPr lIns="0" tIns="0" rIns="0" bIns="0" rtlCol="0" anchor="t">
            <a:spAutoFit/>
          </a:bodyPr>
          <a:lstStyle/>
          <a:p>
            <a:pPr marL="0" marR="0" lvl="0" indent="0" algn="l" defTabSz="914400" rtl="0" eaLnBrk="1" fontAlgn="auto" latinLnBrk="0" hangingPunct="1">
              <a:lnSpc>
                <a:spcPts val="5448"/>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0032A0"/>
                </a:solidFill>
                <a:effectLst/>
                <a:uLnTx/>
                <a:uFillTx/>
                <a:latin typeface="TT Commons Pro" panose="020B0604020202020204" charset="0"/>
                <a:ea typeface="+mn-ea"/>
                <a:cs typeface="TT Commons Pro" panose="020B0604020202020204" charset="0"/>
              </a:rPr>
              <a:t>FEEDBACK</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F03EA37C-169D-441F-676B-A7AAD73C5FA8}"/>
              </a:ext>
            </a:extLst>
          </p:cNvPr>
          <p:cNvSpPr/>
          <p:nvPr/>
        </p:nvSpPr>
        <p:spPr>
          <a:xfrm>
            <a:off x="0" y="-13939"/>
            <a:ext cx="18288000" cy="11212286"/>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70" t="-97" r="-32638" b="-2389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3"/>
          <p:cNvSpPr txBox="1"/>
          <p:nvPr/>
        </p:nvSpPr>
        <p:spPr>
          <a:xfrm>
            <a:off x="1219200" y="3518611"/>
            <a:ext cx="11022372" cy="1384995"/>
          </a:xfrm>
          <a:prstGeom prst="rect">
            <a:avLst/>
          </a:prstGeom>
        </p:spPr>
        <p:txBody>
          <a:bodyPr lIns="0" tIns="0" rIns="0" bIns="0" rtlCol="0" anchor="t">
            <a:spAutoFit/>
          </a:bodyPr>
          <a:lstStyle/>
          <a:p>
            <a:pPr marL="0" marR="0" lvl="0" indent="0" algn="l" defTabSz="914400" rtl="0" eaLnBrk="1" fontAlgn="auto" latinLnBrk="0" hangingPunct="1">
              <a:lnSpc>
                <a:spcPts val="5448"/>
              </a:lnSpc>
              <a:spcBef>
                <a:spcPct val="0"/>
              </a:spcBef>
              <a:spcAft>
                <a:spcPts val="0"/>
              </a:spcAft>
              <a:buClrTx/>
              <a:buSzTx/>
              <a:buFontTx/>
              <a:buNone/>
              <a:tabLst/>
              <a:defRPr/>
            </a:pPr>
            <a:r>
              <a:rPr kumimoji="0" lang="en-US" sz="5044" b="1" i="0" u="none" strike="noStrike" kern="1200" cap="none" spc="0" normalizeH="0" baseline="0" noProof="0" dirty="0">
                <a:ln>
                  <a:noFill/>
                </a:ln>
                <a:solidFill>
                  <a:srgbClr val="0032A0"/>
                </a:solidFill>
                <a:effectLst/>
                <a:uLnTx/>
                <a:uFillTx/>
                <a:latin typeface="TT Commons Pro Bold" panose="020B0604020202020204" charset="0"/>
                <a:ea typeface="+mn-ea"/>
                <a:cs typeface="TT Commons Pro Bold" panose="020B0604020202020204" charset="0"/>
              </a:rPr>
              <a:t>ONBOARDING ALS (HELDEN)REISE</a:t>
            </a:r>
          </a:p>
        </p:txBody>
      </p:sp>
      <p:sp>
        <p:nvSpPr>
          <p:cNvPr id="11" name="Freeform 6">
            <a:extLst>
              <a:ext uri="{FF2B5EF4-FFF2-40B4-BE49-F238E27FC236}">
                <a16:creationId xmlns:a16="http://schemas.microsoft.com/office/drawing/2014/main" id="{F93A7874-0AA2-6410-7A87-A003185C1DA2}"/>
              </a:ext>
            </a:extLst>
          </p:cNvPr>
          <p:cNvSpPr/>
          <p:nvPr/>
        </p:nvSpPr>
        <p:spPr>
          <a:xfrm>
            <a:off x="7391400" y="2368705"/>
            <a:ext cx="10896600" cy="7924800"/>
          </a:xfrm>
          <a:custGeom>
            <a:avLst/>
            <a:gdLst/>
            <a:ahLst/>
            <a:cxnLst/>
            <a:rect l="l" t="t" r="r" b="b"/>
            <a:pathLst>
              <a:path w="9561087" h="7154880">
                <a:moveTo>
                  <a:pt x="0" y="0"/>
                </a:moveTo>
                <a:lnTo>
                  <a:pt x="9561087" y="0"/>
                </a:lnTo>
                <a:lnTo>
                  <a:pt x="9561087" y="7154880"/>
                </a:lnTo>
                <a:lnTo>
                  <a:pt x="0" y="715488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3">
            <a:extLst>
              <a:ext uri="{FF2B5EF4-FFF2-40B4-BE49-F238E27FC236}">
                <a16:creationId xmlns:a16="http://schemas.microsoft.com/office/drawing/2014/main" id="{199FD3E6-AAD7-D55F-4662-3BF73579FE75}"/>
              </a:ext>
            </a:extLst>
          </p:cNvPr>
          <p:cNvSpPr txBox="1"/>
          <p:nvPr/>
        </p:nvSpPr>
        <p:spPr>
          <a:xfrm>
            <a:off x="1219200" y="5115274"/>
            <a:ext cx="9058621" cy="1876476"/>
          </a:xfrm>
          <a:prstGeom prst="rect">
            <a:avLst/>
          </a:prstGeom>
        </p:spPr>
        <p:txBody>
          <a:bodyPr lIns="0" tIns="0" rIns="0" bIns="0" rtlCol="0" anchor="t">
            <a:spAutoFit/>
          </a:bodyPr>
          <a:lstStyle/>
          <a:p>
            <a:pPr marL="0" marR="0" lvl="0" indent="0" algn="l" defTabSz="914400" rtl="0" eaLnBrk="1" fontAlgn="auto" latinLnBrk="0" hangingPunct="1">
              <a:lnSpc>
                <a:spcPts val="345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Onboarding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ist</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ein</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Prozess</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deshalb</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sollten</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p>
          <a:p>
            <a:pPr marL="0" marR="0" lvl="0" indent="0" algn="l" defTabSz="914400" rtl="0" eaLnBrk="1" fontAlgn="auto" latinLnBrk="0" hangingPunct="1">
              <a:lnSpc>
                <a:spcPts val="345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auch</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die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Trainignsunterlagen</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entsprechend</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p>
          <a:p>
            <a:pPr marL="0" marR="0" lvl="0" indent="0" algn="l" defTabSz="914400" rtl="0" eaLnBrk="1" fontAlgn="auto" latinLnBrk="0" hangingPunct="1">
              <a:lnSpc>
                <a:spcPts val="345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aufbereitet</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warden. </a:t>
            </a:r>
          </a:p>
          <a:p>
            <a:pPr marL="0" marR="0" lvl="0" indent="0" algn="l" defTabSz="914400" rtl="0" eaLnBrk="1" fontAlgn="auto" latinLnBrk="0" hangingPunct="1">
              <a:lnSpc>
                <a:spcPts val="4599"/>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0000"/>
              </a:solidFill>
              <a:effectLst/>
              <a:uLnTx/>
              <a:uFillTx/>
              <a:latin typeface="TT Commons Pro Bold"/>
              <a:ea typeface="+mn-ea"/>
              <a:cs typeface="+mn-cs"/>
            </a:endParaRPr>
          </a:p>
        </p:txBody>
      </p:sp>
      <p:sp>
        <p:nvSpPr>
          <p:cNvPr id="14" name="Freeform 6">
            <a:extLst>
              <a:ext uri="{FF2B5EF4-FFF2-40B4-BE49-F238E27FC236}">
                <a16:creationId xmlns:a16="http://schemas.microsoft.com/office/drawing/2014/main" id="{DAE9278B-A9F8-06C8-DF61-624FDE58C158}"/>
              </a:ext>
            </a:extLst>
          </p:cNvPr>
          <p:cNvSpPr/>
          <p:nvPr/>
        </p:nvSpPr>
        <p:spPr>
          <a:xfrm>
            <a:off x="1219200" y="8267700"/>
            <a:ext cx="1463763" cy="1463763"/>
          </a:xfrm>
          <a:custGeom>
            <a:avLst/>
            <a:gdLst/>
            <a:ahLst/>
            <a:cxnLst/>
            <a:rect l="l" t="t" r="r" b="b"/>
            <a:pathLst>
              <a:path w="1463763" h="1463763">
                <a:moveTo>
                  <a:pt x="0" y="0"/>
                </a:moveTo>
                <a:lnTo>
                  <a:pt x="1463763" y="0"/>
                </a:lnTo>
                <a:lnTo>
                  <a:pt x="1463763" y="1463764"/>
                </a:lnTo>
                <a:lnTo>
                  <a:pt x="0" y="146376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715000" y="3771900"/>
            <a:ext cx="5876674" cy="2044593"/>
          </a:xfrm>
          <a:custGeom>
            <a:avLst/>
            <a:gdLst/>
            <a:ahLst/>
            <a:cxnLst/>
            <a:rect l="l" t="t" r="r" b="b"/>
            <a:pathLst>
              <a:path w="5876674" h="2044593">
                <a:moveTo>
                  <a:pt x="0" y="0"/>
                </a:moveTo>
                <a:lnTo>
                  <a:pt x="5876673" y="0"/>
                </a:lnTo>
                <a:lnTo>
                  <a:pt x="5876673" y="2044593"/>
                </a:lnTo>
                <a:lnTo>
                  <a:pt x="0" y="2044593"/>
                </a:lnTo>
                <a:lnTo>
                  <a:pt x="0" y="0"/>
                </a:lnTo>
                <a:close/>
              </a:path>
            </a:pathLst>
          </a:custGeom>
          <a:blipFill>
            <a:blip r:embed="rId2"/>
            <a:stretch>
              <a:fillRect/>
            </a:stretch>
          </a:blipFill>
        </p:spPr>
      </p:sp>
      <p:sp>
        <p:nvSpPr>
          <p:cNvPr id="4" name="Freeform 4"/>
          <p:cNvSpPr/>
          <p:nvPr/>
        </p:nvSpPr>
        <p:spPr>
          <a:xfrm rot="310894">
            <a:off x="15864632" y="7956068"/>
            <a:ext cx="1650345" cy="1790205"/>
          </a:xfrm>
          <a:custGeom>
            <a:avLst/>
            <a:gdLst/>
            <a:ahLst/>
            <a:cxnLst/>
            <a:rect l="l" t="t" r="r" b="b"/>
            <a:pathLst>
              <a:path w="1650345" h="1790205">
                <a:moveTo>
                  <a:pt x="0" y="0"/>
                </a:moveTo>
                <a:lnTo>
                  <a:pt x="1650344" y="0"/>
                </a:lnTo>
                <a:lnTo>
                  <a:pt x="1650344" y="1790205"/>
                </a:lnTo>
                <a:lnTo>
                  <a:pt x="0" y="1790205"/>
                </a:lnTo>
                <a:lnTo>
                  <a:pt x="0" y="0"/>
                </a:lnTo>
                <a:close/>
              </a:path>
            </a:pathLst>
          </a:custGeom>
          <a:blipFill>
            <a:blip r:embed="rId3"/>
            <a:stretch>
              <a:fillRect/>
            </a:stretch>
          </a:blipFill>
        </p:spPr>
      </p:sp>
      <p:sp>
        <p:nvSpPr>
          <p:cNvPr id="5" name="TextBox 5"/>
          <p:cNvSpPr txBox="1"/>
          <p:nvPr/>
        </p:nvSpPr>
        <p:spPr>
          <a:xfrm>
            <a:off x="7409246" y="5993539"/>
            <a:ext cx="4182428" cy="383997"/>
          </a:xfrm>
          <a:prstGeom prst="rect">
            <a:avLst/>
          </a:prstGeom>
        </p:spPr>
        <p:txBody>
          <a:bodyPr lIns="0" tIns="0" rIns="0" bIns="0" rtlCol="0" anchor="t">
            <a:spAutoFit/>
          </a:bodyPr>
          <a:lstStyle/>
          <a:p>
            <a:pPr algn="ctr">
              <a:lnSpc>
                <a:spcPts val="2912"/>
              </a:lnSpc>
              <a:spcBef>
                <a:spcPct val="0"/>
              </a:spcBef>
            </a:pPr>
            <a:r>
              <a:rPr lang="en-US" sz="2696" dirty="0">
                <a:solidFill>
                  <a:srgbClr val="000000"/>
                </a:solidFill>
                <a:latin typeface="TT Commons Classic 1"/>
              </a:rPr>
              <a:t>REINHOLD LINDMOSER, GF</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10344233" y="0"/>
            <a:ext cx="5786438" cy="10287000"/>
          </a:xfrm>
          <a:prstGeom prst="rect">
            <a:avLst/>
          </a:prstGeom>
        </p:spPr>
      </p:pic>
      <p:sp>
        <p:nvSpPr>
          <p:cNvPr id="3" name="Freeform 3"/>
          <p:cNvSpPr/>
          <p:nvPr/>
        </p:nvSpPr>
        <p:spPr>
          <a:xfrm>
            <a:off x="3481010" y="8724900"/>
            <a:ext cx="2482320" cy="863640"/>
          </a:xfrm>
          <a:custGeom>
            <a:avLst/>
            <a:gdLst/>
            <a:ahLst/>
            <a:cxnLst/>
            <a:rect l="l" t="t" r="r" b="b"/>
            <a:pathLst>
              <a:path w="2482320" h="863640">
                <a:moveTo>
                  <a:pt x="0" y="0"/>
                </a:moveTo>
                <a:lnTo>
                  <a:pt x="2482320" y="0"/>
                </a:lnTo>
                <a:lnTo>
                  <a:pt x="2482320" y="863640"/>
                </a:lnTo>
                <a:lnTo>
                  <a:pt x="0" y="863640"/>
                </a:lnTo>
                <a:lnTo>
                  <a:pt x="0" y="0"/>
                </a:lnTo>
                <a:close/>
              </a:path>
            </a:pathLst>
          </a:custGeom>
          <a:blipFill>
            <a:blip r:embed="rId6"/>
            <a:stretch>
              <a:fillRect/>
            </a:stretch>
          </a:blipFill>
        </p:spPr>
      </p:sp>
      <p:sp>
        <p:nvSpPr>
          <p:cNvPr id="4" name="Freeform 4"/>
          <p:cNvSpPr/>
          <p:nvPr/>
        </p:nvSpPr>
        <p:spPr>
          <a:xfrm>
            <a:off x="3337456" y="4457700"/>
            <a:ext cx="2769425" cy="2851575"/>
          </a:xfrm>
          <a:custGeom>
            <a:avLst/>
            <a:gdLst/>
            <a:ahLst/>
            <a:cxnLst/>
            <a:rect l="l" t="t" r="r" b="b"/>
            <a:pathLst>
              <a:path w="2769425" h="2851575">
                <a:moveTo>
                  <a:pt x="0" y="0"/>
                </a:moveTo>
                <a:lnTo>
                  <a:pt x="2769425" y="0"/>
                </a:lnTo>
                <a:lnTo>
                  <a:pt x="2769425" y="2851574"/>
                </a:lnTo>
                <a:lnTo>
                  <a:pt x="0" y="2851574"/>
                </a:lnTo>
                <a:lnTo>
                  <a:pt x="0" y="0"/>
                </a:lnTo>
                <a:close/>
              </a:path>
            </a:pathLst>
          </a:custGeom>
          <a:blipFill>
            <a:blip r:embed="rId7"/>
            <a:stretch>
              <a:fillRect/>
            </a:stretch>
          </a:blipFill>
        </p:spPr>
      </p:sp>
      <p:sp>
        <p:nvSpPr>
          <p:cNvPr id="5" name="TextBox 5"/>
          <p:cNvSpPr txBox="1"/>
          <p:nvPr/>
        </p:nvSpPr>
        <p:spPr>
          <a:xfrm>
            <a:off x="-76200" y="1638300"/>
            <a:ext cx="9829800" cy="1141338"/>
          </a:xfrm>
          <a:prstGeom prst="rect">
            <a:avLst/>
          </a:prstGeom>
        </p:spPr>
        <p:txBody>
          <a:bodyPr wrap="square" lIns="0" tIns="0" rIns="0" bIns="0" rtlCol="0" anchor="t">
            <a:spAutoFit/>
          </a:bodyPr>
          <a:lstStyle/>
          <a:p>
            <a:pPr algn="ctr">
              <a:lnSpc>
                <a:spcPts val="8898"/>
              </a:lnSpc>
              <a:spcBef>
                <a:spcPct val="0"/>
              </a:spcBef>
            </a:pPr>
            <a:r>
              <a:rPr lang="en-US" sz="8239" dirty="0">
                <a:solidFill>
                  <a:srgbClr val="000000"/>
                </a:solidFill>
                <a:latin typeface="TT Commons Classic 2"/>
              </a:rPr>
              <a:t>LA FAMIGLIA</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89139" y="0"/>
            <a:ext cx="13298861" cy="10287000"/>
          </a:xfrm>
          <a:custGeom>
            <a:avLst/>
            <a:gdLst/>
            <a:ahLst/>
            <a:cxnLst/>
            <a:rect l="l" t="t" r="r" b="b"/>
            <a:pathLst>
              <a:path w="13298861" h="10287000">
                <a:moveTo>
                  <a:pt x="0" y="0"/>
                </a:moveTo>
                <a:lnTo>
                  <a:pt x="13298861" y="0"/>
                </a:lnTo>
                <a:lnTo>
                  <a:pt x="13298861" y="10287000"/>
                </a:lnTo>
                <a:lnTo>
                  <a:pt x="0" y="10287000"/>
                </a:lnTo>
                <a:lnTo>
                  <a:pt x="0" y="0"/>
                </a:lnTo>
                <a:close/>
              </a:path>
            </a:pathLst>
          </a:custGeom>
          <a:blipFill>
            <a:blip r:embed="rId3"/>
            <a:stretch>
              <a:fillRect r="-15883"/>
            </a:stretch>
          </a:blipFill>
        </p:spPr>
      </p:sp>
      <p:sp>
        <p:nvSpPr>
          <p:cNvPr id="3" name="TextBox 3"/>
          <p:cNvSpPr txBox="1"/>
          <p:nvPr/>
        </p:nvSpPr>
        <p:spPr>
          <a:xfrm rot="5400000">
            <a:off x="-1818273" y="3466054"/>
            <a:ext cx="8208668" cy="3375824"/>
          </a:xfrm>
          <a:prstGeom prst="rect">
            <a:avLst/>
          </a:prstGeom>
        </p:spPr>
        <p:txBody>
          <a:bodyPr lIns="0" tIns="0" rIns="0" bIns="0" rtlCol="0" anchor="t">
            <a:spAutoFit/>
          </a:bodyPr>
          <a:lstStyle/>
          <a:p>
            <a:pPr algn="ctr">
              <a:lnSpc>
                <a:spcPts val="13106"/>
              </a:lnSpc>
              <a:spcBef>
                <a:spcPct val="0"/>
              </a:spcBef>
            </a:pPr>
            <a:r>
              <a:rPr lang="en-US" sz="12135" dirty="0">
                <a:solidFill>
                  <a:srgbClr val="E9E095"/>
                </a:solidFill>
                <a:latin typeface="TT Commons Classic 2"/>
              </a:rPr>
              <a:t>BARISTA SERVICE</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24637" y="0"/>
            <a:ext cx="13263363" cy="10287000"/>
          </a:xfrm>
          <a:custGeom>
            <a:avLst/>
            <a:gdLst/>
            <a:ahLst/>
            <a:cxnLst/>
            <a:rect l="l" t="t" r="r" b="b"/>
            <a:pathLst>
              <a:path w="13263363" h="10287000">
                <a:moveTo>
                  <a:pt x="0" y="0"/>
                </a:moveTo>
                <a:lnTo>
                  <a:pt x="13263363" y="0"/>
                </a:lnTo>
                <a:lnTo>
                  <a:pt x="13263363" y="10287000"/>
                </a:lnTo>
                <a:lnTo>
                  <a:pt x="0" y="10287000"/>
                </a:lnTo>
                <a:lnTo>
                  <a:pt x="0" y="0"/>
                </a:lnTo>
                <a:close/>
              </a:path>
            </a:pathLst>
          </a:custGeom>
          <a:blipFill>
            <a:blip r:embed="rId3"/>
            <a:stretch>
              <a:fillRect l="-8169" r="-8169"/>
            </a:stretch>
          </a:blipFill>
        </p:spPr>
      </p:sp>
      <p:sp>
        <p:nvSpPr>
          <p:cNvPr id="3" name="TextBox 3"/>
          <p:cNvSpPr txBox="1"/>
          <p:nvPr/>
        </p:nvSpPr>
        <p:spPr>
          <a:xfrm rot="5400000">
            <a:off x="-2140304" y="4284264"/>
            <a:ext cx="9434315" cy="1718474"/>
          </a:xfrm>
          <a:prstGeom prst="rect">
            <a:avLst/>
          </a:prstGeom>
        </p:spPr>
        <p:txBody>
          <a:bodyPr lIns="0" tIns="0" rIns="0" bIns="0" rtlCol="0" anchor="t">
            <a:spAutoFit/>
          </a:bodyPr>
          <a:lstStyle/>
          <a:p>
            <a:pPr algn="ctr">
              <a:lnSpc>
                <a:spcPts val="13106"/>
              </a:lnSpc>
              <a:spcBef>
                <a:spcPct val="0"/>
              </a:spcBef>
            </a:pPr>
            <a:r>
              <a:rPr lang="en-US" sz="12135">
                <a:solidFill>
                  <a:srgbClr val="E9E095"/>
                </a:solidFill>
                <a:latin typeface="TT Commons Classic 2"/>
              </a:rPr>
              <a:t>HOSPITALITY</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61652" y="0"/>
            <a:ext cx="13526348" cy="11288865"/>
          </a:xfrm>
          <a:custGeom>
            <a:avLst/>
            <a:gdLst/>
            <a:ahLst/>
            <a:cxnLst/>
            <a:rect l="l" t="t" r="r" b="b"/>
            <a:pathLst>
              <a:path w="13526348" h="11288865">
                <a:moveTo>
                  <a:pt x="0" y="0"/>
                </a:moveTo>
                <a:lnTo>
                  <a:pt x="13526348" y="0"/>
                </a:lnTo>
                <a:lnTo>
                  <a:pt x="13526348" y="11288865"/>
                </a:lnTo>
                <a:lnTo>
                  <a:pt x="0" y="11288865"/>
                </a:lnTo>
                <a:lnTo>
                  <a:pt x="0" y="0"/>
                </a:lnTo>
                <a:close/>
              </a:path>
            </a:pathLst>
          </a:custGeom>
          <a:blipFill>
            <a:blip r:embed="rId2"/>
            <a:stretch>
              <a:fillRect/>
            </a:stretch>
          </a:blipFill>
        </p:spPr>
      </p:sp>
      <p:sp>
        <p:nvSpPr>
          <p:cNvPr id="3" name="TextBox 3"/>
          <p:cNvSpPr txBox="1"/>
          <p:nvPr/>
        </p:nvSpPr>
        <p:spPr>
          <a:xfrm rot="5400000">
            <a:off x="-1474676" y="4273798"/>
            <a:ext cx="8208668" cy="1718474"/>
          </a:xfrm>
          <a:prstGeom prst="rect">
            <a:avLst/>
          </a:prstGeom>
        </p:spPr>
        <p:txBody>
          <a:bodyPr lIns="0" tIns="0" rIns="0" bIns="0" rtlCol="0" anchor="t">
            <a:spAutoFit/>
          </a:bodyPr>
          <a:lstStyle/>
          <a:p>
            <a:pPr algn="ctr">
              <a:lnSpc>
                <a:spcPts val="13106"/>
              </a:lnSpc>
              <a:spcBef>
                <a:spcPct val="0"/>
              </a:spcBef>
            </a:pPr>
            <a:r>
              <a:rPr lang="en-US" sz="12135">
                <a:solidFill>
                  <a:srgbClr val="E9E095"/>
                </a:solidFill>
                <a:latin typeface="TT Commons Classic 2"/>
              </a:rPr>
              <a:t>BRANDING</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45891" y="0"/>
            <a:ext cx="15430500" cy="10287000"/>
          </a:xfrm>
          <a:custGeom>
            <a:avLst/>
            <a:gdLst/>
            <a:ahLst/>
            <a:cxnLst/>
            <a:rect l="l" t="t" r="r" b="b"/>
            <a:pathLst>
              <a:path w="15430500" h="10287000">
                <a:moveTo>
                  <a:pt x="0" y="0"/>
                </a:moveTo>
                <a:lnTo>
                  <a:pt x="15430500" y="0"/>
                </a:lnTo>
                <a:lnTo>
                  <a:pt x="15430500" y="10287000"/>
                </a:lnTo>
                <a:lnTo>
                  <a:pt x="0" y="10287000"/>
                </a:lnTo>
                <a:lnTo>
                  <a:pt x="0" y="0"/>
                </a:lnTo>
                <a:close/>
              </a:path>
            </a:pathLst>
          </a:custGeom>
          <a:blipFill>
            <a:blip r:embed="rId2"/>
            <a:stretch>
              <a:fillRect/>
            </a:stretch>
          </a:blipFill>
        </p:spPr>
      </p:sp>
      <p:sp>
        <p:nvSpPr>
          <p:cNvPr id="3" name="TextBox 3"/>
          <p:cNvSpPr txBox="1"/>
          <p:nvPr/>
        </p:nvSpPr>
        <p:spPr>
          <a:xfrm rot="5400000">
            <a:off x="-2592884" y="4284264"/>
            <a:ext cx="9529466" cy="1718474"/>
          </a:xfrm>
          <a:prstGeom prst="rect">
            <a:avLst/>
          </a:prstGeom>
        </p:spPr>
        <p:txBody>
          <a:bodyPr lIns="0" tIns="0" rIns="0" bIns="0" rtlCol="0" anchor="t">
            <a:spAutoFit/>
          </a:bodyPr>
          <a:lstStyle/>
          <a:p>
            <a:pPr algn="ctr">
              <a:lnSpc>
                <a:spcPts val="13106"/>
              </a:lnSpc>
              <a:spcBef>
                <a:spcPct val="0"/>
              </a:spcBef>
            </a:pPr>
            <a:r>
              <a:rPr lang="en-US" sz="12135">
                <a:solidFill>
                  <a:srgbClr val="E9E095"/>
                </a:solidFill>
                <a:latin typeface="TT Commons Classic 2"/>
              </a:rPr>
              <a:t>MARKETING</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94404" y="-1045780"/>
            <a:ext cx="13272082" cy="11886088"/>
          </a:xfrm>
          <a:custGeom>
            <a:avLst/>
            <a:gdLst/>
            <a:ahLst/>
            <a:cxnLst/>
            <a:rect l="l" t="t" r="r" b="b"/>
            <a:pathLst>
              <a:path w="13272082" h="11886088">
                <a:moveTo>
                  <a:pt x="0" y="0"/>
                </a:moveTo>
                <a:lnTo>
                  <a:pt x="13272082" y="0"/>
                </a:lnTo>
                <a:lnTo>
                  <a:pt x="13272082" y="11886087"/>
                </a:lnTo>
                <a:lnTo>
                  <a:pt x="0" y="11886087"/>
                </a:lnTo>
                <a:lnTo>
                  <a:pt x="0" y="0"/>
                </a:lnTo>
                <a:close/>
              </a:path>
            </a:pathLst>
          </a:custGeom>
          <a:blipFill>
            <a:blip r:embed="rId3"/>
            <a:stretch>
              <a:fillRect b="-11660"/>
            </a:stretch>
          </a:blipFill>
        </p:spPr>
      </p:sp>
      <p:sp>
        <p:nvSpPr>
          <p:cNvPr id="3" name="TextBox 3"/>
          <p:cNvSpPr txBox="1"/>
          <p:nvPr/>
        </p:nvSpPr>
        <p:spPr>
          <a:xfrm rot="5400000">
            <a:off x="-1474676" y="4273798"/>
            <a:ext cx="8208668" cy="1718474"/>
          </a:xfrm>
          <a:prstGeom prst="rect">
            <a:avLst/>
          </a:prstGeom>
        </p:spPr>
        <p:txBody>
          <a:bodyPr lIns="0" tIns="0" rIns="0" bIns="0" rtlCol="0" anchor="t">
            <a:spAutoFit/>
          </a:bodyPr>
          <a:lstStyle/>
          <a:p>
            <a:pPr algn="ctr">
              <a:lnSpc>
                <a:spcPts val="13106"/>
              </a:lnSpc>
              <a:spcBef>
                <a:spcPct val="0"/>
              </a:spcBef>
            </a:pPr>
            <a:r>
              <a:rPr lang="en-US" sz="12135" dirty="0">
                <a:solidFill>
                  <a:srgbClr val="E9E095"/>
                </a:solidFill>
                <a:latin typeface="TT Commons Classic 2"/>
              </a:rPr>
              <a:t>FRANCHISE</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7329797">
            <a:off x="8485769" y="11905527"/>
            <a:ext cx="11649841" cy="11881667"/>
            <a:chOff x="0" y="0"/>
            <a:chExt cx="6062980" cy="6183630"/>
          </a:xfrm>
        </p:grpSpPr>
        <p:sp>
          <p:nvSpPr>
            <p:cNvPr id="3" name="Freeform 3"/>
            <p:cNvSpPr/>
            <p:nvPr/>
          </p:nvSpPr>
          <p:spPr>
            <a:xfrm flipH="1" flipV="1">
              <a:off x="-418794" y="-591998"/>
              <a:ext cx="6739890" cy="7203440"/>
            </a:xfrm>
            <a:custGeom>
              <a:avLst/>
              <a:gdLst/>
              <a:ahLst/>
              <a:cxnLst/>
              <a:rect l="l" t="t" r="r" b="b"/>
              <a:pathLst>
                <a:path w="6739890" h="7203440">
                  <a:moveTo>
                    <a:pt x="3136901" y="6079490"/>
                  </a:moveTo>
                  <a:cubicBezTo>
                    <a:pt x="3583941" y="5419090"/>
                    <a:pt x="3530601" y="4856480"/>
                    <a:pt x="4034791" y="4556760"/>
                  </a:cubicBezTo>
                  <a:cubicBezTo>
                    <a:pt x="5050791" y="3950970"/>
                    <a:pt x="6092191" y="4528820"/>
                    <a:pt x="6412231" y="3489959"/>
                  </a:cubicBezTo>
                  <a:cubicBezTo>
                    <a:pt x="6739891" y="2425700"/>
                    <a:pt x="5900421" y="1397000"/>
                    <a:pt x="4142741" y="753109"/>
                  </a:cubicBezTo>
                  <a:cubicBezTo>
                    <a:pt x="2092961" y="0"/>
                    <a:pt x="0" y="2049780"/>
                    <a:pt x="491491" y="3575049"/>
                  </a:cubicBezTo>
                  <a:cubicBezTo>
                    <a:pt x="897891" y="4838699"/>
                    <a:pt x="194311" y="5392420"/>
                    <a:pt x="617220" y="6079489"/>
                  </a:cubicBezTo>
                  <a:cubicBezTo>
                    <a:pt x="1310641" y="7203439"/>
                    <a:pt x="2658110" y="6788149"/>
                    <a:pt x="3136900" y="6079489"/>
                  </a:cubicBezTo>
                  <a:close/>
                </a:path>
              </a:pathLst>
            </a:custGeom>
            <a:solidFill>
              <a:srgbClr val="000000">
                <a:alpha val="0"/>
              </a:srgbClr>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a:grpSpLocks noChangeAspect="1"/>
          </p:cNvGrpSpPr>
          <p:nvPr/>
        </p:nvGrpSpPr>
        <p:grpSpPr>
          <a:xfrm rot="-6236176">
            <a:off x="2193269" y="-3133687"/>
            <a:ext cx="7429081" cy="9444892"/>
            <a:chOff x="-2540" y="-1270"/>
            <a:chExt cx="4329430" cy="5504180"/>
          </a:xfrm>
        </p:grpSpPr>
        <p:sp>
          <p:nvSpPr>
            <p:cNvPr id="5" name="Freeform 5"/>
            <p:cNvSpPr/>
            <p:nvPr/>
          </p:nvSpPr>
          <p:spPr>
            <a:xfrm>
              <a:off x="-2540" y="-1270"/>
              <a:ext cx="4329430" cy="5504180"/>
            </a:xfrm>
            <a:custGeom>
              <a:avLst/>
              <a:gdLst/>
              <a:ahLst/>
              <a:cxnLst/>
              <a:rect l="l" t="t" r="r" b="b"/>
              <a:pathLst>
                <a:path w="4329430" h="5504180">
                  <a:moveTo>
                    <a:pt x="2216150" y="5504180"/>
                  </a:moveTo>
                  <a:cubicBezTo>
                    <a:pt x="2186940" y="5504180"/>
                    <a:pt x="2157730" y="5504180"/>
                    <a:pt x="2129790" y="5504180"/>
                  </a:cubicBezTo>
                  <a:cubicBezTo>
                    <a:pt x="2123440" y="5502910"/>
                    <a:pt x="2118360" y="5501640"/>
                    <a:pt x="2112010" y="5501640"/>
                  </a:cubicBezTo>
                  <a:cubicBezTo>
                    <a:pt x="2038350" y="5497830"/>
                    <a:pt x="1967230" y="5485130"/>
                    <a:pt x="1897380" y="5463540"/>
                  </a:cubicBezTo>
                  <a:cubicBezTo>
                    <a:pt x="1772920" y="5425440"/>
                    <a:pt x="1657350" y="5367020"/>
                    <a:pt x="1548130" y="5295900"/>
                  </a:cubicBezTo>
                  <a:cubicBezTo>
                    <a:pt x="1423670" y="5215890"/>
                    <a:pt x="1294130" y="5143500"/>
                    <a:pt x="1160780" y="5081270"/>
                  </a:cubicBezTo>
                  <a:cubicBezTo>
                    <a:pt x="1040130" y="5025390"/>
                    <a:pt x="914400" y="4980940"/>
                    <a:pt x="791210" y="4933950"/>
                  </a:cubicBezTo>
                  <a:cubicBezTo>
                    <a:pt x="633730" y="4874259"/>
                    <a:pt x="492760" y="4785359"/>
                    <a:pt x="373380" y="4665979"/>
                  </a:cubicBezTo>
                  <a:cubicBezTo>
                    <a:pt x="320040" y="4612639"/>
                    <a:pt x="274320" y="4551679"/>
                    <a:pt x="227330" y="4491989"/>
                  </a:cubicBezTo>
                  <a:cubicBezTo>
                    <a:pt x="173990" y="4424679"/>
                    <a:pt x="127000" y="4353559"/>
                    <a:pt x="95250" y="4273549"/>
                  </a:cubicBezTo>
                  <a:cubicBezTo>
                    <a:pt x="31750" y="4117340"/>
                    <a:pt x="0" y="3954780"/>
                    <a:pt x="2540" y="3785870"/>
                  </a:cubicBezTo>
                  <a:cubicBezTo>
                    <a:pt x="6350" y="3604260"/>
                    <a:pt x="29210" y="3426460"/>
                    <a:pt x="92710" y="3256280"/>
                  </a:cubicBezTo>
                  <a:cubicBezTo>
                    <a:pt x="189230" y="2992120"/>
                    <a:pt x="354330" y="2782570"/>
                    <a:pt x="590550" y="2632710"/>
                  </a:cubicBezTo>
                  <a:cubicBezTo>
                    <a:pt x="715010" y="2552700"/>
                    <a:pt x="853440" y="2501900"/>
                    <a:pt x="995680" y="2463800"/>
                  </a:cubicBezTo>
                  <a:cubicBezTo>
                    <a:pt x="1122680" y="2429510"/>
                    <a:pt x="1250950" y="2400300"/>
                    <a:pt x="1379220" y="2369820"/>
                  </a:cubicBezTo>
                  <a:cubicBezTo>
                    <a:pt x="1526540" y="2334260"/>
                    <a:pt x="1653540" y="2261870"/>
                    <a:pt x="1758950" y="2152650"/>
                  </a:cubicBezTo>
                  <a:cubicBezTo>
                    <a:pt x="1841500" y="2066290"/>
                    <a:pt x="1905000" y="1968500"/>
                    <a:pt x="1955800" y="1860550"/>
                  </a:cubicBezTo>
                  <a:cubicBezTo>
                    <a:pt x="2026920" y="1708150"/>
                    <a:pt x="2096770" y="1555750"/>
                    <a:pt x="2167890" y="1404620"/>
                  </a:cubicBezTo>
                  <a:cubicBezTo>
                    <a:pt x="2232660" y="1267460"/>
                    <a:pt x="2307590" y="1135380"/>
                    <a:pt x="2401570" y="1016000"/>
                  </a:cubicBezTo>
                  <a:cubicBezTo>
                    <a:pt x="2482850" y="913130"/>
                    <a:pt x="2573020" y="821690"/>
                    <a:pt x="2687320" y="754380"/>
                  </a:cubicBezTo>
                  <a:cubicBezTo>
                    <a:pt x="2792730" y="693420"/>
                    <a:pt x="2907030" y="656590"/>
                    <a:pt x="3025140" y="631190"/>
                  </a:cubicBezTo>
                  <a:cubicBezTo>
                    <a:pt x="3108960" y="613410"/>
                    <a:pt x="3192780" y="596900"/>
                    <a:pt x="3279140" y="596900"/>
                  </a:cubicBezTo>
                  <a:cubicBezTo>
                    <a:pt x="3397250" y="595630"/>
                    <a:pt x="3512820" y="617220"/>
                    <a:pt x="3624580" y="655320"/>
                  </a:cubicBezTo>
                  <a:cubicBezTo>
                    <a:pt x="3712210" y="684530"/>
                    <a:pt x="3793490" y="722630"/>
                    <a:pt x="3863340" y="784860"/>
                  </a:cubicBezTo>
                  <a:cubicBezTo>
                    <a:pt x="3963670" y="873760"/>
                    <a:pt x="4042410" y="980440"/>
                    <a:pt x="4107180" y="1096010"/>
                  </a:cubicBezTo>
                  <a:cubicBezTo>
                    <a:pt x="4161790" y="1192530"/>
                    <a:pt x="4201160" y="1294130"/>
                    <a:pt x="4232910" y="1399540"/>
                  </a:cubicBezTo>
                  <a:cubicBezTo>
                    <a:pt x="4281170" y="1554480"/>
                    <a:pt x="4312920" y="1713230"/>
                    <a:pt x="4323080" y="1875790"/>
                  </a:cubicBezTo>
                  <a:cubicBezTo>
                    <a:pt x="4324350" y="1894840"/>
                    <a:pt x="4326890" y="1913890"/>
                    <a:pt x="4329430" y="1932940"/>
                  </a:cubicBezTo>
                  <a:cubicBezTo>
                    <a:pt x="4329430" y="1998980"/>
                    <a:pt x="4329430" y="2066290"/>
                    <a:pt x="4329430" y="2132330"/>
                  </a:cubicBezTo>
                  <a:cubicBezTo>
                    <a:pt x="4328160" y="2139950"/>
                    <a:pt x="4326890" y="2147570"/>
                    <a:pt x="4326890" y="2153920"/>
                  </a:cubicBezTo>
                  <a:cubicBezTo>
                    <a:pt x="4321810" y="2226310"/>
                    <a:pt x="4319270" y="2299970"/>
                    <a:pt x="4311650" y="2372360"/>
                  </a:cubicBezTo>
                  <a:cubicBezTo>
                    <a:pt x="4295140" y="2532380"/>
                    <a:pt x="4262120" y="2689860"/>
                    <a:pt x="4220210" y="2844800"/>
                  </a:cubicBezTo>
                  <a:cubicBezTo>
                    <a:pt x="4142740" y="3131820"/>
                    <a:pt x="4036060" y="3408679"/>
                    <a:pt x="3902710" y="3674109"/>
                  </a:cubicBezTo>
                  <a:cubicBezTo>
                    <a:pt x="3742690" y="3994150"/>
                    <a:pt x="3559810" y="4300219"/>
                    <a:pt x="3352800" y="4591050"/>
                  </a:cubicBezTo>
                  <a:cubicBezTo>
                    <a:pt x="3248660" y="4737100"/>
                    <a:pt x="3143250" y="4879340"/>
                    <a:pt x="3020060" y="5010150"/>
                  </a:cubicBezTo>
                  <a:cubicBezTo>
                    <a:pt x="2992120" y="5040629"/>
                    <a:pt x="2960370" y="5067300"/>
                    <a:pt x="2934970" y="5100320"/>
                  </a:cubicBezTo>
                  <a:cubicBezTo>
                    <a:pt x="2851150" y="5204460"/>
                    <a:pt x="2753360" y="5290820"/>
                    <a:pt x="2640330" y="5360670"/>
                  </a:cubicBezTo>
                  <a:cubicBezTo>
                    <a:pt x="2540000" y="5422900"/>
                    <a:pt x="2434590" y="5469890"/>
                    <a:pt x="2317750" y="5488940"/>
                  </a:cubicBezTo>
                  <a:cubicBezTo>
                    <a:pt x="2283460" y="5494020"/>
                    <a:pt x="2249170" y="5499100"/>
                    <a:pt x="2216150" y="5504180"/>
                  </a:cubicBezTo>
                  <a:close/>
                  <a:moveTo>
                    <a:pt x="1244600" y="2216150"/>
                  </a:moveTo>
                  <a:cubicBezTo>
                    <a:pt x="1428750" y="2164080"/>
                    <a:pt x="1567180" y="2056130"/>
                    <a:pt x="1656080" y="1885950"/>
                  </a:cubicBezTo>
                  <a:cubicBezTo>
                    <a:pt x="1709420" y="1781810"/>
                    <a:pt x="1760220" y="1677670"/>
                    <a:pt x="1807210" y="1569720"/>
                  </a:cubicBezTo>
                  <a:cubicBezTo>
                    <a:pt x="1869440" y="1430020"/>
                    <a:pt x="1925320" y="1287780"/>
                    <a:pt x="1985010" y="1145540"/>
                  </a:cubicBezTo>
                  <a:cubicBezTo>
                    <a:pt x="2020570" y="1062990"/>
                    <a:pt x="2061210" y="981710"/>
                    <a:pt x="2090420" y="897890"/>
                  </a:cubicBezTo>
                  <a:cubicBezTo>
                    <a:pt x="2108200" y="845820"/>
                    <a:pt x="2127250" y="793750"/>
                    <a:pt x="2151380" y="744220"/>
                  </a:cubicBezTo>
                  <a:cubicBezTo>
                    <a:pt x="2192020" y="660400"/>
                    <a:pt x="2197100" y="571500"/>
                    <a:pt x="2175510" y="480060"/>
                  </a:cubicBezTo>
                  <a:cubicBezTo>
                    <a:pt x="2161540" y="422910"/>
                    <a:pt x="2131060" y="373380"/>
                    <a:pt x="2104390" y="322580"/>
                  </a:cubicBezTo>
                  <a:cubicBezTo>
                    <a:pt x="2065020" y="245110"/>
                    <a:pt x="2007870" y="182880"/>
                    <a:pt x="1935480" y="137160"/>
                  </a:cubicBezTo>
                  <a:cubicBezTo>
                    <a:pt x="1805940" y="54610"/>
                    <a:pt x="1663700" y="8890"/>
                    <a:pt x="1510030" y="2540"/>
                  </a:cubicBezTo>
                  <a:cubicBezTo>
                    <a:pt x="1452880" y="0"/>
                    <a:pt x="1394460" y="5080"/>
                    <a:pt x="1336040" y="8890"/>
                  </a:cubicBezTo>
                  <a:cubicBezTo>
                    <a:pt x="1240790" y="13970"/>
                    <a:pt x="1146810" y="29210"/>
                    <a:pt x="1055370" y="59690"/>
                  </a:cubicBezTo>
                  <a:cubicBezTo>
                    <a:pt x="955040" y="92710"/>
                    <a:pt x="854710" y="129540"/>
                    <a:pt x="767080" y="191770"/>
                  </a:cubicBezTo>
                  <a:cubicBezTo>
                    <a:pt x="687070" y="248920"/>
                    <a:pt x="613410" y="313690"/>
                    <a:pt x="546100" y="386080"/>
                  </a:cubicBezTo>
                  <a:cubicBezTo>
                    <a:pt x="408940" y="537210"/>
                    <a:pt x="294640" y="701040"/>
                    <a:pt x="227330" y="897890"/>
                  </a:cubicBezTo>
                  <a:cubicBezTo>
                    <a:pt x="161290" y="1089660"/>
                    <a:pt x="137160" y="1283970"/>
                    <a:pt x="161290" y="1483360"/>
                  </a:cubicBezTo>
                  <a:cubicBezTo>
                    <a:pt x="185420" y="1678940"/>
                    <a:pt x="262890" y="1849120"/>
                    <a:pt x="394970" y="1997710"/>
                  </a:cubicBezTo>
                  <a:cubicBezTo>
                    <a:pt x="548640" y="2169160"/>
                    <a:pt x="741680" y="2246630"/>
                    <a:pt x="935990" y="2256790"/>
                  </a:cubicBezTo>
                  <a:cubicBezTo>
                    <a:pt x="1050290" y="2258060"/>
                    <a:pt x="1158240" y="2240280"/>
                    <a:pt x="1244600" y="2216150"/>
                  </a:cubicBezTo>
                  <a:close/>
                </a:path>
              </a:pathLst>
            </a:custGeom>
            <a:blipFill>
              <a:blip r:embed="rId2">
                <a:alphaModFix amt="40000"/>
              </a:blip>
              <a:stretch>
                <a:fillRect l="-13522" t="23" r="-13639" b="-2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a:grpSpLocks noChangeAspect="1"/>
          </p:cNvGrpSpPr>
          <p:nvPr/>
        </p:nvGrpSpPr>
        <p:grpSpPr>
          <a:xfrm>
            <a:off x="5275058" y="-4159084"/>
            <a:ext cx="13703759" cy="12406362"/>
            <a:chOff x="0" y="0"/>
            <a:chExt cx="5580380" cy="5052060"/>
          </a:xfrm>
        </p:grpSpPr>
        <p:sp>
          <p:nvSpPr>
            <p:cNvPr id="7" name="Freeform 7"/>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solidFill>
              <a:srgbClr val="E9E9E9"/>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852685" y="9187182"/>
            <a:ext cx="2071685" cy="565674"/>
            <a:chOff x="0" y="0"/>
            <a:chExt cx="2762247" cy="754233"/>
          </a:xfrm>
        </p:grpSpPr>
        <p:sp>
          <p:nvSpPr>
            <p:cNvPr id="9" name="AutoShape 9"/>
            <p:cNvSpPr/>
            <p:nvPr/>
          </p:nvSpPr>
          <p:spPr>
            <a:xfrm>
              <a:off x="25400" y="38100"/>
              <a:ext cx="1779287" cy="0"/>
            </a:xfrm>
            <a:prstGeom prst="line">
              <a:avLst/>
            </a:prstGeom>
            <a:ln w="76200" cap="flat">
              <a:solidFill>
                <a:srgbClr val="0032A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229088"/>
              <a:ext cx="2762247" cy="525145"/>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a:ea typeface="+mn-ea"/>
                  <a:cs typeface="+mn-cs"/>
                </a:rPr>
                <a:t>gegründet 2004</a:t>
              </a:r>
            </a:p>
          </p:txBody>
        </p:sp>
      </p:grpSp>
      <p:grpSp>
        <p:nvGrpSpPr>
          <p:cNvPr id="11" name="Group 11"/>
          <p:cNvGrpSpPr/>
          <p:nvPr/>
        </p:nvGrpSpPr>
        <p:grpSpPr>
          <a:xfrm>
            <a:off x="7801366" y="9187182"/>
            <a:ext cx="2860178" cy="565674"/>
            <a:chOff x="0" y="0"/>
            <a:chExt cx="3813570" cy="754233"/>
          </a:xfrm>
        </p:grpSpPr>
        <p:sp>
          <p:nvSpPr>
            <p:cNvPr id="12" name="AutoShape 12"/>
            <p:cNvSpPr/>
            <p:nvPr/>
          </p:nvSpPr>
          <p:spPr>
            <a:xfrm>
              <a:off x="25400" y="38100"/>
              <a:ext cx="1779287" cy="0"/>
            </a:xfrm>
            <a:prstGeom prst="line">
              <a:avLst/>
            </a:prstGeom>
            <a:ln w="76200" cap="flat">
              <a:solidFill>
                <a:srgbClr val="0032A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229088"/>
              <a:ext cx="3813570" cy="525145"/>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a:ea typeface="+mn-ea"/>
                  <a:cs typeface="+mn-cs"/>
                </a:rPr>
                <a:t>40 Mitarbeiter*innen</a:t>
              </a:r>
            </a:p>
          </p:txBody>
        </p:sp>
      </p:grpSp>
      <p:grpSp>
        <p:nvGrpSpPr>
          <p:cNvPr id="14" name="Group 14"/>
          <p:cNvGrpSpPr/>
          <p:nvPr/>
        </p:nvGrpSpPr>
        <p:grpSpPr>
          <a:xfrm>
            <a:off x="3860886" y="9215757"/>
            <a:ext cx="3340468" cy="986485"/>
            <a:chOff x="0" y="38100"/>
            <a:chExt cx="2654736" cy="1315314"/>
          </a:xfrm>
        </p:grpSpPr>
        <p:sp>
          <p:nvSpPr>
            <p:cNvPr id="15" name="AutoShape 15"/>
            <p:cNvSpPr/>
            <p:nvPr/>
          </p:nvSpPr>
          <p:spPr>
            <a:xfrm>
              <a:off x="25400" y="38100"/>
              <a:ext cx="1779287" cy="0"/>
            </a:xfrm>
            <a:prstGeom prst="line">
              <a:avLst/>
            </a:prstGeom>
            <a:ln w="76200" cap="flat">
              <a:solidFill>
                <a:srgbClr val="0032A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229088"/>
              <a:ext cx="2654736" cy="1124326"/>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ource Sans Pro"/>
                  <a:ea typeface="+mn-ea"/>
                  <a:cs typeface="+mn-cs"/>
                </a:rPr>
                <a:t>Expert*</a:t>
              </a:r>
              <a:r>
                <a:rPr kumimoji="0" lang="en-US" sz="2400" b="0" i="0" u="none" strike="noStrike" kern="1200" cap="none" spc="0" normalizeH="0" baseline="0" noProof="0" dirty="0" err="1">
                  <a:ln>
                    <a:noFill/>
                  </a:ln>
                  <a:solidFill>
                    <a:srgbClr val="000000"/>
                  </a:solidFill>
                  <a:effectLst/>
                  <a:uLnTx/>
                  <a:uFillTx/>
                  <a:latin typeface="Source Sans Pro"/>
                  <a:ea typeface="+mn-ea"/>
                  <a:cs typeface="+mn-cs"/>
                </a:rPr>
                <a:t>innen</a:t>
              </a:r>
              <a:r>
                <a:rPr kumimoji="0" lang="en-US" sz="2400" b="0" i="0" u="none" strike="noStrike" kern="1200" cap="none" spc="0" normalizeH="0" baseline="0" noProof="0" dirty="0">
                  <a:ln>
                    <a:noFill/>
                  </a:ln>
                  <a:solidFill>
                    <a:srgbClr val="000000"/>
                  </a:solidFill>
                  <a:effectLst/>
                  <a:uLnTx/>
                  <a:uFillTx/>
                  <a:latin typeface="Source Sans Pro"/>
                  <a:ea typeface="+mn-ea"/>
                  <a:cs typeface="+mn-cs"/>
                </a:rPr>
                <a:t> </a:t>
              </a:r>
              <a:r>
                <a:rPr kumimoji="0" lang="en-US" sz="2400" b="0" i="0" u="none" strike="noStrike" kern="1200" cap="none" spc="0" normalizeH="0" baseline="0" noProof="0" dirty="0" err="1">
                  <a:ln>
                    <a:noFill/>
                  </a:ln>
                  <a:solidFill>
                    <a:srgbClr val="000000"/>
                  </a:solidFill>
                  <a:effectLst/>
                  <a:uLnTx/>
                  <a:uFillTx/>
                  <a:latin typeface="Source Sans Pro"/>
                  <a:ea typeface="+mn-ea"/>
                  <a:cs typeface="+mn-cs"/>
                </a:rPr>
                <a:t>Mitglied</a:t>
              </a:r>
              <a:r>
                <a:rPr kumimoji="0" lang="en-US" sz="2400" b="0" i="0" u="none" strike="noStrike" kern="1200" cap="none" spc="0" normalizeH="0" baseline="0" noProof="0" dirty="0">
                  <a:ln>
                    <a:noFill/>
                  </a:ln>
                  <a:solidFill>
                    <a:srgbClr val="000000"/>
                  </a:solidFill>
                  <a:effectLst/>
                  <a:uLnTx/>
                  <a:uFillTx/>
                  <a:latin typeface="Source Sans Pro"/>
                  <a:ea typeface="+mn-ea"/>
                  <a:cs typeface="+mn-cs"/>
                </a:rPr>
                <a:t> FV</a:t>
              </a:r>
            </a:p>
          </p:txBody>
        </p:sp>
      </p:grpSp>
      <p:grpSp>
        <p:nvGrpSpPr>
          <p:cNvPr id="17" name="Group 17"/>
          <p:cNvGrpSpPr/>
          <p:nvPr/>
        </p:nvGrpSpPr>
        <p:grpSpPr>
          <a:xfrm>
            <a:off x="12185543" y="9187182"/>
            <a:ext cx="4094264" cy="565674"/>
            <a:chOff x="0" y="0"/>
            <a:chExt cx="5459019" cy="754233"/>
          </a:xfrm>
        </p:grpSpPr>
        <p:sp>
          <p:nvSpPr>
            <p:cNvPr id="18" name="AutoShape 18"/>
            <p:cNvSpPr/>
            <p:nvPr/>
          </p:nvSpPr>
          <p:spPr>
            <a:xfrm>
              <a:off x="25400" y="38100"/>
              <a:ext cx="1779287" cy="0"/>
            </a:xfrm>
            <a:prstGeom prst="line">
              <a:avLst/>
            </a:prstGeom>
            <a:ln w="76200" cap="flat">
              <a:solidFill>
                <a:srgbClr val="0032A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229088"/>
              <a:ext cx="5459019" cy="525145"/>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a:ea typeface="+mn-ea"/>
                  <a:cs typeface="+mn-cs"/>
                </a:rPr>
                <a:t>www.ovos.at</a:t>
              </a:r>
            </a:p>
          </p:txBody>
        </p:sp>
      </p:grpSp>
      <p:grpSp>
        <p:nvGrpSpPr>
          <p:cNvPr id="20" name="Group 20"/>
          <p:cNvGrpSpPr>
            <a:grpSpLocks noChangeAspect="1"/>
          </p:cNvGrpSpPr>
          <p:nvPr/>
        </p:nvGrpSpPr>
        <p:grpSpPr>
          <a:xfrm>
            <a:off x="6105913" y="-3725834"/>
            <a:ext cx="12872904" cy="11654167"/>
            <a:chOff x="0" y="0"/>
            <a:chExt cx="5580380" cy="5052060"/>
          </a:xfrm>
        </p:grpSpPr>
        <p:sp>
          <p:nvSpPr>
            <p:cNvPr id="21" name="Freeform 21"/>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3"/>
              <a:stretch>
                <a:fillRect l="-3597" r="-1711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TextBox 22"/>
          <p:cNvSpPr txBox="1"/>
          <p:nvPr/>
        </p:nvSpPr>
        <p:spPr>
          <a:xfrm>
            <a:off x="852685" y="5113120"/>
            <a:ext cx="10110248" cy="994183"/>
          </a:xfrm>
          <a:prstGeom prst="rect">
            <a:avLst/>
          </a:prstGeom>
        </p:spPr>
        <p:txBody>
          <a:bodyPr lIns="0" tIns="0" rIns="0" bIns="0" rtlCol="0" anchor="t">
            <a:spAutoFit/>
          </a:bodyPr>
          <a:lstStyle/>
          <a:p>
            <a:pPr marL="0" marR="0" lvl="0" indent="0" algn="l" defTabSz="914400" rtl="0" eaLnBrk="1" fontAlgn="auto" latinLnBrk="0" hangingPunct="1">
              <a:lnSpc>
                <a:spcPts val="8959"/>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T Commons Pro Bold" panose="020B0604020202020204" charset="0"/>
                <a:ea typeface="+mn-ea"/>
                <a:cs typeface="+mn-cs"/>
              </a:rPr>
              <a:t>WIR SIND OVOS</a:t>
            </a:r>
          </a:p>
        </p:txBody>
      </p:sp>
      <p:sp>
        <p:nvSpPr>
          <p:cNvPr id="23" name="TextBox 23"/>
          <p:cNvSpPr txBox="1"/>
          <p:nvPr/>
        </p:nvSpPr>
        <p:spPr>
          <a:xfrm>
            <a:off x="852685" y="4862364"/>
            <a:ext cx="10110248" cy="3166110"/>
          </a:xfrm>
          <a:prstGeom prst="rect">
            <a:avLst/>
          </a:prstGeom>
        </p:spPr>
        <p:txBody>
          <a:bodyPr lIns="0" tIns="0" rIns="0" bIns="0" rtlCol="0" anchor="t">
            <a:spAutoFit/>
          </a:bodyPr>
          <a:lstStyle/>
          <a:p>
            <a:pPr marL="0" marR="0" lvl="0" indent="0" algn="l" defTabSz="914400" rtl="0" eaLnBrk="1" fontAlgn="auto" latinLnBrk="0" hangingPunct="1">
              <a:lnSpc>
                <a:spcPts val="504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ts val="504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ts val="504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333333"/>
                </a:solidFill>
                <a:effectLst/>
                <a:uLnTx/>
                <a:uFillTx/>
                <a:latin typeface="Heebo 1"/>
                <a:ea typeface="+mn-ea"/>
                <a:cs typeface="+mn-cs"/>
              </a:rPr>
              <a:t>Spielerische</a:t>
            </a:r>
            <a:r>
              <a:rPr kumimoji="0" lang="en-US" sz="3200" b="0" i="0" u="none" strike="noStrike" kern="1200" cap="none" spc="0" normalizeH="0" baseline="0" noProof="0" dirty="0">
                <a:ln>
                  <a:noFill/>
                </a:ln>
                <a:solidFill>
                  <a:srgbClr val="333333"/>
                </a:solidFill>
                <a:effectLst/>
                <a:uLnTx/>
                <a:uFillTx/>
                <a:latin typeface="Heebo 1"/>
                <a:ea typeface="+mn-ea"/>
                <a:cs typeface="+mn-cs"/>
              </a:rPr>
              <a:t> </a:t>
            </a:r>
            <a:r>
              <a:rPr kumimoji="0" lang="en-US" sz="3200" b="0" i="0" u="none" strike="noStrike" kern="1200" cap="none" spc="0" normalizeH="0" baseline="0" noProof="0" dirty="0" err="1">
                <a:ln>
                  <a:noFill/>
                </a:ln>
                <a:solidFill>
                  <a:srgbClr val="333333"/>
                </a:solidFill>
                <a:effectLst/>
                <a:uLnTx/>
                <a:uFillTx/>
                <a:latin typeface="Heebo 1"/>
                <a:ea typeface="+mn-ea"/>
                <a:cs typeface="+mn-cs"/>
              </a:rPr>
              <a:t>Wissensvermittlung</a:t>
            </a:r>
            <a:endParaRPr kumimoji="0" lang="en-US" sz="3200" b="0" i="0" u="none" strike="noStrike" kern="1200" cap="none" spc="0" normalizeH="0" baseline="0" noProof="0" dirty="0">
              <a:ln>
                <a:noFill/>
              </a:ln>
              <a:solidFill>
                <a:srgbClr val="333333"/>
              </a:solidFill>
              <a:effectLst/>
              <a:uLnTx/>
              <a:uFillTx/>
              <a:latin typeface="Heebo 1"/>
              <a:ea typeface="+mn-ea"/>
              <a:cs typeface="+mn-cs"/>
            </a:endParaRPr>
          </a:p>
          <a:p>
            <a:pPr marL="0" marR="0" lvl="0" indent="0" algn="l" defTabSz="914400" rtl="0" eaLnBrk="1" fontAlgn="auto" latinLnBrk="0" hangingPunct="1">
              <a:lnSpc>
                <a:spcPts val="504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33333"/>
                </a:solidFill>
                <a:effectLst/>
                <a:uLnTx/>
                <a:uFillTx/>
                <a:latin typeface="Heebo 1"/>
                <a:ea typeface="+mn-ea"/>
                <a:cs typeface="+mn-cs"/>
              </a:rPr>
              <a:t>in Idee, </a:t>
            </a:r>
            <a:r>
              <a:rPr kumimoji="0" lang="en-US" sz="3200" b="0" i="0" u="none" strike="noStrike" kern="1200" cap="none" spc="0" normalizeH="0" baseline="0" noProof="0" dirty="0" err="1">
                <a:ln>
                  <a:noFill/>
                </a:ln>
                <a:solidFill>
                  <a:srgbClr val="333333"/>
                </a:solidFill>
                <a:effectLst/>
                <a:uLnTx/>
                <a:uFillTx/>
                <a:latin typeface="Heebo 1"/>
                <a:ea typeface="+mn-ea"/>
                <a:cs typeface="+mn-cs"/>
              </a:rPr>
              <a:t>Konzept</a:t>
            </a:r>
            <a:r>
              <a:rPr kumimoji="0" lang="en-US" sz="3200" b="0" i="0" u="none" strike="noStrike" kern="1200" cap="none" spc="0" normalizeH="0" baseline="0" noProof="0" dirty="0">
                <a:ln>
                  <a:noFill/>
                </a:ln>
                <a:solidFill>
                  <a:srgbClr val="333333"/>
                </a:solidFill>
                <a:effectLst/>
                <a:uLnTx/>
                <a:uFillTx/>
                <a:latin typeface="Heebo 1"/>
                <a:ea typeface="+mn-ea"/>
                <a:cs typeface="+mn-cs"/>
              </a:rPr>
              <a:t> und </a:t>
            </a:r>
            <a:r>
              <a:rPr kumimoji="0" lang="en-US" sz="3200" b="0" i="0" u="none" strike="noStrike" kern="1200" cap="none" spc="0" normalizeH="0" baseline="0" noProof="0" dirty="0" err="1">
                <a:ln>
                  <a:noFill/>
                </a:ln>
                <a:solidFill>
                  <a:srgbClr val="333333"/>
                </a:solidFill>
                <a:effectLst/>
                <a:uLnTx/>
                <a:uFillTx/>
                <a:latin typeface="Heebo 1"/>
                <a:ea typeface="+mn-ea"/>
                <a:cs typeface="+mn-cs"/>
              </a:rPr>
              <a:t>Umsetzung</a:t>
            </a:r>
            <a:r>
              <a:rPr kumimoji="0" lang="en-US" sz="3200" b="0" i="0" u="none" strike="noStrike" kern="1200" cap="none" spc="0" normalizeH="0" baseline="0" noProof="0" dirty="0">
                <a:ln>
                  <a:noFill/>
                </a:ln>
                <a:solidFill>
                  <a:srgbClr val="333333"/>
                </a:solidFill>
                <a:effectLst/>
                <a:uLnTx/>
                <a:uFillTx/>
                <a:latin typeface="Heebo 1"/>
                <a:ea typeface="+mn-ea"/>
                <a:cs typeface="+mn-cs"/>
              </a:rPr>
              <a:t>. </a:t>
            </a:r>
          </a:p>
          <a:p>
            <a:pPr marL="0" marR="0" lvl="0" indent="0" algn="l" defTabSz="914400" rtl="0" eaLnBrk="1" fontAlgn="auto" latinLnBrk="0" hangingPunct="1">
              <a:lnSpc>
                <a:spcPts val="504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33333"/>
                </a:solidFill>
                <a:effectLst/>
                <a:uLnTx/>
                <a:uFillTx/>
                <a:latin typeface="Heebo 1"/>
                <a:ea typeface="+mn-ea"/>
                <a:cs typeface="+mn-cs"/>
              </a:rPr>
              <a:t>In Wien. Für die Welt.</a:t>
            </a:r>
          </a:p>
        </p:txBody>
      </p:sp>
      <p:sp>
        <p:nvSpPr>
          <p:cNvPr id="24" name="Freeform 24"/>
          <p:cNvSpPr/>
          <p:nvPr/>
        </p:nvSpPr>
        <p:spPr>
          <a:xfrm>
            <a:off x="1028700" y="637487"/>
            <a:ext cx="1463763" cy="1463763"/>
          </a:xfrm>
          <a:custGeom>
            <a:avLst/>
            <a:gdLst/>
            <a:ahLst/>
            <a:cxnLst/>
            <a:rect l="l" t="t" r="r" b="b"/>
            <a:pathLst>
              <a:path w="1463763" h="1463763">
                <a:moveTo>
                  <a:pt x="0" y="0"/>
                </a:moveTo>
                <a:lnTo>
                  <a:pt x="1463763" y="0"/>
                </a:lnTo>
                <a:lnTo>
                  <a:pt x="1463763" y="1463763"/>
                </a:lnTo>
                <a:lnTo>
                  <a:pt x="0" y="146376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8917" y="2191562"/>
            <a:ext cx="4668453" cy="466845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4906" r="-24906"/>
              </a:stretch>
            </a:blipFill>
          </p:spPr>
        </p:sp>
      </p:grpSp>
      <p:sp>
        <p:nvSpPr>
          <p:cNvPr id="4" name="Freeform 4"/>
          <p:cNvSpPr/>
          <p:nvPr/>
        </p:nvSpPr>
        <p:spPr>
          <a:xfrm>
            <a:off x="8955180" y="2899253"/>
            <a:ext cx="8140777" cy="5403441"/>
          </a:xfrm>
          <a:custGeom>
            <a:avLst/>
            <a:gdLst/>
            <a:ahLst/>
            <a:cxnLst/>
            <a:rect l="l" t="t" r="r" b="b"/>
            <a:pathLst>
              <a:path w="8140777" h="5403441">
                <a:moveTo>
                  <a:pt x="0" y="0"/>
                </a:moveTo>
                <a:lnTo>
                  <a:pt x="8140777" y="0"/>
                </a:lnTo>
                <a:lnTo>
                  <a:pt x="8140777" y="5403440"/>
                </a:lnTo>
                <a:lnTo>
                  <a:pt x="0" y="5403440"/>
                </a:lnTo>
                <a:lnTo>
                  <a:pt x="0" y="0"/>
                </a:lnTo>
                <a:close/>
              </a:path>
            </a:pathLst>
          </a:custGeom>
          <a:blipFill>
            <a:blip r:embed="rId4"/>
            <a:stretch>
              <a:fillRect/>
            </a:stretch>
          </a:blipFill>
        </p:spPr>
      </p:sp>
      <p:sp>
        <p:nvSpPr>
          <p:cNvPr id="5" name="Freeform 5"/>
          <p:cNvSpPr/>
          <p:nvPr/>
        </p:nvSpPr>
        <p:spPr>
          <a:xfrm>
            <a:off x="498917" y="5952584"/>
            <a:ext cx="3285898" cy="3285898"/>
          </a:xfrm>
          <a:custGeom>
            <a:avLst/>
            <a:gdLst/>
            <a:ahLst/>
            <a:cxnLst/>
            <a:rect l="l" t="t" r="r" b="b"/>
            <a:pathLst>
              <a:path w="3285898" h="3285898">
                <a:moveTo>
                  <a:pt x="0" y="0"/>
                </a:moveTo>
                <a:lnTo>
                  <a:pt x="3285898" y="0"/>
                </a:lnTo>
                <a:lnTo>
                  <a:pt x="3285898" y="3285898"/>
                </a:lnTo>
                <a:lnTo>
                  <a:pt x="0" y="32858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4227746" flipV="1">
            <a:off x="5349012" y="6113824"/>
            <a:ext cx="2041970" cy="4114800"/>
          </a:xfrm>
          <a:custGeom>
            <a:avLst/>
            <a:gdLst/>
            <a:ahLst/>
            <a:cxnLst/>
            <a:rect l="l" t="t" r="r" b="b"/>
            <a:pathLst>
              <a:path w="2041970" h="4114800">
                <a:moveTo>
                  <a:pt x="0" y="4114800"/>
                </a:moveTo>
                <a:lnTo>
                  <a:pt x="2041970" y="4114800"/>
                </a:lnTo>
                <a:lnTo>
                  <a:pt x="2041970" y="0"/>
                </a:lnTo>
                <a:lnTo>
                  <a:pt x="0" y="0"/>
                </a:lnTo>
                <a:lnTo>
                  <a:pt x="0" y="411480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5737261" y="372867"/>
            <a:ext cx="6813478" cy="2275825"/>
          </a:xfrm>
          <a:prstGeom prst="rect">
            <a:avLst/>
          </a:prstGeom>
        </p:spPr>
        <p:txBody>
          <a:bodyPr lIns="0" tIns="0" rIns="0" bIns="0" rtlCol="0" anchor="t">
            <a:spAutoFit/>
          </a:bodyPr>
          <a:lstStyle/>
          <a:p>
            <a:pPr algn="ctr">
              <a:lnSpc>
                <a:spcPts val="9052"/>
              </a:lnSpc>
              <a:spcBef>
                <a:spcPct val="0"/>
              </a:spcBef>
            </a:pPr>
            <a:r>
              <a:rPr lang="en-US" sz="8381">
                <a:solidFill>
                  <a:srgbClr val="000000"/>
                </a:solidFill>
                <a:latin typeface="TT Commons Classic 2"/>
              </a:rPr>
              <a:t>12 JAHRE KNOW HOW</a:t>
            </a:r>
          </a:p>
        </p:txBody>
      </p:sp>
      <p:sp>
        <p:nvSpPr>
          <p:cNvPr id="8" name="TextBox 8"/>
          <p:cNvSpPr txBox="1"/>
          <p:nvPr/>
        </p:nvSpPr>
        <p:spPr>
          <a:xfrm>
            <a:off x="454954" y="7389983"/>
            <a:ext cx="2912714" cy="439675"/>
          </a:xfrm>
          <a:prstGeom prst="rect">
            <a:avLst/>
          </a:prstGeom>
        </p:spPr>
        <p:txBody>
          <a:bodyPr lIns="0" tIns="0" rIns="0" bIns="0" rtlCol="0" anchor="t">
            <a:spAutoFit/>
          </a:bodyPr>
          <a:lstStyle/>
          <a:p>
            <a:pPr marL="615553" lvl="1" indent="-307777" algn="ctr">
              <a:lnSpc>
                <a:spcPts val="3079"/>
              </a:lnSpc>
              <a:buFont typeface="Arial"/>
              <a:buChar char="•"/>
            </a:pPr>
            <a:r>
              <a:rPr lang="en-US" sz="2851">
                <a:solidFill>
                  <a:srgbClr val="000000"/>
                </a:solidFill>
                <a:latin typeface="TT Commons Classic 3"/>
              </a:rPr>
              <a:t>unübersichtlich</a:t>
            </a:r>
          </a:p>
        </p:txBody>
      </p:sp>
      <p:sp>
        <p:nvSpPr>
          <p:cNvPr id="9" name="TextBox 9"/>
          <p:cNvSpPr txBox="1"/>
          <p:nvPr/>
        </p:nvSpPr>
        <p:spPr>
          <a:xfrm>
            <a:off x="454954" y="8199799"/>
            <a:ext cx="3187233" cy="439691"/>
          </a:xfrm>
          <a:prstGeom prst="rect">
            <a:avLst/>
          </a:prstGeom>
        </p:spPr>
        <p:txBody>
          <a:bodyPr lIns="0" tIns="0" rIns="0" bIns="0" rtlCol="0" anchor="t">
            <a:spAutoFit/>
          </a:bodyPr>
          <a:lstStyle/>
          <a:p>
            <a:pPr marL="615553" lvl="1" indent="-307777" algn="ctr">
              <a:lnSpc>
                <a:spcPts val="3079"/>
              </a:lnSpc>
              <a:buFont typeface="Arial"/>
              <a:buChar char="•"/>
            </a:pPr>
            <a:r>
              <a:rPr lang="en-US" sz="2851">
                <a:solidFill>
                  <a:srgbClr val="000000"/>
                </a:solidFill>
                <a:latin typeface="TT Commons Classic 3"/>
              </a:rPr>
              <a:t>“Zettelwirtschaft”</a:t>
            </a:r>
          </a:p>
        </p:txBody>
      </p:sp>
      <p:grpSp>
        <p:nvGrpSpPr>
          <p:cNvPr id="10" name="Group 10"/>
          <p:cNvGrpSpPr/>
          <p:nvPr/>
        </p:nvGrpSpPr>
        <p:grpSpPr>
          <a:xfrm>
            <a:off x="8458200" y="6553041"/>
            <a:ext cx="3236366" cy="3236366"/>
            <a:chOff x="0" y="0"/>
            <a:chExt cx="4315154" cy="4315154"/>
          </a:xfrm>
        </p:grpSpPr>
        <p:sp>
          <p:nvSpPr>
            <p:cNvPr id="11" name="Freeform 11"/>
            <p:cNvSpPr/>
            <p:nvPr/>
          </p:nvSpPr>
          <p:spPr>
            <a:xfrm>
              <a:off x="0" y="0"/>
              <a:ext cx="4315154" cy="4315154"/>
            </a:xfrm>
            <a:custGeom>
              <a:avLst/>
              <a:gdLst/>
              <a:ahLst/>
              <a:cxnLst/>
              <a:rect l="l" t="t" r="r" b="b"/>
              <a:pathLst>
                <a:path w="4315154" h="4315154">
                  <a:moveTo>
                    <a:pt x="0" y="0"/>
                  </a:moveTo>
                  <a:lnTo>
                    <a:pt x="4315154" y="0"/>
                  </a:lnTo>
                  <a:lnTo>
                    <a:pt x="4315154" y="4315154"/>
                  </a:lnTo>
                  <a:lnTo>
                    <a:pt x="0" y="43151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TextBox 12"/>
            <p:cNvSpPr txBox="1"/>
            <p:nvPr/>
          </p:nvSpPr>
          <p:spPr>
            <a:xfrm>
              <a:off x="0" y="2498247"/>
              <a:ext cx="2722526" cy="595758"/>
            </a:xfrm>
            <a:prstGeom prst="rect">
              <a:avLst/>
            </a:prstGeom>
          </p:spPr>
          <p:txBody>
            <a:bodyPr lIns="0" tIns="0" rIns="0" bIns="0" rtlCol="0" anchor="t">
              <a:spAutoFit/>
            </a:bodyPr>
            <a:lstStyle/>
            <a:p>
              <a:pPr marL="615553" lvl="1" indent="-307777" algn="ctr">
                <a:lnSpc>
                  <a:spcPts val="3079"/>
                </a:lnSpc>
                <a:buFont typeface="Arial"/>
                <a:buChar char="•"/>
              </a:pPr>
              <a:r>
                <a:rPr lang="en-US" sz="2851">
                  <a:solidFill>
                    <a:srgbClr val="000000"/>
                  </a:solidFill>
                  <a:latin typeface="TT Commons Classic 3"/>
                </a:rPr>
                <a:t>effizient</a:t>
              </a:r>
            </a:p>
          </p:txBody>
        </p:sp>
        <p:sp>
          <p:nvSpPr>
            <p:cNvPr id="13" name="TextBox 13"/>
            <p:cNvSpPr txBox="1"/>
            <p:nvPr/>
          </p:nvSpPr>
          <p:spPr>
            <a:xfrm>
              <a:off x="0" y="3665014"/>
              <a:ext cx="4315154" cy="595758"/>
            </a:xfrm>
            <a:prstGeom prst="rect">
              <a:avLst/>
            </a:prstGeom>
          </p:spPr>
          <p:txBody>
            <a:bodyPr lIns="0" tIns="0" rIns="0" bIns="0" rtlCol="0" anchor="t">
              <a:spAutoFit/>
            </a:bodyPr>
            <a:lstStyle/>
            <a:p>
              <a:pPr marL="615553" lvl="1" indent="-307777" algn="ctr">
                <a:lnSpc>
                  <a:spcPts val="3079"/>
                </a:lnSpc>
                <a:buFont typeface="Arial"/>
                <a:buChar char="•"/>
              </a:pPr>
              <a:r>
                <a:rPr lang="en-US" sz="2851">
                  <a:solidFill>
                    <a:srgbClr val="000000"/>
                  </a:solidFill>
                  <a:latin typeface="TT Commons Classic 3"/>
                </a:rPr>
                <a:t>Spaß am Lernen </a:t>
              </a:r>
            </a:p>
          </p:txBody>
        </p:sp>
        <p:sp>
          <p:nvSpPr>
            <p:cNvPr id="14" name="TextBox 14"/>
            <p:cNvSpPr txBox="1"/>
            <p:nvPr/>
          </p:nvSpPr>
          <p:spPr>
            <a:xfrm>
              <a:off x="0" y="3095064"/>
              <a:ext cx="3792945" cy="595758"/>
            </a:xfrm>
            <a:prstGeom prst="rect">
              <a:avLst/>
            </a:prstGeom>
          </p:spPr>
          <p:txBody>
            <a:bodyPr lIns="0" tIns="0" rIns="0" bIns="0" rtlCol="0" anchor="t">
              <a:spAutoFit/>
            </a:bodyPr>
            <a:lstStyle/>
            <a:p>
              <a:pPr marL="615553" lvl="1" indent="-307777" algn="ctr">
                <a:lnSpc>
                  <a:spcPts val="3079"/>
                </a:lnSpc>
                <a:buFont typeface="Arial"/>
                <a:buChar char="•"/>
              </a:pPr>
              <a:r>
                <a:rPr lang="en-US" sz="2851">
                  <a:solidFill>
                    <a:srgbClr val="000000"/>
                  </a:solidFill>
                  <a:latin typeface="TT Commons Classic 3"/>
                </a:rPr>
                <a:t>automatisiert</a:t>
              </a:r>
            </a:p>
          </p:txBody>
        </p:sp>
      </p:grpSp>
      <p:sp>
        <p:nvSpPr>
          <p:cNvPr id="15" name="TextBox 15"/>
          <p:cNvSpPr txBox="1"/>
          <p:nvPr/>
        </p:nvSpPr>
        <p:spPr>
          <a:xfrm>
            <a:off x="454954" y="7786504"/>
            <a:ext cx="2177992" cy="439675"/>
          </a:xfrm>
          <a:prstGeom prst="rect">
            <a:avLst/>
          </a:prstGeom>
        </p:spPr>
        <p:txBody>
          <a:bodyPr lIns="0" tIns="0" rIns="0" bIns="0" rtlCol="0" anchor="t">
            <a:spAutoFit/>
          </a:bodyPr>
          <a:lstStyle/>
          <a:p>
            <a:pPr marL="615553" lvl="1" indent="-307777" algn="ctr">
              <a:lnSpc>
                <a:spcPts val="3079"/>
              </a:lnSpc>
              <a:buFont typeface="Arial"/>
              <a:buChar char="•"/>
            </a:pPr>
            <a:r>
              <a:rPr lang="en-US" sz="2851">
                <a:solidFill>
                  <a:srgbClr val="000000"/>
                </a:solidFill>
                <a:latin typeface="TT Commons Classic 3"/>
              </a:rPr>
              <a:t>aufwendig</a:t>
            </a:r>
          </a:p>
        </p:txBody>
      </p:sp>
      <p:pic>
        <p:nvPicPr>
          <p:cNvPr id="17" name="Grafik 16">
            <a:extLst>
              <a:ext uri="{FF2B5EF4-FFF2-40B4-BE49-F238E27FC236}">
                <a16:creationId xmlns:a16="http://schemas.microsoft.com/office/drawing/2014/main" id="{0BE88D1E-10BB-234F-CD33-5A66AFF136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62357" y="5133791"/>
            <a:ext cx="4267200" cy="53054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483497" y="3763086"/>
            <a:ext cx="418380" cy="489914"/>
          </a:xfrm>
          <a:custGeom>
            <a:avLst/>
            <a:gdLst/>
            <a:ahLst/>
            <a:cxnLst/>
            <a:rect l="l" t="t" r="r" b="b"/>
            <a:pathLst>
              <a:path w="418380" h="489914">
                <a:moveTo>
                  <a:pt x="0" y="0"/>
                </a:moveTo>
                <a:lnTo>
                  <a:pt x="418380" y="0"/>
                </a:lnTo>
                <a:lnTo>
                  <a:pt x="418380" y="489915"/>
                </a:lnTo>
                <a:lnTo>
                  <a:pt x="0" y="489915"/>
                </a:lnTo>
                <a:lnTo>
                  <a:pt x="0" y="0"/>
                </a:lnTo>
                <a:close/>
              </a:path>
            </a:pathLst>
          </a:custGeom>
          <a:blipFill>
            <a:blip r:embed="rId3"/>
            <a:stretch>
              <a:fillRect/>
            </a:stretch>
          </a:blipFill>
        </p:spPr>
      </p:sp>
      <p:sp>
        <p:nvSpPr>
          <p:cNvPr id="4" name="Freeform 4"/>
          <p:cNvSpPr/>
          <p:nvPr/>
        </p:nvSpPr>
        <p:spPr>
          <a:xfrm>
            <a:off x="1483497" y="5186725"/>
            <a:ext cx="418380" cy="489914"/>
          </a:xfrm>
          <a:custGeom>
            <a:avLst/>
            <a:gdLst/>
            <a:ahLst/>
            <a:cxnLst/>
            <a:rect l="l" t="t" r="r" b="b"/>
            <a:pathLst>
              <a:path w="418380" h="489914">
                <a:moveTo>
                  <a:pt x="0" y="0"/>
                </a:moveTo>
                <a:lnTo>
                  <a:pt x="418380" y="0"/>
                </a:lnTo>
                <a:lnTo>
                  <a:pt x="418380" y="489915"/>
                </a:lnTo>
                <a:lnTo>
                  <a:pt x="0" y="489915"/>
                </a:lnTo>
                <a:lnTo>
                  <a:pt x="0" y="0"/>
                </a:lnTo>
                <a:close/>
              </a:path>
            </a:pathLst>
          </a:custGeom>
          <a:blipFill>
            <a:blip r:embed="rId3"/>
            <a:stretch>
              <a:fillRect/>
            </a:stretch>
          </a:blipFill>
        </p:spPr>
      </p:sp>
      <p:sp>
        <p:nvSpPr>
          <p:cNvPr id="5" name="Freeform 5"/>
          <p:cNvSpPr/>
          <p:nvPr/>
        </p:nvSpPr>
        <p:spPr>
          <a:xfrm>
            <a:off x="1483497" y="6610090"/>
            <a:ext cx="418380" cy="489914"/>
          </a:xfrm>
          <a:custGeom>
            <a:avLst/>
            <a:gdLst/>
            <a:ahLst/>
            <a:cxnLst/>
            <a:rect l="l" t="t" r="r" b="b"/>
            <a:pathLst>
              <a:path w="418380" h="489914">
                <a:moveTo>
                  <a:pt x="0" y="0"/>
                </a:moveTo>
                <a:lnTo>
                  <a:pt x="418380" y="0"/>
                </a:lnTo>
                <a:lnTo>
                  <a:pt x="418380" y="489914"/>
                </a:lnTo>
                <a:lnTo>
                  <a:pt x="0" y="489914"/>
                </a:lnTo>
                <a:lnTo>
                  <a:pt x="0" y="0"/>
                </a:lnTo>
                <a:close/>
              </a:path>
            </a:pathLst>
          </a:custGeom>
          <a:blipFill>
            <a:blip r:embed="rId3"/>
            <a:stretch>
              <a:fillRect/>
            </a:stretch>
          </a:blipFill>
        </p:spPr>
      </p:sp>
      <p:sp>
        <p:nvSpPr>
          <p:cNvPr id="6" name="Freeform 6"/>
          <p:cNvSpPr/>
          <p:nvPr/>
        </p:nvSpPr>
        <p:spPr>
          <a:xfrm>
            <a:off x="1483497" y="8033454"/>
            <a:ext cx="418380" cy="489914"/>
          </a:xfrm>
          <a:custGeom>
            <a:avLst/>
            <a:gdLst/>
            <a:ahLst/>
            <a:cxnLst/>
            <a:rect l="l" t="t" r="r" b="b"/>
            <a:pathLst>
              <a:path w="418380" h="489914">
                <a:moveTo>
                  <a:pt x="0" y="0"/>
                </a:moveTo>
                <a:lnTo>
                  <a:pt x="418380" y="0"/>
                </a:lnTo>
                <a:lnTo>
                  <a:pt x="418380" y="489914"/>
                </a:lnTo>
                <a:lnTo>
                  <a:pt x="0" y="489914"/>
                </a:lnTo>
                <a:lnTo>
                  <a:pt x="0" y="0"/>
                </a:lnTo>
                <a:close/>
              </a:path>
            </a:pathLst>
          </a:custGeom>
          <a:blipFill>
            <a:blip r:embed="rId3"/>
            <a:stretch>
              <a:fillRect/>
            </a:stretch>
          </a:blipFill>
        </p:spPr>
      </p:sp>
      <p:sp>
        <p:nvSpPr>
          <p:cNvPr id="7" name="TextBox 7"/>
          <p:cNvSpPr txBox="1"/>
          <p:nvPr/>
        </p:nvSpPr>
        <p:spPr>
          <a:xfrm>
            <a:off x="2653982" y="3886928"/>
            <a:ext cx="3017688" cy="459867"/>
          </a:xfrm>
          <a:prstGeom prst="rect">
            <a:avLst/>
          </a:prstGeom>
        </p:spPr>
        <p:txBody>
          <a:bodyPr lIns="0" tIns="0" rIns="0" bIns="0" rtlCol="0" anchor="t">
            <a:spAutoFit/>
          </a:bodyPr>
          <a:lstStyle/>
          <a:p>
            <a:pPr algn="ctr">
              <a:lnSpc>
                <a:spcPts val="3564"/>
              </a:lnSpc>
              <a:spcBef>
                <a:spcPct val="0"/>
              </a:spcBef>
            </a:pPr>
            <a:r>
              <a:rPr lang="en-US" sz="3300" dirty="0" err="1">
                <a:solidFill>
                  <a:srgbClr val="000000"/>
                </a:solidFill>
                <a:latin typeface="Heebo"/>
              </a:rPr>
              <a:t>Druckmaterial</a:t>
            </a:r>
            <a:endParaRPr lang="en-US" sz="3300" dirty="0">
              <a:solidFill>
                <a:srgbClr val="000000"/>
              </a:solidFill>
              <a:latin typeface="Heebo"/>
            </a:endParaRPr>
          </a:p>
        </p:txBody>
      </p:sp>
      <p:sp>
        <p:nvSpPr>
          <p:cNvPr id="8" name="TextBox 8"/>
          <p:cNvSpPr txBox="1"/>
          <p:nvPr/>
        </p:nvSpPr>
        <p:spPr>
          <a:xfrm>
            <a:off x="2707350" y="5310430"/>
            <a:ext cx="2633827" cy="473206"/>
          </a:xfrm>
          <a:prstGeom prst="rect">
            <a:avLst/>
          </a:prstGeom>
        </p:spPr>
        <p:txBody>
          <a:bodyPr lIns="0" tIns="0" rIns="0" bIns="0" rtlCol="0" anchor="t">
            <a:spAutoFit/>
          </a:bodyPr>
          <a:lstStyle/>
          <a:p>
            <a:pPr marL="0" lvl="0" indent="0" algn="ctr">
              <a:lnSpc>
                <a:spcPts val="3564"/>
              </a:lnSpc>
              <a:spcBef>
                <a:spcPct val="0"/>
              </a:spcBef>
            </a:pPr>
            <a:r>
              <a:rPr lang="en-US" sz="3300" dirty="0" err="1">
                <a:solidFill>
                  <a:srgbClr val="000000"/>
                </a:solidFill>
                <a:latin typeface="Heebo"/>
              </a:rPr>
              <a:t>Z</a:t>
            </a:r>
            <a:r>
              <a:rPr lang="en-US" sz="3300" u="none" strike="noStrike" dirty="0" err="1">
                <a:solidFill>
                  <a:srgbClr val="000000"/>
                </a:solidFill>
                <a:latin typeface="Heebo"/>
              </a:rPr>
              <a:t>eitintensiv</a:t>
            </a:r>
            <a:endParaRPr lang="en-US" sz="3300" u="none" strike="noStrike" dirty="0">
              <a:solidFill>
                <a:srgbClr val="000000"/>
              </a:solidFill>
              <a:latin typeface="Heebo"/>
            </a:endParaRPr>
          </a:p>
        </p:txBody>
      </p:sp>
      <p:sp>
        <p:nvSpPr>
          <p:cNvPr id="9" name="TextBox 9"/>
          <p:cNvSpPr txBox="1"/>
          <p:nvPr/>
        </p:nvSpPr>
        <p:spPr>
          <a:xfrm>
            <a:off x="2653982" y="6733931"/>
            <a:ext cx="4707387" cy="459867"/>
          </a:xfrm>
          <a:prstGeom prst="rect">
            <a:avLst/>
          </a:prstGeom>
        </p:spPr>
        <p:txBody>
          <a:bodyPr lIns="0" tIns="0" rIns="0" bIns="0" rtlCol="0" anchor="t">
            <a:spAutoFit/>
          </a:bodyPr>
          <a:lstStyle/>
          <a:p>
            <a:pPr marL="0" lvl="0" indent="0" algn="ctr">
              <a:lnSpc>
                <a:spcPts val="3564"/>
              </a:lnSpc>
              <a:spcBef>
                <a:spcPct val="0"/>
              </a:spcBef>
            </a:pPr>
            <a:r>
              <a:rPr lang="en-US" sz="3300" u="none" strike="noStrike">
                <a:solidFill>
                  <a:srgbClr val="000000"/>
                </a:solidFill>
                <a:latin typeface="Heebo"/>
              </a:rPr>
              <a:t>Updates nur mündlich</a:t>
            </a:r>
          </a:p>
        </p:txBody>
      </p:sp>
      <p:sp>
        <p:nvSpPr>
          <p:cNvPr id="10" name="TextBox 10"/>
          <p:cNvSpPr txBox="1"/>
          <p:nvPr/>
        </p:nvSpPr>
        <p:spPr>
          <a:xfrm>
            <a:off x="2050720" y="8157432"/>
            <a:ext cx="6475270" cy="473206"/>
          </a:xfrm>
          <a:prstGeom prst="rect">
            <a:avLst/>
          </a:prstGeom>
        </p:spPr>
        <p:txBody>
          <a:bodyPr lIns="0" tIns="0" rIns="0" bIns="0" rtlCol="0" anchor="t">
            <a:spAutoFit/>
          </a:bodyPr>
          <a:lstStyle/>
          <a:p>
            <a:pPr marL="0" lvl="0" indent="0" algn="ctr">
              <a:lnSpc>
                <a:spcPts val="3564"/>
              </a:lnSpc>
              <a:spcBef>
                <a:spcPct val="0"/>
              </a:spcBef>
            </a:pPr>
            <a:r>
              <a:rPr lang="en-US" sz="3300" dirty="0" err="1">
                <a:solidFill>
                  <a:srgbClr val="000000"/>
                </a:solidFill>
                <a:latin typeface="Heebo"/>
              </a:rPr>
              <a:t>K</a:t>
            </a:r>
            <a:r>
              <a:rPr lang="en-US" sz="3300" u="none" strike="noStrike" dirty="0" err="1">
                <a:solidFill>
                  <a:srgbClr val="000000"/>
                </a:solidFill>
                <a:latin typeface="Heebo"/>
              </a:rPr>
              <a:t>eine</a:t>
            </a:r>
            <a:r>
              <a:rPr lang="en-US" sz="3300" u="none" strike="noStrike" dirty="0">
                <a:solidFill>
                  <a:srgbClr val="000000"/>
                </a:solidFill>
                <a:latin typeface="Heebo"/>
              </a:rPr>
              <a:t> </a:t>
            </a:r>
            <a:r>
              <a:rPr lang="en-US" sz="3300" dirty="0" err="1">
                <a:solidFill>
                  <a:srgbClr val="000000"/>
                </a:solidFill>
                <a:latin typeface="Heebo"/>
              </a:rPr>
              <a:t>Kontroll</a:t>
            </a:r>
            <a:r>
              <a:rPr lang="en-US" sz="3300" u="none" strike="noStrike" dirty="0" err="1">
                <a:solidFill>
                  <a:srgbClr val="000000"/>
                </a:solidFill>
                <a:latin typeface="Heebo"/>
              </a:rPr>
              <a:t>möglichkeit</a:t>
            </a:r>
            <a:endParaRPr lang="en-US" sz="3300" u="none" strike="noStrike" dirty="0">
              <a:solidFill>
                <a:srgbClr val="000000"/>
              </a:solidFill>
              <a:latin typeface="Heebo"/>
            </a:endParaRPr>
          </a:p>
        </p:txBody>
      </p:sp>
      <p:sp>
        <p:nvSpPr>
          <p:cNvPr id="12" name="TextBox 12"/>
          <p:cNvSpPr txBox="1"/>
          <p:nvPr/>
        </p:nvSpPr>
        <p:spPr>
          <a:xfrm>
            <a:off x="-478976" y="1086378"/>
            <a:ext cx="7840345" cy="1166986"/>
          </a:xfrm>
          <a:prstGeom prst="rect">
            <a:avLst/>
          </a:prstGeom>
        </p:spPr>
        <p:txBody>
          <a:bodyPr lIns="0" tIns="0" rIns="0" bIns="0" rtlCol="0" anchor="t">
            <a:spAutoFit/>
          </a:bodyPr>
          <a:lstStyle/>
          <a:p>
            <a:pPr algn="ctr">
              <a:lnSpc>
                <a:spcPts val="9052"/>
              </a:lnSpc>
            </a:pPr>
            <a:r>
              <a:rPr lang="en-US" sz="8381" dirty="0">
                <a:solidFill>
                  <a:srgbClr val="000000"/>
                </a:solidFill>
                <a:latin typeface="TT Commons Classic 2"/>
              </a:rPr>
              <a:t>FRÜHER </a:t>
            </a:r>
          </a:p>
        </p:txBody>
      </p:sp>
      <p:pic>
        <p:nvPicPr>
          <p:cNvPr id="1026" name="Picture 2" descr="Umweltstadträtin Ulli Sima beim neuen Espressomobil im Rathauspark">
            <a:extLst>
              <a:ext uri="{FF2B5EF4-FFF2-40B4-BE49-F238E27FC236}">
                <a16:creationId xmlns:a16="http://schemas.microsoft.com/office/drawing/2014/main" id="{C80CBA43-02CE-44EE-C046-29F8759D94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5166" y="1257300"/>
            <a:ext cx="10322675" cy="7373338"/>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1"/>
          <p:cNvSpPr/>
          <p:nvPr/>
        </p:nvSpPr>
        <p:spPr>
          <a:xfrm rot="-1028665">
            <a:off x="15134826" y="-798"/>
            <a:ext cx="3272394" cy="2668594"/>
          </a:xfrm>
          <a:custGeom>
            <a:avLst/>
            <a:gdLst/>
            <a:ahLst/>
            <a:cxnLst/>
            <a:rect l="l" t="t" r="r" b="b"/>
            <a:pathLst>
              <a:path w="3272394" h="2668594">
                <a:moveTo>
                  <a:pt x="0" y="0"/>
                </a:moveTo>
                <a:lnTo>
                  <a:pt x="3272394" y="0"/>
                </a:lnTo>
                <a:lnTo>
                  <a:pt x="3272394" y="2668594"/>
                </a:lnTo>
                <a:lnTo>
                  <a:pt x="0" y="2668594"/>
                </a:lnTo>
                <a:lnTo>
                  <a:pt x="0" y="0"/>
                </a:lnTo>
                <a:close/>
              </a:path>
            </a:pathLst>
          </a:custGeom>
          <a:blipFill>
            <a:blip r:embed="rId5"/>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50001">
            <a:off x="15740393" y="7732432"/>
            <a:ext cx="2093153" cy="2270539"/>
          </a:xfrm>
          <a:custGeom>
            <a:avLst/>
            <a:gdLst/>
            <a:ahLst/>
            <a:cxnLst/>
            <a:rect l="l" t="t" r="r" b="b"/>
            <a:pathLst>
              <a:path w="2093153" h="2270539">
                <a:moveTo>
                  <a:pt x="0" y="0"/>
                </a:moveTo>
                <a:lnTo>
                  <a:pt x="2093153" y="0"/>
                </a:lnTo>
                <a:lnTo>
                  <a:pt x="2093153" y="2270539"/>
                </a:lnTo>
                <a:lnTo>
                  <a:pt x="0" y="2270539"/>
                </a:lnTo>
                <a:lnTo>
                  <a:pt x="0" y="0"/>
                </a:lnTo>
                <a:close/>
              </a:path>
            </a:pathLst>
          </a:custGeom>
          <a:blipFill>
            <a:blip r:embed="rId3"/>
            <a:stretch>
              <a:fillRect/>
            </a:stretch>
          </a:blipFill>
        </p:spPr>
      </p:sp>
      <p:grpSp>
        <p:nvGrpSpPr>
          <p:cNvPr id="3" name="Group 3"/>
          <p:cNvGrpSpPr/>
          <p:nvPr/>
        </p:nvGrpSpPr>
        <p:grpSpPr>
          <a:xfrm>
            <a:off x="123159" y="1227614"/>
            <a:ext cx="18041681" cy="8030686"/>
            <a:chOff x="0" y="0"/>
            <a:chExt cx="24055575" cy="10707582"/>
          </a:xfrm>
        </p:grpSpPr>
        <p:grpSp>
          <p:nvGrpSpPr>
            <p:cNvPr id="4" name="Group 4"/>
            <p:cNvGrpSpPr/>
            <p:nvPr/>
          </p:nvGrpSpPr>
          <p:grpSpPr>
            <a:xfrm>
              <a:off x="5977999" y="2402413"/>
              <a:ext cx="12099578" cy="4363604"/>
              <a:chOff x="0" y="0"/>
              <a:chExt cx="2253765" cy="812800"/>
            </a:xfrm>
          </p:grpSpPr>
          <p:sp>
            <p:nvSpPr>
              <p:cNvPr id="5" name="Freeform 5"/>
              <p:cNvSpPr/>
              <p:nvPr/>
            </p:nvSpPr>
            <p:spPr>
              <a:xfrm>
                <a:off x="0" y="0"/>
                <a:ext cx="2253765" cy="812800"/>
              </a:xfrm>
              <a:custGeom>
                <a:avLst/>
                <a:gdLst/>
                <a:ahLst/>
                <a:cxnLst/>
                <a:rect l="l" t="t" r="r" b="b"/>
                <a:pathLst>
                  <a:path w="2253765" h="812800">
                    <a:moveTo>
                      <a:pt x="0" y="0"/>
                    </a:moveTo>
                    <a:lnTo>
                      <a:pt x="2253765" y="0"/>
                    </a:lnTo>
                    <a:lnTo>
                      <a:pt x="2253765" y="812800"/>
                    </a:lnTo>
                    <a:lnTo>
                      <a:pt x="0" y="812800"/>
                    </a:lnTo>
                    <a:close/>
                  </a:path>
                </a:pathLst>
              </a:custGeom>
              <a:solidFill>
                <a:srgbClr val="E9E095"/>
              </a:solidFill>
            </p:spPr>
          </p:sp>
          <p:sp>
            <p:nvSpPr>
              <p:cNvPr id="6" name="TextBox 6"/>
              <p:cNvSpPr txBox="1"/>
              <p:nvPr/>
            </p:nvSpPr>
            <p:spPr>
              <a:xfrm>
                <a:off x="0" y="-47625"/>
                <a:ext cx="2253765" cy="860425"/>
              </a:xfrm>
              <a:prstGeom prst="rect">
                <a:avLst/>
              </a:prstGeom>
            </p:spPr>
            <p:txBody>
              <a:bodyPr lIns="50800" tIns="50800" rIns="50800" bIns="50800" rtlCol="0" anchor="ctr"/>
              <a:lstStyle/>
              <a:p>
                <a:pPr algn="ctr">
                  <a:lnSpc>
                    <a:spcPts val="3360"/>
                  </a:lnSpc>
                </a:pPr>
                <a:endParaRPr/>
              </a:p>
            </p:txBody>
          </p:sp>
        </p:grpSp>
        <p:sp>
          <p:nvSpPr>
            <p:cNvPr id="7" name="TextBox 7"/>
            <p:cNvSpPr txBox="1"/>
            <p:nvPr/>
          </p:nvSpPr>
          <p:spPr>
            <a:xfrm>
              <a:off x="5401581" y="2961614"/>
              <a:ext cx="13252412" cy="3302350"/>
            </a:xfrm>
            <a:prstGeom prst="rect">
              <a:avLst/>
            </a:prstGeom>
          </p:spPr>
          <p:txBody>
            <a:bodyPr lIns="0" tIns="0" rIns="0" bIns="0" rtlCol="0" anchor="t">
              <a:spAutoFit/>
            </a:bodyPr>
            <a:lstStyle/>
            <a:p>
              <a:pPr algn="ctr">
                <a:lnSpc>
                  <a:spcPts val="6557"/>
                </a:lnSpc>
                <a:spcBef>
                  <a:spcPct val="0"/>
                </a:spcBef>
              </a:pPr>
              <a:r>
                <a:rPr lang="en-US" sz="6071">
                  <a:solidFill>
                    <a:srgbClr val="000000"/>
                  </a:solidFill>
                  <a:latin typeface="TT Commons Classic 2"/>
                </a:rPr>
                <a:t>WARUM HABEN WIR UNS FÜR OVOS PLAY ENTSCHIEDEN?</a:t>
              </a:r>
            </a:p>
          </p:txBody>
        </p:sp>
        <p:sp>
          <p:nvSpPr>
            <p:cNvPr id="8" name="TextBox 8"/>
            <p:cNvSpPr txBox="1"/>
            <p:nvPr/>
          </p:nvSpPr>
          <p:spPr>
            <a:xfrm>
              <a:off x="15843637" y="8042943"/>
              <a:ext cx="5401581" cy="720339"/>
            </a:xfrm>
            <a:prstGeom prst="rect">
              <a:avLst/>
            </a:prstGeom>
          </p:spPr>
          <p:txBody>
            <a:bodyPr lIns="0" tIns="0" rIns="0" bIns="0" rtlCol="0" anchor="t">
              <a:spAutoFit/>
            </a:bodyPr>
            <a:lstStyle/>
            <a:p>
              <a:pPr algn="ctr">
                <a:lnSpc>
                  <a:spcPts val="4189"/>
                </a:lnSpc>
                <a:spcBef>
                  <a:spcPct val="0"/>
                </a:spcBef>
              </a:pPr>
              <a:r>
                <a:rPr lang="en-US" sz="3878">
                  <a:solidFill>
                    <a:srgbClr val="000000"/>
                  </a:solidFill>
                  <a:latin typeface="TT Commons Classic 3"/>
                </a:rPr>
                <a:t>Mehrsprachigkeit</a:t>
              </a:r>
            </a:p>
          </p:txBody>
        </p:sp>
        <p:sp>
          <p:nvSpPr>
            <p:cNvPr id="9" name="TextBox 9"/>
            <p:cNvSpPr txBox="1"/>
            <p:nvPr/>
          </p:nvSpPr>
          <p:spPr>
            <a:xfrm>
              <a:off x="0" y="2223534"/>
              <a:ext cx="5401581" cy="1409486"/>
            </a:xfrm>
            <a:prstGeom prst="rect">
              <a:avLst/>
            </a:prstGeom>
          </p:spPr>
          <p:txBody>
            <a:bodyPr lIns="0" tIns="0" rIns="0" bIns="0" rtlCol="0" anchor="t">
              <a:spAutoFit/>
            </a:bodyPr>
            <a:lstStyle/>
            <a:p>
              <a:pPr algn="ctr">
                <a:lnSpc>
                  <a:spcPts val="4189"/>
                </a:lnSpc>
                <a:spcBef>
                  <a:spcPct val="0"/>
                </a:spcBef>
              </a:pPr>
              <a:r>
                <a:rPr lang="en-US" sz="3878">
                  <a:solidFill>
                    <a:srgbClr val="000000"/>
                  </a:solidFill>
                  <a:latin typeface="TT Commons Classic 3"/>
                </a:rPr>
                <a:t>Inhalte täglich anpassen</a:t>
              </a:r>
            </a:p>
          </p:txBody>
        </p:sp>
        <p:sp>
          <p:nvSpPr>
            <p:cNvPr id="10" name="Freeform 10"/>
            <p:cNvSpPr/>
            <p:nvPr/>
          </p:nvSpPr>
          <p:spPr>
            <a:xfrm rot="-1604106" flipH="1" flipV="1">
              <a:off x="5418080" y="5941919"/>
              <a:ext cx="1634847" cy="461844"/>
            </a:xfrm>
            <a:custGeom>
              <a:avLst/>
              <a:gdLst/>
              <a:ahLst/>
              <a:cxnLst/>
              <a:rect l="l" t="t" r="r" b="b"/>
              <a:pathLst>
                <a:path w="1634847" h="461844">
                  <a:moveTo>
                    <a:pt x="1634847" y="461845"/>
                  </a:moveTo>
                  <a:lnTo>
                    <a:pt x="0" y="461845"/>
                  </a:lnTo>
                  <a:lnTo>
                    <a:pt x="0" y="0"/>
                  </a:lnTo>
                  <a:lnTo>
                    <a:pt x="1634847" y="0"/>
                  </a:lnTo>
                  <a:lnTo>
                    <a:pt x="1634847" y="461845"/>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1561642" flipH="1" flipV="1">
              <a:off x="5042805" y="2107353"/>
              <a:ext cx="1634847" cy="461844"/>
            </a:xfrm>
            <a:custGeom>
              <a:avLst/>
              <a:gdLst/>
              <a:ahLst/>
              <a:cxnLst/>
              <a:rect l="l" t="t" r="r" b="b"/>
              <a:pathLst>
                <a:path w="1634847" h="461844">
                  <a:moveTo>
                    <a:pt x="1634847" y="461845"/>
                  </a:moveTo>
                  <a:lnTo>
                    <a:pt x="0" y="461845"/>
                  </a:lnTo>
                  <a:lnTo>
                    <a:pt x="0" y="0"/>
                  </a:lnTo>
                  <a:lnTo>
                    <a:pt x="1634847" y="0"/>
                  </a:lnTo>
                  <a:lnTo>
                    <a:pt x="1634847" y="461845"/>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rot="5400000" flipH="1" flipV="1">
              <a:off x="10868791" y="1692534"/>
              <a:ext cx="1634847" cy="461844"/>
            </a:xfrm>
            <a:custGeom>
              <a:avLst/>
              <a:gdLst/>
              <a:ahLst/>
              <a:cxnLst/>
              <a:rect l="l" t="t" r="r" b="b"/>
              <a:pathLst>
                <a:path w="1634847" h="461844">
                  <a:moveTo>
                    <a:pt x="1634847" y="461844"/>
                  </a:moveTo>
                  <a:lnTo>
                    <a:pt x="0" y="461844"/>
                  </a:lnTo>
                  <a:lnTo>
                    <a:pt x="0" y="0"/>
                  </a:lnTo>
                  <a:lnTo>
                    <a:pt x="1634847" y="0"/>
                  </a:lnTo>
                  <a:lnTo>
                    <a:pt x="1634847" y="46184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rot="7846253" flipH="1">
              <a:off x="15734904" y="1944987"/>
              <a:ext cx="1634847" cy="461844"/>
            </a:xfrm>
            <a:custGeom>
              <a:avLst/>
              <a:gdLst/>
              <a:ahLst/>
              <a:cxnLst/>
              <a:rect l="l" t="t" r="r" b="b"/>
              <a:pathLst>
                <a:path w="1634847" h="461844">
                  <a:moveTo>
                    <a:pt x="1634848" y="0"/>
                  </a:moveTo>
                  <a:lnTo>
                    <a:pt x="0" y="0"/>
                  </a:lnTo>
                  <a:lnTo>
                    <a:pt x="0" y="461844"/>
                  </a:lnTo>
                  <a:lnTo>
                    <a:pt x="1634848" y="461844"/>
                  </a:lnTo>
                  <a:lnTo>
                    <a:pt x="163484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rot="-6031095" flipH="1" flipV="1">
              <a:off x="15734904" y="6535094"/>
              <a:ext cx="1634847" cy="461844"/>
            </a:xfrm>
            <a:custGeom>
              <a:avLst/>
              <a:gdLst/>
              <a:ahLst/>
              <a:cxnLst/>
              <a:rect l="l" t="t" r="r" b="b"/>
              <a:pathLst>
                <a:path w="1634847" h="461844">
                  <a:moveTo>
                    <a:pt x="1634848" y="461845"/>
                  </a:moveTo>
                  <a:lnTo>
                    <a:pt x="0" y="461845"/>
                  </a:lnTo>
                  <a:lnTo>
                    <a:pt x="0" y="0"/>
                  </a:lnTo>
                  <a:lnTo>
                    <a:pt x="1634848" y="0"/>
                  </a:lnTo>
                  <a:lnTo>
                    <a:pt x="1634848" y="461845"/>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1565878" flipV="1">
              <a:off x="17785904" y="3969066"/>
              <a:ext cx="1634847" cy="461844"/>
            </a:xfrm>
            <a:custGeom>
              <a:avLst/>
              <a:gdLst/>
              <a:ahLst/>
              <a:cxnLst/>
              <a:rect l="l" t="t" r="r" b="b"/>
              <a:pathLst>
                <a:path w="1634847" h="461844">
                  <a:moveTo>
                    <a:pt x="0" y="461845"/>
                  </a:moveTo>
                  <a:lnTo>
                    <a:pt x="1634847" y="461845"/>
                  </a:lnTo>
                  <a:lnTo>
                    <a:pt x="1634847" y="0"/>
                  </a:lnTo>
                  <a:lnTo>
                    <a:pt x="0" y="0"/>
                  </a:lnTo>
                  <a:lnTo>
                    <a:pt x="0" y="461845"/>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TextBox 16"/>
            <p:cNvSpPr txBox="1"/>
            <p:nvPr/>
          </p:nvSpPr>
          <p:spPr>
            <a:xfrm>
              <a:off x="9088456" y="47625"/>
              <a:ext cx="4733672" cy="720339"/>
            </a:xfrm>
            <a:prstGeom prst="rect">
              <a:avLst/>
            </a:prstGeom>
          </p:spPr>
          <p:txBody>
            <a:bodyPr lIns="0" tIns="0" rIns="0" bIns="0" rtlCol="0" anchor="t">
              <a:spAutoFit/>
            </a:bodyPr>
            <a:lstStyle/>
            <a:p>
              <a:pPr algn="ctr">
                <a:lnSpc>
                  <a:spcPts val="4189"/>
                </a:lnSpc>
                <a:spcBef>
                  <a:spcPct val="0"/>
                </a:spcBef>
              </a:pPr>
              <a:r>
                <a:rPr lang="en-US" sz="3878">
                  <a:solidFill>
                    <a:srgbClr val="000000"/>
                  </a:solidFill>
                  <a:latin typeface="TT Commons Classic 3"/>
                </a:rPr>
                <a:t>Mobile first</a:t>
              </a:r>
            </a:p>
          </p:txBody>
        </p:sp>
        <p:sp>
          <p:nvSpPr>
            <p:cNvPr id="17" name="TextBox 17"/>
            <p:cNvSpPr txBox="1"/>
            <p:nvPr/>
          </p:nvSpPr>
          <p:spPr>
            <a:xfrm>
              <a:off x="17433014" y="513970"/>
              <a:ext cx="5401581" cy="1409486"/>
            </a:xfrm>
            <a:prstGeom prst="rect">
              <a:avLst/>
            </a:prstGeom>
          </p:spPr>
          <p:txBody>
            <a:bodyPr lIns="0" tIns="0" rIns="0" bIns="0" rtlCol="0" anchor="t">
              <a:spAutoFit/>
            </a:bodyPr>
            <a:lstStyle/>
            <a:p>
              <a:pPr algn="ctr">
                <a:lnSpc>
                  <a:spcPts val="4189"/>
                </a:lnSpc>
                <a:spcBef>
                  <a:spcPct val="0"/>
                </a:spcBef>
              </a:pPr>
              <a:r>
                <a:rPr lang="en-US" sz="3878">
                  <a:solidFill>
                    <a:srgbClr val="000000"/>
                  </a:solidFill>
                  <a:latin typeface="TT Commons Classic 3"/>
                </a:rPr>
                <a:t>simples Redaktionssystem</a:t>
              </a:r>
            </a:p>
          </p:txBody>
        </p:sp>
        <p:sp>
          <p:nvSpPr>
            <p:cNvPr id="18" name="TextBox 18"/>
            <p:cNvSpPr txBox="1"/>
            <p:nvPr/>
          </p:nvSpPr>
          <p:spPr>
            <a:xfrm>
              <a:off x="3159438" y="7179933"/>
              <a:ext cx="5401581" cy="1409486"/>
            </a:xfrm>
            <a:prstGeom prst="rect">
              <a:avLst/>
            </a:prstGeom>
          </p:spPr>
          <p:txBody>
            <a:bodyPr lIns="0" tIns="0" rIns="0" bIns="0" rtlCol="0" anchor="t">
              <a:spAutoFit/>
            </a:bodyPr>
            <a:lstStyle/>
            <a:p>
              <a:pPr algn="ctr">
                <a:lnSpc>
                  <a:spcPts val="4189"/>
                </a:lnSpc>
                <a:spcBef>
                  <a:spcPct val="0"/>
                </a:spcBef>
              </a:pPr>
              <a:r>
                <a:rPr lang="en-US" sz="3878">
                  <a:solidFill>
                    <a:srgbClr val="000000"/>
                  </a:solidFill>
                  <a:latin typeface="TT Commons Classic 3"/>
                </a:rPr>
                <a:t>einfach und spielerisch lernen</a:t>
              </a:r>
            </a:p>
          </p:txBody>
        </p:sp>
        <p:sp>
          <p:nvSpPr>
            <p:cNvPr id="19" name="TextBox 19"/>
            <p:cNvSpPr txBox="1"/>
            <p:nvPr/>
          </p:nvSpPr>
          <p:spPr>
            <a:xfrm>
              <a:off x="18653994" y="5149507"/>
              <a:ext cx="5401581" cy="720339"/>
            </a:xfrm>
            <a:prstGeom prst="rect">
              <a:avLst/>
            </a:prstGeom>
          </p:spPr>
          <p:txBody>
            <a:bodyPr lIns="0" tIns="0" rIns="0" bIns="0" rtlCol="0" anchor="t">
              <a:spAutoFit/>
            </a:bodyPr>
            <a:lstStyle/>
            <a:p>
              <a:pPr algn="ctr">
                <a:lnSpc>
                  <a:spcPts val="4189"/>
                </a:lnSpc>
                <a:spcBef>
                  <a:spcPct val="0"/>
                </a:spcBef>
              </a:pPr>
              <a:r>
                <a:rPr lang="en-US" sz="3878">
                  <a:solidFill>
                    <a:srgbClr val="000000"/>
                  </a:solidFill>
                  <a:latin typeface="TT Commons Classic 3"/>
                </a:rPr>
                <a:t>leichte Wartung</a:t>
              </a:r>
            </a:p>
          </p:txBody>
        </p:sp>
        <p:sp>
          <p:nvSpPr>
            <p:cNvPr id="20" name="Freeform 20"/>
            <p:cNvSpPr/>
            <p:nvPr/>
          </p:nvSpPr>
          <p:spPr>
            <a:xfrm rot="-4841505" flipH="1" flipV="1">
              <a:off x="10637869" y="8013923"/>
              <a:ext cx="1634847" cy="461844"/>
            </a:xfrm>
            <a:custGeom>
              <a:avLst/>
              <a:gdLst/>
              <a:ahLst/>
              <a:cxnLst/>
              <a:rect l="l" t="t" r="r" b="b"/>
              <a:pathLst>
                <a:path w="1634847" h="461844">
                  <a:moveTo>
                    <a:pt x="1634847" y="461845"/>
                  </a:moveTo>
                  <a:lnTo>
                    <a:pt x="0" y="461845"/>
                  </a:lnTo>
                  <a:lnTo>
                    <a:pt x="0" y="0"/>
                  </a:lnTo>
                  <a:lnTo>
                    <a:pt x="1634847" y="0"/>
                  </a:lnTo>
                  <a:lnTo>
                    <a:pt x="1634847" y="461845"/>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TextBox 21"/>
            <p:cNvSpPr txBox="1"/>
            <p:nvPr/>
          </p:nvSpPr>
          <p:spPr>
            <a:xfrm>
              <a:off x="9326997" y="9298096"/>
              <a:ext cx="5401581" cy="1409486"/>
            </a:xfrm>
            <a:prstGeom prst="rect">
              <a:avLst/>
            </a:prstGeom>
          </p:spPr>
          <p:txBody>
            <a:bodyPr lIns="0" tIns="0" rIns="0" bIns="0" rtlCol="0" anchor="t">
              <a:spAutoFit/>
            </a:bodyPr>
            <a:lstStyle/>
            <a:p>
              <a:pPr algn="ctr">
                <a:lnSpc>
                  <a:spcPts val="4189"/>
                </a:lnSpc>
                <a:spcBef>
                  <a:spcPct val="0"/>
                </a:spcBef>
              </a:pPr>
              <a:r>
                <a:rPr lang="en-US" sz="3878">
                  <a:solidFill>
                    <a:srgbClr val="000000"/>
                  </a:solidFill>
                  <a:latin typeface="TT Commons Classic 3"/>
                </a:rPr>
                <a:t>Zugänglichkeit und Flexibilität</a:t>
              </a:r>
            </a:p>
          </p:txBody>
        </p:sp>
      </p:gr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82392" y="1718915"/>
            <a:ext cx="3981305" cy="7539385"/>
          </a:xfrm>
          <a:custGeom>
            <a:avLst/>
            <a:gdLst/>
            <a:ahLst/>
            <a:cxnLst/>
            <a:rect l="l" t="t" r="r" b="b"/>
            <a:pathLst>
              <a:path w="3981305" h="7539385">
                <a:moveTo>
                  <a:pt x="0" y="0"/>
                </a:moveTo>
                <a:lnTo>
                  <a:pt x="3981305" y="0"/>
                </a:lnTo>
                <a:lnTo>
                  <a:pt x="3981305" y="7539385"/>
                </a:lnTo>
                <a:lnTo>
                  <a:pt x="0" y="7539385"/>
                </a:lnTo>
                <a:lnTo>
                  <a:pt x="0" y="0"/>
                </a:lnTo>
                <a:close/>
              </a:path>
            </a:pathLst>
          </a:custGeom>
          <a:blipFill>
            <a:blip r:embed="rId3"/>
            <a:stretch>
              <a:fillRect l="-49812" r="-49812" b="-5415"/>
            </a:stretch>
          </a:blipFill>
        </p:spPr>
      </p:sp>
      <p:sp>
        <p:nvSpPr>
          <p:cNvPr id="3" name="Freeform 3"/>
          <p:cNvSpPr/>
          <p:nvPr/>
        </p:nvSpPr>
        <p:spPr>
          <a:xfrm rot="-9450683" flipH="1" flipV="1">
            <a:off x="253386" y="9068643"/>
            <a:ext cx="1715584" cy="1665971"/>
          </a:xfrm>
          <a:custGeom>
            <a:avLst/>
            <a:gdLst/>
            <a:ahLst/>
            <a:cxnLst/>
            <a:rect l="l" t="t" r="r" b="b"/>
            <a:pathLst>
              <a:path w="1715584" h="1665971">
                <a:moveTo>
                  <a:pt x="1715584" y="1665970"/>
                </a:moveTo>
                <a:lnTo>
                  <a:pt x="0" y="1665970"/>
                </a:lnTo>
                <a:lnTo>
                  <a:pt x="0" y="0"/>
                </a:lnTo>
                <a:lnTo>
                  <a:pt x="1715584" y="0"/>
                </a:lnTo>
                <a:lnTo>
                  <a:pt x="1715584" y="1665970"/>
                </a:lnTo>
                <a:close/>
              </a:path>
            </a:pathLst>
          </a:custGeom>
          <a:blipFill>
            <a:blip r:embed="rId4"/>
            <a:stretch>
              <a:fillRect/>
            </a:stretch>
          </a:blipFill>
        </p:spPr>
      </p:sp>
      <p:grpSp>
        <p:nvGrpSpPr>
          <p:cNvPr id="4" name="Group 4"/>
          <p:cNvGrpSpPr>
            <a:grpSpLocks noChangeAspect="1"/>
          </p:cNvGrpSpPr>
          <p:nvPr/>
        </p:nvGrpSpPr>
        <p:grpSpPr>
          <a:xfrm>
            <a:off x="11231383" y="2461679"/>
            <a:ext cx="3688385" cy="7298103"/>
            <a:chOff x="0" y="0"/>
            <a:chExt cx="2620010" cy="5184140"/>
          </a:xfrm>
        </p:grpSpPr>
        <p:sp>
          <p:nvSpPr>
            <p:cNvPr id="5" name="Freeform 5"/>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id="6" name="Freeform 6"/>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5"/>
              <a:stretch>
                <a:fillRect l="-49" r="-49"/>
              </a:stretch>
            </a:blipFill>
          </p:spPr>
        </p:sp>
        <p:sp>
          <p:nvSpPr>
            <p:cNvPr id="7" name="Freeform 7"/>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sp>
        <p:sp>
          <p:nvSpPr>
            <p:cNvPr id="8" name="Freeform 8"/>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sp>
        <p:sp>
          <p:nvSpPr>
            <p:cNvPr id="9" name="Freeform 9"/>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sp>
        <p:sp>
          <p:nvSpPr>
            <p:cNvPr id="10" name="Freeform 10"/>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sp>
        <p:sp>
          <p:nvSpPr>
            <p:cNvPr id="11" name="Freeform 11"/>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sp>
        <p:sp>
          <p:nvSpPr>
            <p:cNvPr id="12" name="Freeform 12"/>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sp>
        <p:sp>
          <p:nvSpPr>
            <p:cNvPr id="13" name="Freeform 13"/>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sp>
      </p:grpSp>
      <p:grpSp>
        <p:nvGrpSpPr>
          <p:cNvPr id="14" name="Group 14"/>
          <p:cNvGrpSpPr/>
          <p:nvPr/>
        </p:nvGrpSpPr>
        <p:grpSpPr>
          <a:xfrm>
            <a:off x="13565056" y="1335014"/>
            <a:ext cx="3086100" cy="308610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E095"/>
            </a:solidFill>
          </p:spPr>
        </p:sp>
        <p:sp>
          <p:nvSpPr>
            <p:cNvPr id="16" name="TextBox 16"/>
            <p:cNvSpPr txBox="1"/>
            <p:nvPr/>
          </p:nvSpPr>
          <p:spPr>
            <a:xfrm>
              <a:off x="76200" y="104775"/>
              <a:ext cx="660400" cy="631825"/>
            </a:xfrm>
            <a:prstGeom prst="rect">
              <a:avLst/>
            </a:prstGeom>
          </p:spPr>
          <p:txBody>
            <a:bodyPr lIns="50800" tIns="50800" rIns="50800" bIns="50800" rtlCol="0" anchor="ctr"/>
            <a:lstStyle/>
            <a:p>
              <a:pPr algn="ctr">
                <a:lnSpc>
                  <a:spcPts val="2315"/>
                </a:lnSpc>
              </a:pPr>
              <a:endParaRPr/>
            </a:p>
          </p:txBody>
        </p:sp>
      </p:grpSp>
      <p:sp>
        <p:nvSpPr>
          <p:cNvPr id="17" name="Freeform 17"/>
          <p:cNvSpPr/>
          <p:nvPr/>
        </p:nvSpPr>
        <p:spPr>
          <a:xfrm>
            <a:off x="8096109" y="5236342"/>
            <a:ext cx="1802862" cy="874388"/>
          </a:xfrm>
          <a:custGeom>
            <a:avLst/>
            <a:gdLst/>
            <a:ahLst/>
            <a:cxnLst/>
            <a:rect l="l" t="t" r="r" b="b"/>
            <a:pathLst>
              <a:path w="1802862" h="874388">
                <a:moveTo>
                  <a:pt x="0" y="0"/>
                </a:moveTo>
                <a:lnTo>
                  <a:pt x="1802862" y="0"/>
                </a:lnTo>
                <a:lnTo>
                  <a:pt x="1802862" y="874388"/>
                </a:lnTo>
                <a:lnTo>
                  <a:pt x="0" y="874388"/>
                </a:lnTo>
                <a:lnTo>
                  <a:pt x="0" y="0"/>
                </a:lnTo>
                <a:close/>
              </a:path>
            </a:pathLst>
          </a:custGeom>
          <a:blipFill>
            <a:blip r:embed="rId6"/>
            <a:stretch>
              <a:fillRect/>
            </a:stretch>
          </a:blipFill>
        </p:spPr>
      </p:sp>
      <p:sp>
        <p:nvSpPr>
          <p:cNvPr id="18" name="TextBox 18"/>
          <p:cNvSpPr txBox="1"/>
          <p:nvPr/>
        </p:nvSpPr>
        <p:spPr>
          <a:xfrm>
            <a:off x="5175705" y="1114425"/>
            <a:ext cx="7480834" cy="2275825"/>
          </a:xfrm>
          <a:prstGeom prst="rect">
            <a:avLst/>
          </a:prstGeom>
        </p:spPr>
        <p:txBody>
          <a:bodyPr lIns="0" tIns="0" rIns="0" bIns="0" rtlCol="0" anchor="t">
            <a:spAutoFit/>
          </a:bodyPr>
          <a:lstStyle/>
          <a:p>
            <a:pPr algn="ctr">
              <a:lnSpc>
                <a:spcPts val="9052"/>
              </a:lnSpc>
              <a:spcBef>
                <a:spcPct val="0"/>
              </a:spcBef>
            </a:pPr>
            <a:r>
              <a:rPr lang="en-US" sz="8381">
                <a:solidFill>
                  <a:srgbClr val="000000"/>
                </a:solidFill>
                <a:latin typeface="TT Commons Classic 2"/>
              </a:rPr>
              <a:t>DER PERFEKTE BLEND</a:t>
            </a:r>
          </a:p>
        </p:txBody>
      </p:sp>
      <p:sp>
        <p:nvSpPr>
          <p:cNvPr id="19" name="TextBox 19"/>
          <p:cNvSpPr txBox="1"/>
          <p:nvPr/>
        </p:nvSpPr>
        <p:spPr>
          <a:xfrm>
            <a:off x="2300474" y="9066876"/>
            <a:ext cx="4945141" cy="1043836"/>
          </a:xfrm>
          <a:prstGeom prst="rect">
            <a:avLst/>
          </a:prstGeom>
        </p:spPr>
        <p:txBody>
          <a:bodyPr lIns="0" tIns="0" rIns="0" bIns="0" rtlCol="0" anchor="t">
            <a:spAutoFit/>
          </a:bodyPr>
          <a:lstStyle/>
          <a:p>
            <a:pPr algn="ctr">
              <a:lnSpc>
                <a:spcPts val="4093"/>
              </a:lnSpc>
              <a:spcBef>
                <a:spcPct val="0"/>
              </a:spcBef>
            </a:pPr>
            <a:r>
              <a:rPr lang="en-US" sz="3790">
                <a:solidFill>
                  <a:srgbClr val="000000"/>
                </a:solidFill>
                <a:latin typeface="TT Commons Classic 3"/>
              </a:rPr>
              <a:t>83% Arabica, 17% Robusta</a:t>
            </a:r>
          </a:p>
        </p:txBody>
      </p:sp>
      <p:sp>
        <p:nvSpPr>
          <p:cNvPr id="20" name="TextBox 20"/>
          <p:cNvSpPr txBox="1"/>
          <p:nvPr/>
        </p:nvSpPr>
        <p:spPr>
          <a:xfrm>
            <a:off x="13681540" y="2025730"/>
            <a:ext cx="2969616" cy="2190444"/>
          </a:xfrm>
          <a:prstGeom prst="rect">
            <a:avLst/>
          </a:prstGeom>
        </p:spPr>
        <p:txBody>
          <a:bodyPr lIns="0" tIns="0" rIns="0" bIns="0" rtlCol="0" anchor="t">
            <a:spAutoFit/>
          </a:bodyPr>
          <a:lstStyle/>
          <a:p>
            <a:pPr marL="0" lvl="0" indent="0" algn="ctr">
              <a:lnSpc>
                <a:spcPts val="3569"/>
              </a:lnSpc>
              <a:spcBef>
                <a:spcPct val="0"/>
              </a:spcBef>
            </a:pPr>
            <a:r>
              <a:rPr lang="en-US" sz="3304" u="none" strike="noStrike">
                <a:solidFill>
                  <a:srgbClr val="000000"/>
                </a:solidFill>
                <a:latin typeface="TT Commons Classic 3"/>
              </a:rPr>
              <a:t>Know-how</a:t>
            </a:r>
          </a:p>
          <a:p>
            <a:pPr marL="0" lvl="0" indent="0" algn="ctr">
              <a:lnSpc>
                <a:spcPts val="3569"/>
              </a:lnSpc>
              <a:spcBef>
                <a:spcPct val="0"/>
              </a:spcBef>
            </a:pPr>
            <a:r>
              <a:rPr lang="en-US" sz="3304" u="none" strike="noStrike">
                <a:solidFill>
                  <a:srgbClr val="000000"/>
                </a:solidFill>
                <a:latin typeface="TT Commons Classic 3"/>
              </a:rPr>
              <a:t>Expertise</a:t>
            </a:r>
          </a:p>
          <a:p>
            <a:pPr marL="0" lvl="0" indent="0" algn="ctr">
              <a:lnSpc>
                <a:spcPts val="3569"/>
              </a:lnSpc>
              <a:spcBef>
                <a:spcPct val="0"/>
              </a:spcBef>
            </a:pPr>
            <a:r>
              <a:rPr lang="en-US" sz="3304" u="none" strike="noStrike">
                <a:solidFill>
                  <a:srgbClr val="000000"/>
                </a:solidFill>
                <a:latin typeface="TT Commons Classic 3"/>
              </a:rPr>
              <a:t>Spaß</a:t>
            </a:r>
          </a:p>
          <a:p>
            <a:pPr marL="0" lvl="0" indent="0" algn="ctr">
              <a:lnSpc>
                <a:spcPts val="3569"/>
              </a:lnSpc>
              <a:spcBef>
                <a:spcPct val="0"/>
              </a:spcBef>
            </a:pPr>
            <a:r>
              <a:rPr lang="en-US" sz="3304" u="none" strike="noStrike">
                <a:solidFill>
                  <a:srgbClr val="000000"/>
                </a:solidFill>
                <a:latin typeface="TT Commons Classic 3"/>
              </a:rPr>
              <a:t>Digital</a:t>
            </a:r>
          </a:p>
          <a:p>
            <a:pPr marL="0" lvl="0" indent="0" algn="ctr">
              <a:lnSpc>
                <a:spcPts val="3137"/>
              </a:lnSpc>
              <a:spcBef>
                <a:spcPct val="0"/>
              </a:spcBef>
            </a:pPr>
            <a:endParaRPr lang="en-US" sz="3304" u="none" strike="noStrike">
              <a:solidFill>
                <a:srgbClr val="000000"/>
              </a:solidFill>
              <a:latin typeface="TT Commons Classic 3"/>
            </a:endParaRPr>
          </a:p>
        </p:txBody>
      </p:sp>
      <p:sp>
        <p:nvSpPr>
          <p:cNvPr id="21" name="TextBox 21"/>
          <p:cNvSpPr txBox="1"/>
          <p:nvPr/>
        </p:nvSpPr>
        <p:spPr>
          <a:xfrm>
            <a:off x="14087711" y="823764"/>
            <a:ext cx="2040790" cy="1098700"/>
          </a:xfrm>
          <a:prstGeom prst="rect">
            <a:avLst/>
          </a:prstGeom>
        </p:spPr>
        <p:txBody>
          <a:bodyPr lIns="0" tIns="0" rIns="0" bIns="0" rtlCol="0" anchor="t">
            <a:spAutoFit/>
          </a:bodyPr>
          <a:lstStyle/>
          <a:p>
            <a:pPr algn="ctr">
              <a:lnSpc>
                <a:spcPts val="6971"/>
              </a:lnSpc>
              <a:spcBef>
                <a:spcPct val="0"/>
              </a:spcBef>
            </a:pPr>
            <a:r>
              <a:rPr lang="en-US" sz="6455">
                <a:solidFill>
                  <a:srgbClr val="000000"/>
                </a:solidFill>
                <a:latin typeface="TT Commons Classic 3"/>
              </a:rPr>
              <a:t>100%</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788535">
            <a:off x="1495485" y="1383373"/>
            <a:ext cx="15297031" cy="9506966"/>
            <a:chOff x="0" y="0"/>
            <a:chExt cx="20396041" cy="12675955"/>
          </a:xfrm>
        </p:grpSpPr>
        <p:sp>
          <p:nvSpPr>
            <p:cNvPr id="3" name="AutoShape 3"/>
            <p:cNvSpPr/>
            <p:nvPr/>
          </p:nvSpPr>
          <p:spPr>
            <a:xfrm flipV="1">
              <a:off x="792611" y="4291108"/>
              <a:ext cx="19598293" cy="4575907"/>
            </a:xfrm>
            <a:prstGeom prst="line">
              <a:avLst/>
            </a:prstGeom>
            <a:ln w="45188" cap="flat">
              <a:solidFill>
                <a:srgbClr val="000000"/>
              </a:solidFill>
              <a:prstDash val="solid"/>
              <a:headEnd type="none" w="sm" len="sm"/>
              <a:tailEnd type="none" w="sm" len="sm"/>
            </a:ln>
          </p:spPr>
        </p:sp>
        <p:sp>
          <p:nvSpPr>
            <p:cNvPr id="4" name="AutoShape 4"/>
            <p:cNvSpPr/>
            <p:nvPr/>
          </p:nvSpPr>
          <p:spPr>
            <a:xfrm flipH="1" flipV="1">
              <a:off x="1254035" y="6201195"/>
              <a:ext cx="556781" cy="2384654"/>
            </a:xfrm>
            <a:prstGeom prst="line">
              <a:avLst/>
            </a:prstGeom>
            <a:ln w="45188" cap="flat">
              <a:solidFill>
                <a:srgbClr val="000000"/>
              </a:solidFill>
              <a:prstDash val="solid"/>
              <a:headEnd type="none" w="sm" len="sm"/>
              <a:tailEnd type="none" w="sm" len="sm"/>
            </a:ln>
          </p:spPr>
        </p:sp>
        <p:sp>
          <p:nvSpPr>
            <p:cNvPr id="5" name="AutoShape 5"/>
            <p:cNvSpPr/>
            <p:nvPr/>
          </p:nvSpPr>
          <p:spPr>
            <a:xfrm flipH="1" flipV="1">
              <a:off x="4783096" y="7935297"/>
              <a:ext cx="556781" cy="2384654"/>
            </a:xfrm>
            <a:prstGeom prst="line">
              <a:avLst/>
            </a:prstGeom>
            <a:ln w="45188" cap="flat">
              <a:solidFill>
                <a:srgbClr val="000000"/>
              </a:solidFill>
              <a:prstDash val="solid"/>
              <a:headEnd type="none" w="sm" len="sm"/>
              <a:tailEnd type="none" w="sm" len="sm"/>
            </a:ln>
          </p:spPr>
        </p:sp>
        <p:sp>
          <p:nvSpPr>
            <p:cNvPr id="6" name="AutoShape 6"/>
            <p:cNvSpPr/>
            <p:nvPr/>
          </p:nvSpPr>
          <p:spPr>
            <a:xfrm flipH="1" flipV="1">
              <a:off x="9331379" y="6873341"/>
              <a:ext cx="556781" cy="2384654"/>
            </a:xfrm>
            <a:prstGeom prst="line">
              <a:avLst/>
            </a:prstGeom>
            <a:ln w="45188" cap="flat">
              <a:solidFill>
                <a:srgbClr val="000000"/>
              </a:solidFill>
              <a:prstDash val="solid"/>
              <a:headEnd type="none" w="sm" len="sm"/>
              <a:tailEnd type="none" w="sm" len="sm"/>
            </a:ln>
          </p:spPr>
        </p:sp>
        <p:sp>
          <p:nvSpPr>
            <p:cNvPr id="7" name="AutoShape 7"/>
            <p:cNvSpPr/>
            <p:nvPr/>
          </p:nvSpPr>
          <p:spPr>
            <a:xfrm flipH="1" flipV="1">
              <a:off x="12304860" y="3664424"/>
              <a:ext cx="556781" cy="2384654"/>
            </a:xfrm>
            <a:prstGeom prst="line">
              <a:avLst/>
            </a:prstGeom>
            <a:ln w="45188" cap="flat">
              <a:solidFill>
                <a:srgbClr val="000000"/>
              </a:solidFill>
              <a:prstDash val="solid"/>
              <a:headEnd type="none" w="sm" len="sm"/>
              <a:tailEnd type="none" w="sm" len="sm"/>
            </a:ln>
          </p:spPr>
        </p:sp>
        <p:sp>
          <p:nvSpPr>
            <p:cNvPr id="8" name="AutoShape 8"/>
            <p:cNvSpPr/>
            <p:nvPr/>
          </p:nvSpPr>
          <p:spPr>
            <a:xfrm flipH="1" flipV="1">
              <a:off x="16239914" y="5260302"/>
              <a:ext cx="556781" cy="2384654"/>
            </a:xfrm>
            <a:prstGeom prst="line">
              <a:avLst/>
            </a:prstGeom>
            <a:ln w="45188" cap="flat">
              <a:solidFill>
                <a:srgbClr val="000000"/>
              </a:solidFill>
              <a:prstDash val="solid"/>
              <a:headEnd type="none" w="sm" len="sm"/>
              <a:tailEnd type="none" w="sm" len="sm"/>
            </a:ln>
          </p:spPr>
        </p:sp>
        <p:sp>
          <p:nvSpPr>
            <p:cNvPr id="9" name="Freeform 9"/>
            <p:cNvSpPr/>
            <p:nvPr/>
          </p:nvSpPr>
          <p:spPr>
            <a:xfrm rot="-788535">
              <a:off x="4630200" y="3786138"/>
              <a:ext cx="1721745" cy="1480701"/>
            </a:xfrm>
            <a:custGeom>
              <a:avLst/>
              <a:gdLst/>
              <a:ahLst/>
              <a:cxnLst/>
              <a:rect l="l" t="t" r="r" b="b"/>
              <a:pathLst>
                <a:path w="1721745" h="1480701">
                  <a:moveTo>
                    <a:pt x="0" y="0"/>
                  </a:moveTo>
                  <a:lnTo>
                    <a:pt x="1721745" y="0"/>
                  </a:lnTo>
                  <a:lnTo>
                    <a:pt x="1721745" y="1480701"/>
                  </a:lnTo>
                  <a:lnTo>
                    <a:pt x="0" y="14807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740116" y="3450867"/>
              <a:ext cx="1466251" cy="2602813"/>
            </a:xfrm>
            <a:custGeom>
              <a:avLst/>
              <a:gdLst/>
              <a:ahLst/>
              <a:cxnLst/>
              <a:rect l="l" t="t" r="r" b="b"/>
              <a:pathLst>
                <a:path w="1466251" h="2602813">
                  <a:moveTo>
                    <a:pt x="0" y="0"/>
                  </a:moveTo>
                  <a:lnTo>
                    <a:pt x="1466252" y="0"/>
                  </a:lnTo>
                  <a:lnTo>
                    <a:pt x="1466252" y="2602813"/>
                  </a:lnTo>
                  <a:lnTo>
                    <a:pt x="0" y="2602813"/>
                  </a:lnTo>
                  <a:lnTo>
                    <a:pt x="0" y="0"/>
                  </a:lnTo>
                  <a:close/>
                </a:path>
              </a:pathLst>
            </a:custGeom>
            <a:blipFill>
              <a:blip r:embed="rId5"/>
              <a:stretch>
                <a:fillRect/>
              </a:stretch>
            </a:blipFill>
          </p:spPr>
        </p:sp>
        <p:sp>
          <p:nvSpPr>
            <p:cNvPr id="11" name="Freeform 11"/>
            <p:cNvSpPr/>
            <p:nvPr/>
          </p:nvSpPr>
          <p:spPr>
            <a:xfrm>
              <a:off x="740116" y="3769709"/>
              <a:ext cx="1437014" cy="1998757"/>
            </a:xfrm>
            <a:custGeom>
              <a:avLst/>
              <a:gdLst/>
              <a:ahLst/>
              <a:cxnLst/>
              <a:rect l="l" t="t" r="r" b="b"/>
              <a:pathLst>
                <a:path w="1437014" h="1998757">
                  <a:moveTo>
                    <a:pt x="0" y="0"/>
                  </a:moveTo>
                  <a:lnTo>
                    <a:pt x="1437014" y="0"/>
                  </a:lnTo>
                  <a:lnTo>
                    <a:pt x="1437014" y="1998757"/>
                  </a:lnTo>
                  <a:lnTo>
                    <a:pt x="0" y="1998757"/>
                  </a:lnTo>
                  <a:lnTo>
                    <a:pt x="0" y="0"/>
                  </a:lnTo>
                  <a:close/>
                </a:path>
              </a:pathLst>
            </a:custGeom>
            <a:blipFill>
              <a:blip r:embed="rId6"/>
              <a:stretch>
                <a:fillRect t="-30896" b="-24750"/>
              </a:stretch>
            </a:blipFill>
          </p:spPr>
        </p:sp>
        <p:sp>
          <p:nvSpPr>
            <p:cNvPr id="12" name="Freeform 12"/>
            <p:cNvSpPr/>
            <p:nvPr/>
          </p:nvSpPr>
          <p:spPr>
            <a:xfrm rot="-788535">
              <a:off x="9499051" y="9272639"/>
              <a:ext cx="1937471" cy="2072161"/>
            </a:xfrm>
            <a:custGeom>
              <a:avLst/>
              <a:gdLst/>
              <a:ahLst/>
              <a:cxnLst/>
              <a:rect l="l" t="t" r="r" b="b"/>
              <a:pathLst>
                <a:path w="1937471" h="2072161">
                  <a:moveTo>
                    <a:pt x="0" y="0"/>
                  </a:moveTo>
                  <a:lnTo>
                    <a:pt x="1937471" y="0"/>
                  </a:lnTo>
                  <a:lnTo>
                    <a:pt x="1937471" y="2072162"/>
                  </a:lnTo>
                  <a:lnTo>
                    <a:pt x="0" y="20721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rot="-788535">
              <a:off x="9598759" y="788404"/>
              <a:ext cx="4772272" cy="2815640"/>
            </a:xfrm>
            <a:custGeom>
              <a:avLst/>
              <a:gdLst/>
              <a:ahLst/>
              <a:cxnLst/>
              <a:rect l="l" t="t" r="r" b="b"/>
              <a:pathLst>
                <a:path w="4772272" h="2815640">
                  <a:moveTo>
                    <a:pt x="0" y="0"/>
                  </a:moveTo>
                  <a:lnTo>
                    <a:pt x="4772272" y="0"/>
                  </a:lnTo>
                  <a:lnTo>
                    <a:pt x="4772272" y="2815640"/>
                  </a:lnTo>
                  <a:lnTo>
                    <a:pt x="0" y="28156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rot="-788535">
              <a:off x="16173776" y="7591282"/>
              <a:ext cx="2320543" cy="2108793"/>
            </a:xfrm>
            <a:custGeom>
              <a:avLst/>
              <a:gdLst/>
              <a:ahLst/>
              <a:cxnLst/>
              <a:rect l="l" t="t" r="r" b="b"/>
              <a:pathLst>
                <a:path w="2320543" h="2108793">
                  <a:moveTo>
                    <a:pt x="0" y="0"/>
                  </a:moveTo>
                  <a:lnTo>
                    <a:pt x="2320542" y="0"/>
                  </a:lnTo>
                  <a:lnTo>
                    <a:pt x="2320542" y="2108793"/>
                  </a:lnTo>
                  <a:lnTo>
                    <a:pt x="0" y="210879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18253915" y="6871041"/>
              <a:ext cx="982715" cy="1744464"/>
            </a:xfrm>
            <a:custGeom>
              <a:avLst/>
              <a:gdLst/>
              <a:ahLst/>
              <a:cxnLst/>
              <a:rect l="l" t="t" r="r" b="b"/>
              <a:pathLst>
                <a:path w="982715" h="1744464">
                  <a:moveTo>
                    <a:pt x="0" y="0"/>
                  </a:moveTo>
                  <a:lnTo>
                    <a:pt x="982714" y="0"/>
                  </a:lnTo>
                  <a:lnTo>
                    <a:pt x="982714" y="1744464"/>
                  </a:lnTo>
                  <a:lnTo>
                    <a:pt x="0" y="1744464"/>
                  </a:lnTo>
                  <a:lnTo>
                    <a:pt x="0" y="0"/>
                  </a:lnTo>
                  <a:close/>
                </a:path>
              </a:pathLst>
            </a:custGeom>
            <a:blipFill>
              <a:blip r:embed="rId5"/>
              <a:stretch>
                <a:fillRect/>
              </a:stretch>
            </a:blipFill>
          </p:spPr>
        </p:sp>
        <p:sp>
          <p:nvSpPr>
            <p:cNvPr id="16" name="Freeform 16"/>
            <p:cNvSpPr/>
            <p:nvPr/>
          </p:nvSpPr>
          <p:spPr>
            <a:xfrm>
              <a:off x="18253915" y="7084735"/>
              <a:ext cx="963119" cy="1339612"/>
            </a:xfrm>
            <a:custGeom>
              <a:avLst/>
              <a:gdLst/>
              <a:ahLst/>
              <a:cxnLst/>
              <a:rect l="l" t="t" r="r" b="b"/>
              <a:pathLst>
                <a:path w="963119" h="1339612">
                  <a:moveTo>
                    <a:pt x="0" y="0"/>
                  </a:moveTo>
                  <a:lnTo>
                    <a:pt x="963119" y="0"/>
                  </a:lnTo>
                  <a:lnTo>
                    <a:pt x="963119" y="1339612"/>
                  </a:lnTo>
                  <a:lnTo>
                    <a:pt x="0" y="1339612"/>
                  </a:lnTo>
                  <a:lnTo>
                    <a:pt x="0" y="0"/>
                  </a:lnTo>
                  <a:close/>
                </a:path>
              </a:pathLst>
            </a:custGeom>
            <a:blipFill>
              <a:blip r:embed="rId6"/>
              <a:stretch>
                <a:fillRect t="-30896" b="-24750"/>
              </a:stretch>
            </a:blipFill>
          </p:spPr>
        </p:sp>
        <p:sp>
          <p:nvSpPr>
            <p:cNvPr id="17" name="AutoShape 17"/>
            <p:cNvSpPr/>
            <p:nvPr/>
          </p:nvSpPr>
          <p:spPr>
            <a:xfrm flipH="1" flipV="1">
              <a:off x="5652451" y="5217661"/>
              <a:ext cx="556781" cy="2384654"/>
            </a:xfrm>
            <a:prstGeom prst="line">
              <a:avLst/>
            </a:prstGeom>
            <a:ln w="45188" cap="flat">
              <a:solidFill>
                <a:srgbClr val="000000"/>
              </a:solidFill>
              <a:prstDash val="solid"/>
              <a:headEnd type="none" w="sm" len="sm"/>
              <a:tailEnd type="none" w="sm" len="sm"/>
            </a:ln>
          </p:spPr>
        </p:sp>
        <p:sp>
          <p:nvSpPr>
            <p:cNvPr id="18" name="Freeform 18"/>
            <p:cNvSpPr/>
            <p:nvPr/>
          </p:nvSpPr>
          <p:spPr>
            <a:xfrm rot="-788535">
              <a:off x="4637969" y="10523696"/>
              <a:ext cx="1955552" cy="1955552"/>
            </a:xfrm>
            <a:custGeom>
              <a:avLst/>
              <a:gdLst/>
              <a:ahLst/>
              <a:cxnLst/>
              <a:rect l="l" t="t" r="r" b="b"/>
              <a:pathLst>
                <a:path w="1955552" h="1955552">
                  <a:moveTo>
                    <a:pt x="0" y="0"/>
                  </a:moveTo>
                  <a:lnTo>
                    <a:pt x="1955551" y="0"/>
                  </a:lnTo>
                  <a:lnTo>
                    <a:pt x="1955551" y="1955552"/>
                  </a:lnTo>
                  <a:lnTo>
                    <a:pt x="0" y="195555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9" name="Freeform 19"/>
            <p:cNvSpPr/>
            <p:nvPr/>
          </p:nvSpPr>
          <p:spPr>
            <a:xfrm rot="-788535">
              <a:off x="181601" y="7077707"/>
              <a:ext cx="1463572" cy="1765999"/>
            </a:xfrm>
            <a:custGeom>
              <a:avLst/>
              <a:gdLst/>
              <a:ahLst/>
              <a:cxnLst/>
              <a:rect l="l" t="t" r="r" b="b"/>
              <a:pathLst>
                <a:path w="1463572" h="1765999">
                  <a:moveTo>
                    <a:pt x="0" y="0"/>
                  </a:moveTo>
                  <a:lnTo>
                    <a:pt x="1463571" y="0"/>
                  </a:lnTo>
                  <a:lnTo>
                    <a:pt x="1463571" y="1765999"/>
                  </a:lnTo>
                  <a:lnTo>
                    <a:pt x="0" y="176599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0" name="AutoShape 20"/>
            <p:cNvSpPr/>
            <p:nvPr/>
          </p:nvSpPr>
          <p:spPr>
            <a:xfrm flipH="1" flipV="1">
              <a:off x="18146629" y="2300459"/>
              <a:ext cx="556781" cy="2384654"/>
            </a:xfrm>
            <a:prstGeom prst="line">
              <a:avLst/>
            </a:prstGeom>
            <a:ln w="45188" cap="flat">
              <a:solidFill>
                <a:srgbClr val="000000"/>
              </a:solidFill>
              <a:prstDash val="solid"/>
              <a:headEnd type="none" w="sm" len="sm"/>
              <a:tailEnd type="none" w="sm" len="sm"/>
            </a:ln>
          </p:spPr>
        </p:sp>
        <p:sp>
          <p:nvSpPr>
            <p:cNvPr id="21" name="Freeform 21"/>
            <p:cNvSpPr/>
            <p:nvPr/>
          </p:nvSpPr>
          <p:spPr>
            <a:xfrm rot="-788535">
              <a:off x="17454833" y="153182"/>
              <a:ext cx="1577872" cy="2000471"/>
            </a:xfrm>
            <a:custGeom>
              <a:avLst/>
              <a:gdLst/>
              <a:ahLst/>
              <a:cxnLst/>
              <a:rect l="l" t="t" r="r" b="b"/>
              <a:pathLst>
                <a:path w="1577872" h="2000471">
                  <a:moveTo>
                    <a:pt x="0" y="0"/>
                  </a:moveTo>
                  <a:lnTo>
                    <a:pt x="1577872" y="0"/>
                  </a:lnTo>
                  <a:lnTo>
                    <a:pt x="1577872" y="2000472"/>
                  </a:lnTo>
                  <a:lnTo>
                    <a:pt x="0" y="200047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2" name="TextBox 22"/>
            <p:cNvSpPr txBox="1"/>
            <p:nvPr/>
          </p:nvSpPr>
          <p:spPr>
            <a:xfrm rot="-788535">
              <a:off x="889170" y="8905765"/>
              <a:ext cx="1033225" cy="630900"/>
            </a:xfrm>
            <a:prstGeom prst="rect">
              <a:avLst/>
            </a:prstGeom>
          </p:spPr>
          <p:txBody>
            <a:bodyPr lIns="0" tIns="0" rIns="0" bIns="0" rtlCol="0" anchor="t">
              <a:spAutoFit/>
            </a:bodyPr>
            <a:lstStyle/>
            <a:p>
              <a:pPr algn="ctr">
                <a:lnSpc>
                  <a:spcPts val="3514"/>
                </a:lnSpc>
                <a:spcBef>
                  <a:spcPct val="0"/>
                </a:spcBef>
              </a:pPr>
              <a:r>
                <a:rPr lang="en-US" sz="3253">
                  <a:solidFill>
                    <a:srgbClr val="000000"/>
                  </a:solidFill>
                  <a:latin typeface="TT Commons Classic 3"/>
                </a:rPr>
                <a:t>2019</a:t>
              </a:r>
            </a:p>
          </p:txBody>
        </p:sp>
        <p:sp>
          <p:nvSpPr>
            <p:cNvPr id="23" name="TextBox 23"/>
            <p:cNvSpPr txBox="1"/>
            <p:nvPr/>
          </p:nvSpPr>
          <p:spPr>
            <a:xfrm rot="-788535">
              <a:off x="8725459" y="6255768"/>
              <a:ext cx="1025007" cy="630900"/>
            </a:xfrm>
            <a:prstGeom prst="rect">
              <a:avLst/>
            </a:prstGeom>
          </p:spPr>
          <p:txBody>
            <a:bodyPr lIns="0" tIns="0" rIns="0" bIns="0" rtlCol="0" anchor="t">
              <a:spAutoFit/>
            </a:bodyPr>
            <a:lstStyle/>
            <a:p>
              <a:pPr algn="ctr">
                <a:lnSpc>
                  <a:spcPts val="3514"/>
                </a:lnSpc>
                <a:spcBef>
                  <a:spcPct val="0"/>
                </a:spcBef>
              </a:pPr>
              <a:r>
                <a:rPr lang="en-US" sz="3253">
                  <a:solidFill>
                    <a:srgbClr val="000000"/>
                  </a:solidFill>
                  <a:latin typeface="TT Commons Classic 3"/>
                </a:rPr>
                <a:t>2021</a:t>
              </a:r>
            </a:p>
          </p:txBody>
        </p:sp>
        <p:sp>
          <p:nvSpPr>
            <p:cNvPr id="24" name="TextBox 24"/>
            <p:cNvSpPr txBox="1"/>
            <p:nvPr/>
          </p:nvSpPr>
          <p:spPr>
            <a:xfrm rot="-788535">
              <a:off x="12435407" y="6200233"/>
              <a:ext cx="1115961" cy="630900"/>
            </a:xfrm>
            <a:prstGeom prst="rect">
              <a:avLst/>
            </a:prstGeom>
          </p:spPr>
          <p:txBody>
            <a:bodyPr lIns="0" tIns="0" rIns="0" bIns="0" rtlCol="0" anchor="t">
              <a:spAutoFit/>
            </a:bodyPr>
            <a:lstStyle/>
            <a:p>
              <a:pPr algn="ctr">
                <a:lnSpc>
                  <a:spcPts val="3514"/>
                </a:lnSpc>
                <a:spcBef>
                  <a:spcPct val="0"/>
                </a:spcBef>
              </a:pPr>
              <a:r>
                <a:rPr lang="en-US" sz="3253">
                  <a:solidFill>
                    <a:srgbClr val="000000"/>
                  </a:solidFill>
                  <a:latin typeface="TT Commons Classic 3"/>
                </a:rPr>
                <a:t>2022</a:t>
              </a:r>
            </a:p>
          </p:txBody>
        </p:sp>
        <p:sp>
          <p:nvSpPr>
            <p:cNvPr id="25" name="TextBox 25"/>
            <p:cNvSpPr txBox="1"/>
            <p:nvPr/>
          </p:nvSpPr>
          <p:spPr>
            <a:xfrm rot="-788535">
              <a:off x="15607459" y="4637672"/>
              <a:ext cx="1121393" cy="630900"/>
            </a:xfrm>
            <a:prstGeom prst="rect">
              <a:avLst/>
            </a:prstGeom>
          </p:spPr>
          <p:txBody>
            <a:bodyPr lIns="0" tIns="0" rIns="0" bIns="0" rtlCol="0" anchor="t">
              <a:spAutoFit/>
            </a:bodyPr>
            <a:lstStyle/>
            <a:p>
              <a:pPr algn="ctr">
                <a:lnSpc>
                  <a:spcPts val="3514"/>
                </a:lnSpc>
                <a:spcBef>
                  <a:spcPct val="0"/>
                </a:spcBef>
              </a:pPr>
              <a:r>
                <a:rPr lang="en-US" sz="3253">
                  <a:solidFill>
                    <a:srgbClr val="000000"/>
                  </a:solidFill>
                  <a:latin typeface="TT Commons Classic 3"/>
                </a:rPr>
                <a:t>2023</a:t>
              </a:r>
            </a:p>
          </p:txBody>
        </p:sp>
        <p:sp>
          <p:nvSpPr>
            <p:cNvPr id="26" name="TextBox 26"/>
            <p:cNvSpPr txBox="1"/>
            <p:nvPr/>
          </p:nvSpPr>
          <p:spPr>
            <a:xfrm rot="-788535">
              <a:off x="4673287" y="6984910"/>
              <a:ext cx="1162761" cy="630900"/>
            </a:xfrm>
            <a:prstGeom prst="rect">
              <a:avLst/>
            </a:prstGeom>
          </p:spPr>
          <p:txBody>
            <a:bodyPr lIns="0" tIns="0" rIns="0" bIns="0" rtlCol="0" anchor="t">
              <a:spAutoFit/>
            </a:bodyPr>
            <a:lstStyle/>
            <a:p>
              <a:pPr algn="ctr">
                <a:lnSpc>
                  <a:spcPts val="3514"/>
                </a:lnSpc>
                <a:spcBef>
                  <a:spcPct val="0"/>
                </a:spcBef>
              </a:pPr>
              <a:r>
                <a:rPr lang="en-US" sz="3253">
                  <a:solidFill>
                    <a:srgbClr val="000000"/>
                  </a:solidFill>
                  <a:latin typeface="TT Commons Classic 3"/>
                </a:rPr>
                <a:t>2020</a:t>
              </a:r>
            </a:p>
          </p:txBody>
        </p:sp>
        <p:sp>
          <p:nvSpPr>
            <p:cNvPr id="27" name="TextBox 27"/>
            <p:cNvSpPr txBox="1"/>
            <p:nvPr/>
          </p:nvSpPr>
          <p:spPr>
            <a:xfrm rot="-788535">
              <a:off x="18250291" y="4726787"/>
              <a:ext cx="1118608" cy="630900"/>
            </a:xfrm>
            <a:prstGeom prst="rect">
              <a:avLst/>
            </a:prstGeom>
          </p:spPr>
          <p:txBody>
            <a:bodyPr lIns="0" tIns="0" rIns="0" bIns="0" rtlCol="0" anchor="t">
              <a:spAutoFit/>
            </a:bodyPr>
            <a:lstStyle/>
            <a:p>
              <a:pPr algn="ctr">
                <a:lnSpc>
                  <a:spcPts val="3514"/>
                </a:lnSpc>
                <a:spcBef>
                  <a:spcPct val="0"/>
                </a:spcBef>
              </a:pPr>
              <a:r>
                <a:rPr lang="en-US" sz="3253">
                  <a:solidFill>
                    <a:srgbClr val="000000"/>
                  </a:solidFill>
                  <a:latin typeface="TT Commons Classic 3"/>
                </a:rPr>
                <a:t>2024</a:t>
              </a:r>
            </a:p>
          </p:txBody>
        </p:sp>
      </p:grpSp>
      <p:sp>
        <p:nvSpPr>
          <p:cNvPr id="28" name="TextBox 28"/>
          <p:cNvSpPr txBox="1"/>
          <p:nvPr/>
        </p:nvSpPr>
        <p:spPr>
          <a:xfrm>
            <a:off x="4906921" y="878014"/>
            <a:ext cx="8474158" cy="1305137"/>
          </a:xfrm>
          <a:prstGeom prst="rect">
            <a:avLst/>
          </a:prstGeom>
        </p:spPr>
        <p:txBody>
          <a:bodyPr lIns="0" tIns="0" rIns="0" bIns="0" rtlCol="0" anchor="t">
            <a:spAutoFit/>
          </a:bodyPr>
          <a:lstStyle/>
          <a:p>
            <a:pPr algn="ctr">
              <a:lnSpc>
                <a:spcPts val="10254"/>
              </a:lnSpc>
              <a:spcBef>
                <a:spcPct val="0"/>
              </a:spcBef>
            </a:pPr>
            <a:r>
              <a:rPr lang="en-US" sz="9494" dirty="0">
                <a:solidFill>
                  <a:srgbClr val="000000"/>
                </a:solidFill>
                <a:latin typeface="TT Commons Classic 2"/>
              </a:rPr>
              <a:t>APP ROADMAP</a:t>
            </a:r>
          </a:p>
        </p:txBody>
      </p:sp>
      <p:sp>
        <p:nvSpPr>
          <p:cNvPr id="31" name="Textfeld 30">
            <a:extLst>
              <a:ext uri="{FF2B5EF4-FFF2-40B4-BE49-F238E27FC236}">
                <a16:creationId xmlns:a16="http://schemas.microsoft.com/office/drawing/2014/main" id="{EEC9994A-CD35-1D03-A23A-893C80D45B55}"/>
              </a:ext>
            </a:extLst>
          </p:cNvPr>
          <p:cNvSpPr txBox="1"/>
          <p:nvPr/>
        </p:nvSpPr>
        <p:spPr>
          <a:xfrm>
            <a:off x="2298181" y="2254158"/>
            <a:ext cx="1956145" cy="2289323"/>
          </a:xfrm>
          <a:prstGeom prst="rect">
            <a:avLst/>
          </a:prstGeom>
          <a:solidFill>
            <a:schemeClr val="bg1"/>
          </a:solidFill>
        </p:spPr>
        <p:txBody>
          <a:bodyPr wrap="square" rtlCol="0">
            <a:spAutoFit/>
          </a:bodyPr>
          <a:lstStyle/>
          <a:p>
            <a:endParaRPr lang="de-AT" dirty="0"/>
          </a:p>
        </p:txBody>
      </p:sp>
      <p:pic>
        <p:nvPicPr>
          <p:cNvPr id="33" name="Grafik 32">
            <a:extLst>
              <a:ext uri="{FF2B5EF4-FFF2-40B4-BE49-F238E27FC236}">
                <a16:creationId xmlns:a16="http://schemas.microsoft.com/office/drawing/2014/main" id="{E3C98E6A-B957-8C34-C129-0EF004103307}"/>
              </a:ext>
            </a:extLst>
          </p:cNvPr>
          <p:cNvPicPr>
            <a:picLocks noChangeAspect="1"/>
          </p:cNvPicPr>
          <p:nvPr/>
        </p:nvPicPr>
        <p:blipFill>
          <a:blip r:embed="rId19"/>
          <a:stretch>
            <a:fillRect/>
          </a:stretch>
        </p:blipFill>
        <p:spPr>
          <a:xfrm>
            <a:off x="2589556" y="2560645"/>
            <a:ext cx="1228896" cy="1962424"/>
          </a:xfrm>
          <a:prstGeom prst="rect">
            <a:avLst/>
          </a:prstGeom>
        </p:spPr>
      </p:pic>
      <p:sp>
        <p:nvSpPr>
          <p:cNvPr id="34" name="Textfeld 33">
            <a:extLst>
              <a:ext uri="{FF2B5EF4-FFF2-40B4-BE49-F238E27FC236}">
                <a16:creationId xmlns:a16="http://schemas.microsoft.com/office/drawing/2014/main" id="{80951A14-AF78-E276-973D-4C36B14D4D45}"/>
              </a:ext>
            </a:extLst>
          </p:cNvPr>
          <p:cNvSpPr txBox="1"/>
          <p:nvPr/>
        </p:nvSpPr>
        <p:spPr>
          <a:xfrm rot="760593">
            <a:off x="14828070" y="7470405"/>
            <a:ext cx="1057253" cy="1836594"/>
          </a:xfrm>
          <a:prstGeom prst="rect">
            <a:avLst/>
          </a:prstGeom>
          <a:solidFill>
            <a:schemeClr val="bg1"/>
          </a:solidFill>
        </p:spPr>
        <p:txBody>
          <a:bodyPr wrap="square" rtlCol="0">
            <a:spAutoFit/>
          </a:bodyPr>
          <a:lstStyle/>
          <a:p>
            <a:endParaRPr lang="de-AT" dirty="0"/>
          </a:p>
        </p:txBody>
      </p:sp>
      <p:sp>
        <p:nvSpPr>
          <p:cNvPr id="35" name="Textfeld 34">
            <a:extLst>
              <a:ext uri="{FF2B5EF4-FFF2-40B4-BE49-F238E27FC236}">
                <a16:creationId xmlns:a16="http://schemas.microsoft.com/office/drawing/2014/main" id="{695A44C4-4194-0FD4-428F-77107360335C}"/>
              </a:ext>
            </a:extLst>
          </p:cNvPr>
          <p:cNvSpPr txBox="1"/>
          <p:nvPr/>
        </p:nvSpPr>
        <p:spPr>
          <a:xfrm rot="902977">
            <a:off x="14820663" y="8802736"/>
            <a:ext cx="577273" cy="504277"/>
          </a:xfrm>
          <a:prstGeom prst="rect">
            <a:avLst/>
          </a:prstGeom>
          <a:solidFill>
            <a:schemeClr val="bg1"/>
          </a:solidFill>
        </p:spPr>
        <p:txBody>
          <a:bodyPr wrap="square" rtlCol="0">
            <a:spAutoFit/>
          </a:bodyPr>
          <a:lstStyle/>
          <a:p>
            <a:endParaRPr lang="de-AT" dirty="0"/>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renchise convention 2024 - Onboarding Case Study Espressomobi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8288001" cy="10287000"/>
          </a:xfrm>
          <a:prstGeom prst="rect">
            <a:avLst/>
          </a:prstGeom>
        </p:spPr>
      </p:pic>
    </p:spTree>
    <p:extLst>
      <p:ext uri="{BB962C8B-B14F-4D97-AF65-F5344CB8AC3E}">
        <p14:creationId xmlns:p14="http://schemas.microsoft.com/office/powerpoint/2010/main" val="12799134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renchise convention 2024 - Onboarding Case Study Espressomobil(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288000" cy="10287000"/>
          </a:xfrm>
          <a:prstGeom prst="rect">
            <a:avLst/>
          </a:prstGeom>
        </p:spPr>
      </p:pic>
    </p:spTree>
    <p:extLst>
      <p:ext uri="{BB962C8B-B14F-4D97-AF65-F5344CB8AC3E}">
        <p14:creationId xmlns:p14="http://schemas.microsoft.com/office/powerpoint/2010/main" val="211678638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9313514" y="3427573"/>
            <a:ext cx="8470112" cy="6800578"/>
            <a:chOff x="0" y="0"/>
            <a:chExt cx="7467600" cy="5995670"/>
          </a:xfrm>
        </p:grpSpPr>
        <p:sp>
          <p:nvSpPr>
            <p:cNvPr id="3" name="Freeform 3"/>
            <p:cNvSpPr/>
            <p:nvPr/>
          </p:nvSpPr>
          <p:spPr>
            <a:xfrm>
              <a:off x="0" y="0"/>
              <a:ext cx="7467600" cy="4513580"/>
            </a:xfrm>
            <a:custGeom>
              <a:avLst/>
              <a:gdLst/>
              <a:ahLst/>
              <a:cxnLst/>
              <a:rect l="l" t="t" r="r" b="b"/>
              <a:pathLst>
                <a:path w="7467600" h="451358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p:spPr>
        </p:sp>
        <p:sp>
          <p:nvSpPr>
            <p:cNvPr id="4" name="Freeform 4"/>
            <p:cNvSpPr/>
            <p:nvPr/>
          </p:nvSpPr>
          <p:spPr>
            <a:xfrm>
              <a:off x="0" y="4514850"/>
              <a:ext cx="7467600" cy="695960"/>
            </a:xfrm>
            <a:custGeom>
              <a:avLst/>
              <a:gdLst/>
              <a:ahLst/>
              <a:cxnLst/>
              <a:rect l="l" t="t" r="r" b="b"/>
              <a:pathLst>
                <a:path w="7467600" h="69596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p:spPr>
        </p:sp>
        <p:sp>
          <p:nvSpPr>
            <p:cNvPr id="5" name="Freeform 5"/>
            <p:cNvSpPr/>
            <p:nvPr/>
          </p:nvSpPr>
          <p:spPr>
            <a:xfrm>
              <a:off x="2429510" y="5210810"/>
              <a:ext cx="2606040" cy="791210"/>
            </a:xfrm>
            <a:custGeom>
              <a:avLst/>
              <a:gdLst/>
              <a:ahLst/>
              <a:cxnLst/>
              <a:rect l="l" t="t" r="r" b="b"/>
              <a:pathLst>
                <a:path w="2606040" h="79121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p:spPr>
        </p:sp>
        <p:sp>
          <p:nvSpPr>
            <p:cNvPr id="6" name="Freeform 6"/>
            <p:cNvSpPr/>
            <p:nvPr/>
          </p:nvSpPr>
          <p:spPr>
            <a:xfrm>
              <a:off x="314960" y="353060"/>
              <a:ext cx="6827520" cy="3835400"/>
            </a:xfrm>
            <a:custGeom>
              <a:avLst/>
              <a:gdLst/>
              <a:ahLst/>
              <a:cxnLst/>
              <a:rect l="l" t="t" r="r" b="b"/>
              <a:pathLst>
                <a:path w="6827520" h="3835400">
                  <a:moveTo>
                    <a:pt x="0" y="0"/>
                  </a:moveTo>
                  <a:lnTo>
                    <a:pt x="6827520" y="0"/>
                  </a:lnTo>
                  <a:lnTo>
                    <a:pt x="6827520" y="3835400"/>
                  </a:lnTo>
                  <a:lnTo>
                    <a:pt x="0" y="3835400"/>
                  </a:lnTo>
                  <a:close/>
                </a:path>
              </a:pathLst>
            </a:custGeom>
            <a:blipFill>
              <a:blip r:embed="rId3"/>
              <a:stretch>
                <a:fillRect l="-3784" r="-3784"/>
              </a:stretch>
            </a:blipFill>
          </p:spPr>
        </p:sp>
      </p:grpSp>
      <p:sp>
        <p:nvSpPr>
          <p:cNvPr id="7" name="Freeform 7"/>
          <p:cNvSpPr/>
          <p:nvPr/>
        </p:nvSpPr>
        <p:spPr>
          <a:xfrm rot="-712868">
            <a:off x="234029" y="7354301"/>
            <a:ext cx="2318192" cy="2514649"/>
          </a:xfrm>
          <a:custGeom>
            <a:avLst/>
            <a:gdLst/>
            <a:ahLst/>
            <a:cxnLst/>
            <a:rect l="l" t="t" r="r" b="b"/>
            <a:pathLst>
              <a:path w="2318192" h="2514649">
                <a:moveTo>
                  <a:pt x="0" y="0"/>
                </a:moveTo>
                <a:lnTo>
                  <a:pt x="2318192" y="0"/>
                </a:lnTo>
                <a:lnTo>
                  <a:pt x="2318192" y="2514649"/>
                </a:lnTo>
                <a:lnTo>
                  <a:pt x="0" y="2514649"/>
                </a:lnTo>
                <a:lnTo>
                  <a:pt x="0" y="0"/>
                </a:lnTo>
                <a:close/>
              </a:path>
            </a:pathLst>
          </a:custGeom>
          <a:blipFill>
            <a:blip r:embed="rId4"/>
            <a:stretch>
              <a:fillRect/>
            </a:stretch>
          </a:blipFill>
        </p:spPr>
      </p:sp>
      <p:sp>
        <p:nvSpPr>
          <p:cNvPr id="8" name="TextBox 8"/>
          <p:cNvSpPr txBox="1"/>
          <p:nvPr/>
        </p:nvSpPr>
        <p:spPr>
          <a:xfrm>
            <a:off x="441376" y="1499762"/>
            <a:ext cx="8872138" cy="1927811"/>
          </a:xfrm>
          <a:prstGeom prst="rect">
            <a:avLst/>
          </a:prstGeom>
        </p:spPr>
        <p:txBody>
          <a:bodyPr lIns="0" tIns="0" rIns="0" bIns="0" rtlCol="0" anchor="t">
            <a:spAutoFit/>
          </a:bodyPr>
          <a:lstStyle/>
          <a:p>
            <a:pPr algn="ctr">
              <a:lnSpc>
                <a:spcPts val="7645"/>
              </a:lnSpc>
              <a:spcBef>
                <a:spcPct val="0"/>
              </a:spcBef>
            </a:pPr>
            <a:r>
              <a:rPr lang="en-US" sz="7079">
                <a:solidFill>
                  <a:srgbClr val="000000"/>
                </a:solidFill>
                <a:latin typeface="TT Commons Classic 2"/>
              </a:rPr>
              <a:t>EINFACHES REDAKTIONSSYSTEM</a:t>
            </a:r>
          </a:p>
        </p:txBody>
      </p:sp>
      <p:sp>
        <p:nvSpPr>
          <p:cNvPr id="9" name="TextBox 9"/>
          <p:cNvSpPr txBox="1"/>
          <p:nvPr/>
        </p:nvSpPr>
        <p:spPr>
          <a:xfrm>
            <a:off x="2131868" y="4237007"/>
            <a:ext cx="4846692" cy="596369"/>
          </a:xfrm>
          <a:prstGeom prst="rect">
            <a:avLst/>
          </a:prstGeom>
        </p:spPr>
        <p:txBody>
          <a:bodyPr lIns="0" tIns="0" rIns="0" bIns="0" rtlCol="0" anchor="t">
            <a:spAutoFit/>
          </a:bodyPr>
          <a:lstStyle/>
          <a:p>
            <a:pPr algn="ctr">
              <a:lnSpc>
                <a:spcPts val="4587"/>
              </a:lnSpc>
              <a:spcBef>
                <a:spcPct val="0"/>
              </a:spcBef>
            </a:pPr>
            <a:r>
              <a:rPr lang="en-US" sz="4247">
                <a:solidFill>
                  <a:srgbClr val="E9E095"/>
                </a:solidFill>
                <a:latin typeface="TT Commons Classic 2"/>
              </a:rPr>
              <a:t>LEICHTE WARTUNG</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renchise convention 2024 - Onboarding Case Study Espressomobil(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288000" cy="10287001"/>
          </a:xfrm>
          <a:prstGeom prst="rect">
            <a:avLst/>
          </a:prstGeom>
        </p:spPr>
      </p:pic>
    </p:spTree>
    <p:extLst>
      <p:ext uri="{BB962C8B-B14F-4D97-AF65-F5344CB8AC3E}">
        <p14:creationId xmlns:p14="http://schemas.microsoft.com/office/powerpoint/2010/main" val="193424417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9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763381" y="3432872"/>
            <a:ext cx="3405307" cy="6737985"/>
            <a:chOff x="0" y="0"/>
            <a:chExt cx="2620010" cy="5184140"/>
          </a:xfrm>
        </p:grpSpPr>
        <p:sp>
          <p:nvSpPr>
            <p:cNvPr id="3" name="Freeform 3"/>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id="4" name="Freeform 4"/>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l="-49" r="-49"/>
              </a:stretch>
            </a:blipFill>
          </p:spPr>
        </p:sp>
        <p:sp>
          <p:nvSpPr>
            <p:cNvPr id="5" name="Freeform 5"/>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sp>
        <p:sp>
          <p:nvSpPr>
            <p:cNvPr id="6" name="Freeform 6"/>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sp>
        <p:sp>
          <p:nvSpPr>
            <p:cNvPr id="7" name="Freeform 7"/>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sp>
        <p:sp>
          <p:nvSpPr>
            <p:cNvPr id="8" name="Freeform 8"/>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sp>
        <p:sp>
          <p:nvSpPr>
            <p:cNvPr id="9" name="Freeform 9"/>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sp>
        <p:sp>
          <p:nvSpPr>
            <p:cNvPr id="10" name="Freeform 10"/>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sp>
        <p:sp>
          <p:nvSpPr>
            <p:cNvPr id="11" name="Freeform 11"/>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sp>
      </p:grpSp>
      <p:grpSp>
        <p:nvGrpSpPr>
          <p:cNvPr id="12" name="Group 12"/>
          <p:cNvGrpSpPr>
            <a:grpSpLocks noChangeAspect="1"/>
          </p:cNvGrpSpPr>
          <p:nvPr/>
        </p:nvGrpSpPr>
        <p:grpSpPr>
          <a:xfrm>
            <a:off x="7337326" y="3432872"/>
            <a:ext cx="3405307" cy="6737985"/>
            <a:chOff x="0" y="0"/>
            <a:chExt cx="2620010" cy="5184140"/>
          </a:xfrm>
        </p:grpSpPr>
        <p:sp>
          <p:nvSpPr>
            <p:cNvPr id="13" name="Freeform 13"/>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id="14" name="Freeform 14"/>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4"/>
              <a:stretch>
                <a:fillRect l="-33598" r="-10869"/>
              </a:stretch>
            </a:blipFill>
          </p:spPr>
        </p:sp>
        <p:sp>
          <p:nvSpPr>
            <p:cNvPr id="15" name="Freeform 15"/>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sp>
        <p:sp>
          <p:nvSpPr>
            <p:cNvPr id="16" name="Freeform 16"/>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sp>
        <p:sp>
          <p:nvSpPr>
            <p:cNvPr id="17" name="Freeform 17"/>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sp>
        <p:sp>
          <p:nvSpPr>
            <p:cNvPr id="18" name="Freeform 18"/>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sp>
        <p:sp>
          <p:nvSpPr>
            <p:cNvPr id="19" name="Freeform 19"/>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sp>
        <p:sp>
          <p:nvSpPr>
            <p:cNvPr id="20" name="Freeform 20"/>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sp>
        <p:sp>
          <p:nvSpPr>
            <p:cNvPr id="21" name="Freeform 21"/>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sp>
      </p:grpSp>
      <p:grpSp>
        <p:nvGrpSpPr>
          <p:cNvPr id="22" name="Group 22"/>
          <p:cNvGrpSpPr>
            <a:grpSpLocks noChangeAspect="1"/>
          </p:cNvGrpSpPr>
          <p:nvPr/>
        </p:nvGrpSpPr>
        <p:grpSpPr>
          <a:xfrm>
            <a:off x="12911271" y="3432872"/>
            <a:ext cx="3405307" cy="6737985"/>
            <a:chOff x="0" y="0"/>
            <a:chExt cx="2620010" cy="5184140"/>
          </a:xfrm>
        </p:grpSpPr>
        <p:sp>
          <p:nvSpPr>
            <p:cNvPr id="23" name="Freeform 23"/>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id="24" name="Freeform 24"/>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5"/>
              <a:stretch>
                <a:fillRect l="-18939" r="-28509"/>
              </a:stretch>
            </a:blipFill>
          </p:spPr>
        </p:sp>
        <p:sp>
          <p:nvSpPr>
            <p:cNvPr id="25" name="Freeform 25"/>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sp>
        <p:sp>
          <p:nvSpPr>
            <p:cNvPr id="26" name="Freeform 26"/>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sp>
        <p:sp>
          <p:nvSpPr>
            <p:cNvPr id="27" name="Freeform 27"/>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sp>
        <p:sp>
          <p:nvSpPr>
            <p:cNvPr id="28" name="Freeform 28"/>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sp>
        <p:sp>
          <p:nvSpPr>
            <p:cNvPr id="29" name="Freeform 29"/>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sp>
        <p:sp>
          <p:nvSpPr>
            <p:cNvPr id="30" name="Freeform 30"/>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sp>
        <p:sp>
          <p:nvSpPr>
            <p:cNvPr id="31" name="Freeform 31"/>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sp>
      </p:grpSp>
      <p:sp>
        <p:nvSpPr>
          <p:cNvPr id="32" name="Freeform 32"/>
          <p:cNvSpPr/>
          <p:nvPr/>
        </p:nvSpPr>
        <p:spPr>
          <a:xfrm>
            <a:off x="5660828" y="5964057"/>
            <a:ext cx="1184358" cy="1184358"/>
          </a:xfrm>
          <a:custGeom>
            <a:avLst/>
            <a:gdLst/>
            <a:ahLst/>
            <a:cxnLst/>
            <a:rect l="l" t="t" r="r" b="b"/>
            <a:pathLst>
              <a:path w="1184358" h="1184358">
                <a:moveTo>
                  <a:pt x="0" y="0"/>
                </a:moveTo>
                <a:lnTo>
                  <a:pt x="1184358" y="0"/>
                </a:lnTo>
                <a:lnTo>
                  <a:pt x="1184358" y="1184357"/>
                </a:lnTo>
                <a:lnTo>
                  <a:pt x="0" y="11843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3" name="Freeform 33"/>
          <p:cNvSpPr/>
          <p:nvPr/>
        </p:nvSpPr>
        <p:spPr>
          <a:xfrm>
            <a:off x="11237933" y="6480002"/>
            <a:ext cx="1358786" cy="643725"/>
          </a:xfrm>
          <a:custGeom>
            <a:avLst/>
            <a:gdLst/>
            <a:ahLst/>
            <a:cxnLst/>
            <a:rect l="l" t="t" r="r" b="b"/>
            <a:pathLst>
              <a:path w="1358786" h="643725">
                <a:moveTo>
                  <a:pt x="0" y="0"/>
                </a:moveTo>
                <a:lnTo>
                  <a:pt x="1358786" y="0"/>
                </a:lnTo>
                <a:lnTo>
                  <a:pt x="1358786" y="643725"/>
                </a:lnTo>
                <a:lnTo>
                  <a:pt x="0" y="6437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4" name="Freeform 34"/>
          <p:cNvSpPr/>
          <p:nvPr/>
        </p:nvSpPr>
        <p:spPr>
          <a:xfrm rot="1155285">
            <a:off x="10187625" y="7945845"/>
            <a:ext cx="2094295" cy="2132672"/>
          </a:xfrm>
          <a:custGeom>
            <a:avLst/>
            <a:gdLst/>
            <a:ahLst/>
            <a:cxnLst/>
            <a:rect l="l" t="t" r="r" b="b"/>
            <a:pathLst>
              <a:path w="2094295" h="2132672">
                <a:moveTo>
                  <a:pt x="0" y="0"/>
                </a:moveTo>
                <a:lnTo>
                  <a:pt x="2094295" y="0"/>
                </a:lnTo>
                <a:lnTo>
                  <a:pt x="2094295" y="2132672"/>
                </a:lnTo>
                <a:lnTo>
                  <a:pt x="0" y="2132672"/>
                </a:lnTo>
                <a:lnTo>
                  <a:pt x="0" y="0"/>
                </a:lnTo>
                <a:close/>
              </a:path>
            </a:pathLst>
          </a:custGeom>
          <a:blipFill>
            <a:blip r:embed="rId10"/>
            <a:stretch>
              <a:fillRect/>
            </a:stretch>
          </a:blipFill>
        </p:spPr>
      </p:sp>
      <p:sp>
        <p:nvSpPr>
          <p:cNvPr id="35" name="Freeform 35"/>
          <p:cNvSpPr/>
          <p:nvPr/>
        </p:nvSpPr>
        <p:spPr>
          <a:xfrm rot="888552">
            <a:off x="17134710" y="997911"/>
            <a:ext cx="829416" cy="862342"/>
          </a:xfrm>
          <a:custGeom>
            <a:avLst/>
            <a:gdLst/>
            <a:ahLst/>
            <a:cxnLst/>
            <a:rect l="l" t="t" r="r" b="b"/>
            <a:pathLst>
              <a:path w="829416" h="862342">
                <a:moveTo>
                  <a:pt x="0" y="0"/>
                </a:moveTo>
                <a:lnTo>
                  <a:pt x="829416" y="0"/>
                </a:lnTo>
                <a:lnTo>
                  <a:pt x="829416" y="862342"/>
                </a:lnTo>
                <a:lnTo>
                  <a:pt x="0" y="8623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6" name="TextBox 36"/>
          <p:cNvSpPr txBox="1"/>
          <p:nvPr/>
        </p:nvSpPr>
        <p:spPr>
          <a:xfrm>
            <a:off x="721012" y="534725"/>
            <a:ext cx="6813478" cy="2275825"/>
          </a:xfrm>
          <a:prstGeom prst="rect">
            <a:avLst/>
          </a:prstGeom>
        </p:spPr>
        <p:txBody>
          <a:bodyPr lIns="0" tIns="0" rIns="0" bIns="0" rtlCol="0" anchor="t">
            <a:spAutoFit/>
          </a:bodyPr>
          <a:lstStyle/>
          <a:p>
            <a:pPr algn="ctr">
              <a:lnSpc>
                <a:spcPts val="9052"/>
              </a:lnSpc>
              <a:spcBef>
                <a:spcPct val="0"/>
              </a:spcBef>
            </a:pPr>
            <a:r>
              <a:rPr lang="en-US" sz="8381">
                <a:solidFill>
                  <a:srgbClr val="000000"/>
                </a:solidFill>
                <a:latin typeface="TT Commons Classic 2"/>
              </a:rPr>
              <a:t>EINE PLATTFORM..</a:t>
            </a:r>
          </a:p>
        </p:txBody>
      </p:sp>
      <p:sp>
        <p:nvSpPr>
          <p:cNvPr id="37" name="TextBox 37"/>
          <p:cNvSpPr txBox="1"/>
          <p:nvPr/>
        </p:nvSpPr>
        <p:spPr>
          <a:xfrm>
            <a:off x="10174305" y="1651630"/>
            <a:ext cx="7241845" cy="1158920"/>
          </a:xfrm>
          <a:prstGeom prst="rect">
            <a:avLst/>
          </a:prstGeom>
        </p:spPr>
        <p:txBody>
          <a:bodyPr lIns="0" tIns="0" rIns="0" bIns="0" rtlCol="0" anchor="t">
            <a:spAutoFit/>
          </a:bodyPr>
          <a:lstStyle/>
          <a:p>
            <a:pPr algn="ctr">
              <a:lnSpc>
                <a:spcPts val="9052"/>
              </a:lnSpc>
              <a:spcBef>
                <a:spcPct val="0"/>
              </a:spcBef>
            </a:pPr>
            <a:r>
              <a:rPr lang="en-US" sz="8381">
                <a:solidFill>
                  <a:srgbClr val="000000"/>
                </a:solidFill>
                <a:latin typeface="TT Commons Classic 2"/>
              </a:rPr>
              <a:t>..EINE FAMILIE</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1168025"/>
          </a:xfrm>
          <a:custGeom>
            <a:avLst/>
            <a:gdLst/>
            <a:ahLst/>
            <a:cxnLst/>
            <a:rect l="l" t="t" r="r" b="b"/>
            <a:pathLst>
              <a:path w="18218919" h="11168025">
                <a:moveTo>
                  <a:pt x="0" y="0"/>
                </a:moveTo>
                <a:lnTo>
                  <a:pt x="18218919" y="0"/>
                </a:lnTo>
                <a:lnTo>
                  <a:pt x="18218919" y="11168025"/>
                </a:lnTo>
                <a:lnTo>
                  <a:pt x="0" y="1116802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3000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a:stretch>
          </a:blipFill>
        </p:spPr>
      </p:sp>
      <p:sp>
        <p:nvSpPr>
          <p:cNvPr id="3" name="Freeform 3"/>
          <p:cNvSpPr/>
          <p:nvPr/>
        </p:nvSpPr>
        <p:spPr>
          <a:xfrm>
            <a:off x="1648915" y="3949724"/>
            <a:ext cx="418380" cy="489914"/>
          </a:xfrm>
          <a:custGeom>
            <a:avLst/>
            <a:gdLst/>
            <a:ahLst/>
            <a:cxnLst/>
            <a:rect l="l" t="t" r="r" b="b"/>
            <a:pathLst>
              <a:path w="418380" h="489914">
                <a:moveTo>
                  <a:pt x="0" y="0"/>
                </a:moveTo>
                <a:lnTo>
                  <a:pt x="418380" y="0"/>
                </a:lnTo>
                <a:lnTo>
                  <a:pt x="418380" y="489915"/>
                </a:lnTo>
                <a:lnTo>
                  <a:pt x="0" y="489915"/>
                </a:lnTo>
                <a:lnTo>
                  <a:pt x="0" y="0"/>
                </a:lnTo>
                <a:close/>
              </a:path>
            </a:pathLst>
          </a:custGeom>
          <a:blipFill>
            <a:blip r:embed="rId4"/>
            <a:stretch>
              <a:fillRect/>
            </a:stretch>
          </a:blipFill>
        </p:spPr>
      </p:sp>
      <p:sp>
        <p:nvSpPr>
          <p:cNvPr id="4" name="Freeform 4"/>
          <p:cNvSpPr/>
          <p:nvPr/>
        </p:nvSpPr>
        <p:spPr>
          <a:xfrm>
            <a:off x="1648915" y="5373363"/>
            <a:ext cx="418380" cy="489914"/>
          </a:xfrm>
          <a:custGeom>
            <a:avLst/>
            <a:gdLst/>
            <a:ahLst/>
            <a:cxnLst/>
            <a:rect l="l" t="t" r="r" b="b"/>
            <a:pathLst>
              <a:path w="418380" h="489914">
                <a:moveTo>
                  <a:pt x="0" y="0"/>
                </a:moveTo>
                <a:lnTo>
                  <a:pt x="418380" y="0"/>
                </a:lnTo>
                <a:lnTo>
                  <a:pt x="418380" y="489915"/>
                </a:lnTo>
                <a:lnTo>
                  <a:pt x="0" y="489915"/>
                </a:lnTo>
                <a:lnTo>
                  <a:pt x="0" y="0"/>
                </a:lnTo>
                <a:close/>
              </a:path>
            </a:pathLst>
          </a:custGeom>
          <a:blipFill>
            <a:blip r:embed="rId4"/>
            <a:stretch>
              <a:fillRect/>
            </a:stretch>
          </a:blipFill>
        </p:spPr>
      </p:sp>
      <p:sp>
        <p:nvSpPr>
          <p:cNvPr id="5" name="Freeform 5"/>
          <p:cNvSpPr/>
          <p:nvPr/>
        </p:nvSpPr>
        <p:spPr>
          <a:xfrm>
            <a:off x="1648915" y="6796728"/>
            <a:ext cx="418380" cy="489914"/>
          </a:xfrm>
          <a:custGeom>
            <a:avLst/>
            <a:gdLst/>
            <a:ahLst/>
            <a:cxnLst/>
            <a:rect l="l" t="t" r="r" b="b"/>
            <a:pathLst>
              <a:path w="418380" h="489914">
                <a:moveTo>
                  <a:pt x="0" y="0"/>
                </a:moveTo>
                <a:lnTo>
                  <a:pt x="418380" y="0"/>
                </a:lnTo>
                <a:lnTo>
                  <a:pt x="418380" y="489914"/>
                </a:lnTo>
                <a:lnTo>
                  <a:pt x="0" y="489914"/>
                </a:lnTo>
                <a:lnTo>
                  <a:pt x="0" y="0"/>
                </a:lnTo>
                <a:close/>
              </a:path>
            </a:pathLst>
          </a:custGeom>
          <a:blipFill>
            <a:blip r:embed="rId4"/>
            <a:stretch>
              <a:fillRect/>
            </a:stretch>
          </a:blipFill>
        </p:spPr>
      </p:sp>
      <p:sp>
        <p:nvSpPr>
          <p:cNvPr id="6" name="Freeform 6"/>
          <p:cNvSpPr/>
          <p:nvPr/>
        </p:nvSpPr>
        <p:spPr>
          <a:xfrm>
            <a:off x="1648915" y="8220092"/>
            <a:ext cx="418380" cy="489914"/>
          </a:xfrm>
          <a:custGeom>
            <a:avLst/>
            <a:gdLst/>
            <a:ahLst/>
            <a:cxnLst/>
            <a:rect l="l" t="t" r="r" b="b"/>
            <a:pathLst>
              <a:path w="418380" h="489914">
                <a:moveTo>
                  <a:pt x="0" y="0"/>
                </a:moveTo>
                <a:lnTo>
                  <a:pt x="418380" y="0"/>
                </a:lnTo>
                <a:lnTo>
                  <a:pt x="418380" y="489914"/>
                </a:lnTo>
                <a:lnTo>
                  <a:pt x="0" y="489914"/>
                </a:lnTo>
                <a:lnTo>
                  <a:pt x="0" y="0"/>
                </a:lnTo>
                <a:close/>
              </a:path>
            </a:pathLst>
          </a:custGeom>
          <a:blipFill>
            <a:blip r:embed="rId4"/>
            <a:stretch>
              <a:fillRect/>
            </a:stretch>
          </a:blipFill>
        </p:spPr>
      </p:sp>
      <p:sp>
        <p:nvSpPr>
          <p:cNvPr id="7" name="TextBox 7"/>
          <p:cNvSpPr txBox="1"/>
          <p:nvPr/>
        </p:nvSpPr>
        <p:spPr>
          <a:xfrm>
            <a:off x="2819400" y="4073566"/>
            <a:ext cx="3334911" cy="473206"/>
          </a:xfrm>
          <a:prstGeom prst="rect">
            <a:avLst/>
          </a:prstGeom>
        </p:spPr>
        <p:txBody>
          <a:bodyPr lIns="0" tIns="0" rIns="0" bIns="0" rtlCol="0" anchor="t">
            <a:spAutoFit/>
          </a:bodyPr>
          <a:lstStyle/>
          <a:p>
            <a:pPr marL="0" lvl="0" indent="0" algn="ctr">
              <a:lnSpc>
                <a:spcPts val="3564"/>
              </a:lnSpc>
              <a:spcBef>
                <a:spcPct val="0"/>
              </a:spcBef>
            </a:pPr>
            <a:r>
              <a:rPr lang="en-US" sz="3300" dirty="0" err="1">
                <a:solidFill>
                  <a:srgbClr val="000000"/>
                </a:solidFill>
                <a:latin typeface="Heebo"/>
              </a:rPr>
              <a:t>S</a:t>
            </a:r>
            <a:r>
              <a:rPr lang="en-US" sz="3300" u="none" strike="noStrike" dirty="0" err="1">
                <a:solidFill>
                  <a:srgbClr val="000000"/>
                </a:solidFill>
                <a:latin typeface="Heebo"/>
              </a:rPr>
              <a:t>chnelles</a:t>
            </a:r>
            <a:r>
              <a:rPr lang="en-US" sz="3300" u="none" strike="noStrike" dirty="0">
                <a:solidFill>
                  <a:srgbClr val="000000"/>
                </a:solidFill>
                <a:latin typeface="Heebo"/>
              </a:rPr>
              <a:t> </a:t>
            </a:r>
            <a:r>
              <a:rPr lang="en-US" sz="3300" u="none" strike="noStrike" dirty="0" err="1">
                <a:solidFill>
                  <a:srgbClr val="000000"/>
                </a:solidFill>
                <a:latin typeface="Heebo"/>
              </a:rPr>
              <a:t>Lernen</a:t>
            </a:r>
            <a:endParaRPr lang="en-US" sz="3300" u="none" strike="noStrike" dirty="0">
              <a:solidFill>
                <a:srgbClr val="000000"/>
              </a:solidFill>
              <a:latin typeface="Heebo"/>
            </a:endParaRPr>
          </a:p>
        </p:txBody>
      </p:sp>
      <p:sp>
        <p:nvSpPr>
          <p:cNvPr id="8" name="TextBox 8"/>
          <p:cNvSpPr txBox="1"/>
          <p:nvPr/>
        </p:nvSpPr>
        <p:spPr>
          <a:xfrm>
            <a:off x="2819400" y="5497068"/>
            <a:ext cx="2741869" cy="459867"/>
          </a:xfrm>
          <a:prstGeom prst="rect">
            <a:avLst/>
          </a:prstGeom>
        </p:spPr>
        <p:txBody>
          <a:bodyPr lIns="0" tIns="0" rIns="0" bIns="0" rtlCol="0" anchor="t">
            <a:spAutoFit/>
          </a:bodyPr>
          <a:lstStyle/>
          <a:p>
            <a:pPr marL="0" lvl="0" indent="0" algn="ctr">
              <a:lnSpc>
                <a:spcPts val="3564"/>
              </a:lnSpc>
              <a:spcBef>
                <a:spcPct val="0"/>
              </a:spcBef>
            </a:pPr>
            <a:r>
              <a:rPr lang="en-US" sz="3300" u="none" strike="noStrike">
                <a:solidFill>
                  <a:srgbClr val="000000"/>
                </a:solidFill>
                <a:latin typeface="Heebo"/>
              </a:rPr>
              <a:t>Zeitersparnis</a:t>
            </a:r>
          </a:p>
        </p:txBody>
      </p:sp>
      <p:sp>
        <p:nvSpPr>
          <p:cNvPr id="9" name="TextBox 9"/>
          <p:cNvSpPr txBox="1"/>
          <p:nvPr/>
        </p:nvSpPr>
        <p:spPr>
          <a:xfrm>
            <a:off x="2819400" y="6920569"/>
            <a:ext cx="3709988" cy="473206"/>
          </a:xfrm>
          <a:prstGeom prst="rect">
            <a:avLst/>
          </a:prstGeom>
        </p:spPr>
        <p:txBody>
          <a:bodyPr lIns="0" tIns="0" rIns="0" bIns="0" rtlCol="0" anchor="t">
            <a:spAutoFit/>
          </a:bodyPr>
          <a:lstStyle/>
          <a:p>
            <a:pPr marL="0" lvl="0" indent="0" algn="ctr">
              <a:lnSpc>
                <a:spcPts val="3564"/>
              </a:lnSpc>
              <a:spcBef>
                <a:spcPct val="0"/>
              </a:spcBef>
            </a:pPr>
            <a:r>
              <a:rPr lang="en-US" sz="3300" dirty="0" err="1">
                <a:solidFill>
                  <a:srgbClr val="000000"/>
                </a:solidFill>
                <a:latin typeface="Heebo"/>
              </a:rPr>
              <a:t>I</a:t>
            </a:r>
            <a:r>
              <a:rPr lang="en-US" sz="3300" u="none" strike="noStrike" dirty="0" err="1">
                <a:solidFill>
                  <a:srgbClr val="000000"/>
                </a:solidFill>
                <a:latin typeface="Heebo"/>
              </a:rPr>
              <a:t>mmer</a:t>
            </a:r>
            <a:r>
              <a:rPr lang="en-US" sz="3300" u="none" strike="noStrike" dirty="0">
                <a:solidFill>
                  <a:srgbClr val="000000"/>
                </a:solidFill>
                <a:latin typeface="Heebo"/>
              </a:rPr>
              <a:t> Up to Date</a:t>
            </a:r>
          </a:p>
        </p:txBody>
      </p:sp>
      <p:sp>
        <p:nvSpPr>
          <p:cNvPr id="10" name="TextBox 10"/>
          <p:cNvSpPr txBox="1"/>
          <p:nvPr/>
        </p:nvSpPr>
        <p:spPr>
          <a:xfrm>
            <a:off x="2819400" y="8343900"/>
            <a:ext cx="5952306" cy="473206"/>
          </a:xfrm>
          <a:prstGeom prst="rect">
            <a:avLst/>
          </a:prstGeom>
        </p:spPr>
        <p:txBody>
          <a:bodyPr lIns="0" tIns="0" rIns="0" bIns="0" rtlCol="0" anchor="t">
            <a:spAutoFit/>
          </a:bodyPr>
          <a:lstStyle/>
          <a:p>
            <a:pPr marL="0" lvl="0" indent="0" algn="ctr">
              <a:lnSpc>
                <a:spcPts val="3564"/>
              </a:lnSpc>
              <a:spcBef>
                <a:spcPct val="0"/>
              </a:spcBef>
            </a:pPr>
            <a:r>
              <a:rPr lang="en-US" sz="3300" dirty="0" err="1">
                <a:solidFill>
                  <a:srgbClr val="000000"/>
                </a:solidFill>
                <a:latin typeface="Heebo"/>
              </a:rPr>
              <a:t>S</a:t>
            </a:r>
            <a:r>
              <a:rPr lang="en-US" sz="3300" u="none" strike="noStrike" dirty="0" err="1">
                <a:solidFill>
                  <a:srgbClr val="000000"/>
                </a:solidFill>
                <a:latin typeface="Heebo"/>
              </a:rPr>
              <a:t>chnelles</a:t>
            </a:r>
            <a:r>
              <a:rPr lang="en-US" sz="3300" u="none" strike="noStrike" dirty="0">
                <a:solidFill>
                  <a:srgbClr val="000000"/>
                </a:solidFill>
                <a:latin typeface="Heebo"/>
              </a:rPr>
              <a:t> </a:t>
            </a:r>
            <a:r>
              <a:rPr lang="en-US" sz="3300" u="none" strike="noStrike" dirty="0" err="1">
                <a:solidFill>
                  <a:srgbClr val="000000"/>
                </a:solidFill>
                <a:latin typeface="Heebo"/>
              </a:rPr>
              <a:t>Informationssystem</a:t>
            </a:r>
            <a:endParaRPr lang="en-US" sz="3300" u="none" strike="noStrike" dirty="0">
              <a:solidFill>
                <a:srgbClr val="000000"/>
              </a:solidFill>
              <a:latin typeface="Heebo"/>
            </a:endParaRPr>
          </a:p>
        </p:txBody>
      </p:sp>
      <p:sp>
        <p:nvSpPr>
          <p:cNvPr id="11" name="Freeform 11"/>
          <p:cNvSpPr/>
          <p:nvPr/>
        </p:nvSpPr>
        <p:spPr>
          <a:xfrm rot="1195297">
            <a:off x="9769227" y="-271575"/>
            <a:ext cx="2582729" cy="3365120"/>
          </a:xfrm>
          <a:custGeom>
            <a:avLst/>
            <a:gdLst/>
            <a:ahLst/>
            <a:cxnLst/>
            <a:rect l="l" t="t" r="r" b="b"/>
            <a:pathLst>
              <a:path w="2582729" h="3365120">
                <a:moveTo>
                  <a:pt x="0" y="0"/>
                </a:moveTo>
                <a:lnTo>
                  <a:pt x="2582729" y="0"/>
                </a:lnTo>
                <a:lnTo>
                  <a:pt x="2582729" y="3365120"/>
                </a:lnTo>
                <a:lnTo>
                  <a:pt x="0" y="3365120"/>
                </a:lnTo>
                <a:lnTo>
                  <a:pt x="0" y="0"/>
                </a:lnTo>
                <a:close/>
              </a:path>
            </a:pathLst>
          </a:custGeom>
          <a:blipFill>
            <a:blip r:embed="rId5"/>
            <a:stretch>
              <a:fillRect/>
            </a:stretch>
          </a:blipFill>
        </p:spPr>
      </p:sp>
      <p:sp>
        <p:nvSpPr>
          <p:cNvPr id="12" name="TextBox 12"/>
          <p:cNvSpPr txBox="1"/>
          <p:nvPr/>
        </p:nvSpPr>
        <p:spPr>
          <a:xfrm>
            <a:off x="-618150" y="1057779"/>
            <a:ext cx="7840345" cy="1166986"/>
          </a:xfrm>
          <a:prstGeom prst="rect">
            <a:avLst/>
          </a:prstGeom>
        </p:spPr>
        <p:txBody>
          <a:bodyPr lIns="0" tIns="0" rIns="0" bIns="0" rtlCol="0" anchor="t">
            <a:spAutoFit/>
          </a:bodyPr>
          <a:lstStyle/>
          <a:p>
            <a:pPr algn="ctr">
              <a:lnSpc>
                <a:spcPts val="9052"/>
              </a:lnSpc>
            </a:pPr>
            <a:r>
              <a:rPr lang="en-US" sz="8381" dirty="0">
                <a:solidFill>
                  <a:srgbClr val="000000"/>
                </a:solidFill>
                <a:latin typeface="TT Commons Classic 2"/>
              </a:rPr>
              <a:t>HEUTE</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37788" y="-57150"/>
            <a:ext cx="14550212" cy="10458450"/>
          </a:xfrm>
          <a:custGeom>
            <a:avLst/>
            <a:gdLst/>
            <a:ahLst/>
            <a:cxnLst/>
            <a:rect l="l" t="t" r="r" b="b"/>
            <a:pathLst>
              <a:path w="14550212" h="10287000">
                <a:moveTo>
                  <a:pt x="0" y="0"/>
                </a:moveTo>
                <a:lnTo>
                  <a:pt x="14550212" y="0"/>
                </a:lnTo>
                <a:lnTo>
                  <a:pt x="14550212" y="10287000"/>
                </a:lnTo>
                <a:lnTo>
                  <a:pt x="0" y="10287000"/>
                </a:lnTo>
                <a:lnTo>
                  <a:pt x="0" y="0"/>
                </a:lnTo>
                <a:close/>
              </a:path>
            </a:pathLst>
          </a:custGeom>
          <a:blipFill>
            <a:blip r:embed="rId2"/>
            <a:stretch>
              <a:fillRect/>
            </a:stretch>
          </a:blipFill>
        </p:spPr>
      </p:sp>
      <p:sp>
        <p:nvSpPr>
          <p:cNvPr id="3" name="TextBox 3"/>
          <p:cNvSpPr txBox="1"/>
          <p:nvPr/>
        </p:nvSpPr>
        <p:spPr>
          <a:xfrm rot="5400000">
            <a:off x="-2303350" y="3445122"/>
            <a:ext cx="8208668" cy="3375824"/>
          </a:xfrm>
          <a:prstGeom prst="rect">
            <a:avLst/>
          </a:prstGeom>
        </p:spPr>
        <p:txBody>
          <a:bodyPr lIns="0" tIns="0" rIns="0" bIns="0" rtlCol="0" anchor="t">
            <a:spAutoFit/>
          </a:bodyPr>
          <a:lstStyle/>
          <a:p>
            <a:pPr algn="ctr">
              <a:lnSpc>
                <a:spcPts val="13106"/>
              </a:lnSpc>
              <a:spcBef>
                <a:spcPct val="0"/>
              </a:spcBef>
            </a:pPr>
            <a:r>
              <a:rPr lang="en-US" sz="12135">
                <a:solidFill>
                  <a:srgbClr val="E9E095"/>
                </a:solidFill>
                <a:latin typeface="TT Commons Classic 2"/>
              </a:rPr>
              <a:t>TRAINED BARISTA </a:t>
            </a:r>
          </a:p>
        </p:txBody>
      </p:sp>
      <p:sp>
        <p:nvSpPr>
          <p:cNvPr id="4" name="TextBox 4"/>
          <p:cNvSpPr txBox="1"/>
          <p:nvPr/>
        </p:nvSpPr>
        <p:spPr>
          <a:xfrm>
            <a:off x="9491513" y="5838374"/>
            <a:ext cx="3691087" cy="704005"/>
          </a:xfrm>
          <a:prstGeom prst="rect">
            <a:avLst/>
          </a:prstGeom>
        </p:spPr>
        <p:txBody>
          <a:bodyPr wrap="square" lIns="0" tIns="0" rIns="0" bIns="0" rtlCol="0" anchor="t">
            <a:spAutoFit/>
          </a:bodyPr>
          <a:lstStyle/>
          <a:p>
            <a:pPr algn="ctr">
              <a:lnSpc>
                <a:spcPts val="5340"/>
              </a:lnSpc>
              <a:spcBef>
                <a:spcPct val="0"/>
              </a:spcBef>
            </a:pPr>
            <a:r>
              <a:rPr lang="en-US" sz="4944" dirty="0">
                <a:solidFill>
                  <a:srgbClr val="E9E095"/>
                </a:solidFill>
                <a:latin typeface="TT Commons Classic 2"/>
              </a:rPr>
              <a:t>Anna Adler</a:t>
            </a:r>
          </a:p>
        </p:txBody>
      </p:sp>
      <p:sp>
        <p:nvSpPr>
          <p:cNvPr id="5" name="TextBox 5"/>
          <p:cNvSpPr txBox="1"/>
          <p:nvPr/>
        </p:nvSpPr>
        <p:spPr>
          <a:xfrm>
            <a:off x="6569866" y="7981091"/>
            <a:ext cx="1909025" cy="448447"/>
          </a:xfrm>
          <a:prstGeom prst="rect">
            <a:avLst/>
          </a:prstGeom>
        </p:spPr>
        <p:txBody>
          <a:bodyPr lIns="0" tIns="0" rIns="0" bIns="0" rtlCol="0" anchor="t">
            <a:spAutoFit/>
          </a:bodyPr>
          <a:lstStyle/>
          <a:p>
            <a:pPr algn="ctr">
              <a:lnSpc>
                <a:spcPts val="3389"/>
              </a:lnSpc>
              <a:spcBef>
                <a:spcPct val="0"/>
              </a:spcBef>
            </a:pPr>
            <a:r>
              <a:rPr lang="en-US" sz="3138">
                <a:solidFill>
                  <a:srgbClr val="E9E095"/>
                </a:solidFill>
                <a:latin typeface="TT Commons Classic 2"/>
              </a:rPr>
              <a:t>01.01.2024</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05800" y="2928899"/>
            <a:ext cx="7903896" cy="6329402"/>
            <a:chOff x="0" y="0"/>
            <a:chExt cx="10538528" cy="8439203"/>
          </a:xfrm>
        </p:grpSpPr>
        <p:sp>
          <p:nvSpPr>
            <p:cNvPr id="3" name="Freeform 3"/>
            <p:cNvSpPr/>
            <p:nvPr/>
          </p:nvSpPr>
          <p:spPr>
            <a:xfrm rot="-5400000">
              <a:off x="1970754" y="3871640"/>
              <a:ext cx="6034765" cy="3100360"/>
            </a:xfrm>
            <a:custGeom>
              <a:avLst/>
              <a:gdLst/>
              <a:ahLst/>
              <a:cxnLst/>
              <a:rect l="l" t="t" r="r" b="b"/>
              <a:pathLst>
                <a:path w="6034765" h="3100360">
                  <a:moveTo>
                    <a:pt x="0" y="0"/>
                  </a:moveTo>
                  <a:lnTo>
                    <a:pt x="6034765" y="0"/>
                  </a:lnTo>
                  <a:lnTo>
                    <a:pt x="6034765" y="3100361"/>
                  </a:lnTo>
                  <a:lnTo>
                    <a:pt x="0" y="31003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AutoShape 4"/>
            <p:cNvSpPr/>
            <p:nvPr/>
          </p:nvSpPr>
          <p:spPr>
            <a:xfrm>
              <a:off x="10295" y="650223"/>
              <a:ext cx="10517938" cy="3508431"/>
            </a:xfrm>
            <a:prstGeom prst="line">
              <a:avLst/>
            </a:prstGeom>
            <a:ln w="65068" cap="flat">
              <a:solidFill>
                <a:srgbClr val="000000"/>
              </a:solidFill>
              <a:prstDash val="solid"/>
              <a:headEnd type="none" w="sm" len="sm"/>
              <a:tailEnd type="none" w="sm" len="sm"/>
            </a:ln>
          </p:spPr>
        </p:sp>
        <p:sp>
          <p:nvSpPr>
            <p:cNvPr id="5" name="TextBox 5"/>
            <p:cNvSpPr txBox="1"/>
            <p:nvPr/>
          </p:nvSpPr>
          <p:spPr>
            <a:xfrm rot="1130282">
              <a:off x="472390" y="435763"/>
              <a:ext cx="2607711" cy="798735"/>
            </a:xfrm>
            <a:prstGeom prst="rect">
              <a:avLst/>
            </a:prstGeom>
          </p:spPr>
          <p:txBody>
            <a:bodyPr lIns="0" tIns="0" rIns="0" bIns="0" rtlCol="0" anchor="t">
              <a:spAutoFit/>
            </a:bodyPr>
            <a:lstStyle/>
            <a:p>
              <a:pPr algn="ctr">
                <a:lnSpc>
                  <a:spcPts val="4459"/>
                </a:lnSpc>
                <a:spcBef>
                  <a:spcPct val="0"/>
                </a:spcBef>
              </a:pPr>
              <a:r>
                <a:rPr lang="en-US" sz="4128">
                  <a:solidFill>
                    <a:srgbClr val="000000"/>
                  </a:solidFill>
                  <a:latin typeface="TT Commons Classic 2"/>
                </a:rPr>
                <a:t>2,5 Tage</a:t>
              </a:r>
            </a:p>
          </p:txBody>
        </p:sp>
        <p:sp>
          <p:nvSpPr>
            <p:cNvPr id="6" name="TextBox 6"/>
            <p:cNvSpPr txBox="1"/>
            <p:nvPr/>
          </p:nvSpPr>
          <p:spPr>
            <a:xfrm rot="1081766">
              <a:off x="7849154" y="2824612"/>
              <a:ext cx="2607711" cy="798735"/>
            </a:xfrm>
            <a:prstGeom prst="rect">
              <a:avLst/>
            </a:prstGeom>
          </p:spPr>
          <p:txBody>
            <a:bodyPr lIns="0" tIns="0" rIns="0" bIns="0" rtlCol="0" anchor="t">
              <a:spAutoFit/>
            </a:bodyPr>
            <a:lstStyle/>
            <a:p>
              <a:pPr algn="ctr">
                <a:lnSpc>
                  <a:spcPts val="4459"/>
                </a:lnSpc>
                <a:spcBef>
                  <a:spcPct val="0"/>
                </a:spcBef>
              </a:pPr>
              <a:r>
                <a:rPr lang="en-US" sz="4128">
                  <a:solidFill>
                    <a:srgbClr val="000000"/>
                  </a:solidFill>
                  <a:latin typeface="TT Commons Classic 2"/>
                </a:rPr>
                <a:t>5 Tage</a:t>
              </a:r>
            </a:p>
          </p:txBody>
        </p:sp>
        <p:sp>
          <p:nvSpPr>
            <p:cNvPr id="7" name="TextBox 7"/>
            <p:cNvSpPr txBox="1"/>
            <p:nvPr/>
          </p:nvSpPr>
          <p:spPr>
            <a:xfrm>
              <a:off x="3584046" y="7858823"/>
              <a:ext cx="2808182" cy="580380"/>
            </a:xfrm>
            <a:prstGeom prst="rect">
              <a:avLst/>
            </a:prstGeom>
          </p:spPr>
          <p:txBody>
            <a:bodyPr lIns="0" tIns="0" rIns="0" bIns="0" rtlCol="0" anchor="t">
              <a:spAutoFit/>
            </a:bodyPr>
            <a:lstStyle/>
            <a:p>
              <a:pPr algn="ctr">
                <a:lnSpc>
                  <a:spcPts val="3245"/>
                </a:lnSpc>
                <a:spcBef>
                  <a:spcPct val="0"/>
                </a:spcBef>
              </a:pPr>
              <a:r>
                <a:rPr lang="en-US" sz="3005">
                  <a:solidFill>
                    <a:srgbClr val="000000"/>
                  </a:solidFill>
                  <a:latin typeface="TT Commons Classic 3"/>
                </a:rPr>
                <a:t>Einschulung</a:t>
              </a:r>
            </a:p>
          </p:txBody>
        </p:sp>
      </p:grpSp>
      <p:sp>
        <p:nvSpPr>
          <p:cNvPr id="8" name="Freeform 8"/>
          <p:cNvSpPr/>
          <p:nvPr/>
        </p:nvSpPr>
        <p:spPr>
          <a:xfrm rot="1157664">
            <a:off x="15405069" y="194502"/>
            <a:ext cx="2789816" cy="2840938"/>
          </a:xfrm>
          <a:custGeom>
            <a:avLst/>
            <a:gdLst/>
            <a:ahLst/>
            <a:cxnLst/>
            <a:rect l="l" t="t" r="r" b="b"/>
            <a:pathLst>
              <a:path w="2789816" h="2840938">
                <a:moveTo>
                  <a:pt x="0" y="0"/>
                </a:moveTo>
                <a:lnTo>
                  <a:pt x="2789815" y="0"/>
                </a:lnTo>
                <a:lnTo>
                  <a:pt x="2789815" y="2840937"/>
                </a:lnTo>
                <a:lnTo>
                  <a:pt x="0" y="2840937"/>
                </a:lnTo>
                <a:lnTo>
                  <a:pt x="0" y="0"/>
                </a:lnTo>
                <a:close/>
              </a:path>
            </a:pathLst>
          </a:custGeom>
          <a:blipFill>
            <a:blip r:embed="rId5"/>
            <a:stretch>
              <a:fillRect/>
            </a:stretch>
          </a:blipFill>
        </p:spPr>
      </p:sp>
      <p:sp>
        <p:nvSpPr>
          <p:cNvPr id="9" name="TextBox 9"/>
          <p:cNvSpPr txBox="1"/>
          <p:nvPr/>
        </p:nvSpPr>
        <p:spPr>
          <a:xfrm>
            <a:off x="1317204" y="3005875"/>
            <a:ext cx="8184219" cy="5475858"/>
          </a:xfrm>
          <a:prstGeom prst="rect">
            <a:avLst/>
          </a:prstGeom>
        </p:spPr>
        <p:txBody>
          <a:bodyPr wrap="square" lIns="0" tIns="0" rIns="0" bIns="0" rtlCol="0" anchor="t">
            <a:spAutoFit/>
          </a:bodyPr>
          <a:lstStyle/>
          <a:p>
            <a:pPr algn="ctr">
              <a:lnSpc>
                <a:spcPts val="42702"/>
              </a:lnSpc>
            </a:pPr>
            <a:r>
              <a:rPr lang="en-US" sz="30502" dirty="0">
                <a:solidFill>
                  <a:srgbClr val="000000"/>
                </a:solidFill>
                <a:latin typeface="Heebo"/>
              </a:rPr>
              <a:t>50%</a:t>
            </a:r>
          </a:p>
        </p:txBody>
      </p:sp>
      <p:sp>
        <p:nvSpPr>
          <p:cNvPr id="10" name="TextBox 10"/>
          <p:cNvSpPr txBox="1"/>
          <p:nvPr/>
        </p:nvSpPr>
        <p:spPr>
          <a:xfrm>
            <a:off x="633536" y="1157047"/>
            <a:ext cx="7840345" cy="1158920"/>
          </a:xfrm>
          <a:prstGeom prst="rect">
            <a:avLst/>
          </a:prstGeom>
        </p:spPr>
        <p:txBody>
          <a:bodyPr lIns="0" tIns="0" rIns="0" bIns="0" rtlCol="0" anchor="t">
            <a:spAutoFit/>
          </a:bodyPr>
          <a:lstStyle/>
          <a:p>
            <a:pPr marL="0" lvl="0" indent="0" algn="ctr">
              <a:lnSpc>
                <a:spcPts val="9052"/>
              </a:lnSpc>
              <a:spcBef>
                <a:spcPct val="0"/>
              </a:spcBef>
            </a:pPr>
            <a:r>
              <a:rPr lang="en-US" sz="8381" u="none" strike="noStrike">
                <a:solidFill>
                  <a:srgbClr val="000000"/>
                </a:solidFill>
                <a:latin typeface="TT Commons Classic 2"/>
              </a:rPr>
              <a:t>EFFIZIENZ</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900027">
            <a:off x="7059399" y="491372"/>
            <a:ext cx="1130777" cy="1074238"/>
          </a:xfrm>
          <a:custGeom>
            <a:avLst/>
            <a:gdLst/>
            <a:ahLst/>
            <a:cxnLst/>
            <a:rect l="l" t="t" r="r" b="b"/>
            <a:pathLst>
              <a:path w="1130777" h="1074238">
                <a:moveTo>
                  <a:pt x="0" y="0"/>
                </a:moveTo>
                <a:lnTo>
                  <a:pt x="1130777" y="0"/>
                </a:lnTo>
                <a:lnTo>
                  <a:pt x="1130777" y="1074238"/>
                </a:lnTo>
                <a:lnTo>
                  <a:pt x="0" y="10742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633536" y="1157047"/>
            <a:ext cx="7840345" cy="1158920"/>
          </a:xfrm>
          <a:prstGeom prst="rect">
            <a:avLst/>
          </a:prstGeom>
        </p:spPr>
        <p:txBody>
          <a:bodyPr lIns="0" tIns="0" rIns="0" bIns="0" rtlCol="0" anchor="t">
            <a:spAutoFit/>
          </a:bodyPr>
          <a:lstStyle/>
          <a:p>
            <a:pPr algn="ctr">
              <a:lnSpc>
                <a:spcPts val="9052"/>
              </a:lnSpc>
              <a:spcBef>
                <a:spcPct val="0"/>
              </a:spcBef>
            </a:pPr>
            <a:r>
              <a:rPr lang="en-US" sz="8381">
                <a:solidFill>
                  <a:srgbClr val="000000"/>
                </a:solidFill>
                <a:latin typeface="TT Commons Classic 2"/>
              </a:rPr>
              <a:t>LEARNINGS</a:t>
            </a:r>
          </a:p>
        </p:txBody>
      </p:sp>
      <p:sp>
        <p:nvSpPr>
          <p:cNvPr id="4" name="Freeform 4"/>
          <p:cNvSpPr/>
          <p:nvPr/>
        </p:nvSpPr>
        <p:spPr>
          <a:xfrm>
            <a:off x="4873672" y="2679515"/>
            <a:ext cx="6872516" cy="5492286"/>
          </a:xfrm>
          <a:custGeom>
            <a:avLst/>
            <a:gdLst/>
            <a:ahLst/>
            <a:cxnLst/>
            <a:rect l="l" t="t" r="r" b="b"/>
            <a:pathLst>
              <a:path w="6872516" h="5492286">
                <a:moveTo>
                  <a:pt x="0" y="0"/>
                </a:moveTo>
                <a:lnTo>
                  <a:pt x="6872516" y="0"/>
                </a:lnTo>
                <a:lnTo>
                  <a:pt x="6872516" y="5492286"/>
                </a:lnTo>
                <a:lnTo>
                  <a:pt x="0" y="54922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rot="-3034139">
            <a:off x="7858139" y="5377582"/>
            <a:ext cx="5880877" cy="1968915"/>
          </a:xfrm>
          <a:prstGeom prst="rect">
            <a:avLst/>
          </a:prstGeom>
        </p:spPr>
        <p:txBody>
          <a:bodyPr lIns="0" tIns="0" rIns="0" bIns="0" rtlCol="0" anchor="t">
            <a:spAutoFit/>
          </a:bodyPr>
          <a:lstStyle/>
          <a:p>
            <a:pPr algn="ctr">
              <a:lnSpc>
                <a:spcPts val="5155"/>
              </a:lnSpc>
              <a:spcBef>
                <a:spcPct val="0"/>
              </a:spcBef>
            </a:pPr>
            <a:r>
              <a:rPr lang="en-US" sz="4774">
                <a:solidFill>
                  <a:srgbClr val="000000"/>
                </a:solidFill>
                <a:latin typeface="TT Commons Classic 2"/>
              </a:rPr>
              <a:t>ETABLIERUNG DER APP DURCH NEUE MITARBEITER*INNEN</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34286" y="0"/>
            <a:ext cx="6853714" cy="10287000"/>
          </a:xfrm>
          <a:custGeom>
            <a:avLst/>
            <a:gdLst/>
            <a:ahLst/>
            <a:cxnLst/>
            <a:rect l="l" t="t" r="r" b="b"/>
            <a:pathLst>
              <a:path w="6853714" h="10287000">
                <a:moveTo>
                  <a:pt x="0" y="0"/>
                </a:moveTo>
                <a:lnTo>
                  <a:pt x="6853714" y="0"/>
                </a:lnTo>
                <a:lnTo>
                  <a:pt x="6853714" y="10287000"/>
                </a:lnTo>
                <a:lnTo>
                  <a:pt x="0" y="10287000"/>
                </a:lnTo>
                <a:lnTo>
                  <a:pt x="0" y="0"/>
                </a:lnTo>
                <a:close/>
              </a:path>
            </a:pathLst>
          </a:custGeom>
          <a:blipFill>
            <a:blip r:embed="rId3"/>
            <a:stretch>
              <a:fillRect/>
            </a:stretch>
          </a:blipFill>
        </p:spPr>
      </p:sp>
      <p:sp>
        <p:nvSpPr>
          <p:cNvPr id="3" name="Freeform 3"/>
          <p:cNvSpPr/>
          <p:nvPr/>
        </p:nvSpPr>
        <p:spPr>
          <a:xfrm rot="-1028040">
            <a:off x="444810" y="7242914"/>
            <a:ext cx="2796877" cy="2848129"/>
          </a:xfrm>
          <a:custGeom>
            <a:avLst/>
            <a:gdLst/>
            <a:ahLst/>
            <a:cxnLst/>
            <a:rect l="l" t="t" r="r" b="b"/>
            <a:pathLst>
              <a:path w="2796877" h="2848129">
                <a:moveTo>
                  <a:pt x="0" y="0"/>
                </a:moveTo>
                <a:lnTo>
                  <a:pt x="2796877" y="0"/>
                </a:lnTo>
                <a:lnTo>
                  <a:pt x="2796877" y="2848129"/>
                </a:lnTo>
                <a:lnTo>
                  <a:pt x="0" y="2848129"/>
                </a:lnTo>
                <a:lnTo>
                  <a:pt x="0" y="0"/>
                </a:lnTo>
                <a:close/>
              </a:path>
            </a:pathLst>
          </a:custGeom>
          <a:blipFill>
            <a:blip r:embed="rId4"/>
            <a:stretch>
              <a:fillRect/>
            </a:stretch>
          </a:blipFill>
        </p:spPr>
      </p:sp>
      <p:sp>
        <p:nvSpPr>
          <p:cNvPr id="5" name="TextBox 5"/>
          <p:cNvSpPr txBox="1"/>
          <p:nvPr/>
        </p:nvSpPr>
        <p:spPr>
          <a:xfrm>
            <a:off x="1447800" y="2019300"/>
            <a:ext cx="7840345" cy="4667945"/>
          </a:xfrm>
          <a:prstGeom prst="rect">
            <a:avLst/>
          </a:prstGeom>
        </p:spPr>
        <p:txBody>
          <a:bodyPr lIns="0" tIns="0" rIns="0" bIns="0" rtlCol="0" anchor="t">
            <a:spAutoFit/>
          </a:bodyPr>
          <a:lstStyle/>
          <a:p>
            <a:pPr algn="ctr">
              <a:lnSpc>
                <a:spcPts val="9052"/>
              </a:lnSpc>
              <a:spcBef>
                <a:spcPct val="0"/>
              </a:spcBef>
            </a:pPr>
            <a:r>
              <a:rPr lang="en-US" sz="8381" dirty="0">
                <a:solidFill>
                  <a:srgbClr val="000000"/>
                </a:solidFill>
                <a:latin typeface="TT Commons Classic 2"/>
              </a:rPr>
              <a:t>ONBOARDING APP ALS FRANCHISE AKQUISE TOOL</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1430000"/>
          </a:xfrm>
          <a:custGeom>
            <a:avLst/>
            <a:gdLst/>
            <a:ahLst/>
            <a:cxnLst/>
            <a:rect l="l" t="t" r="r" b="b"/>
            <a:pathLst>
              <a:path w="18288000" h="11430000">
                <a:moveTo>
                  <a:pt x="0" y="0"/>
                </a:moveTo>
                <a:lnTo>
                  <a:pt x="18288000" y="0"/>
                </a:lnTo>
                <a:lnTo>
                  <a:pt x="18288000" y="11430000"/>
                </a:lnTo>
                <a:lnTo>
                  <a:pt x="0" y="11430000"/>
                </a:lnTo>
                <a:lnTo>
                  <a:pt x="0" y="0"/>
                </a:lnTo>
                <a:close/>
              </a:path>
            </a:pathLst>
          </a:custGeom>
          <a:blipFill>
            <a:blip r:embed="rId3">
              <a:alphaModFix amt="60000"/>
            </a:blip>
            <a:stretch>
              <a:fillRect/>
            </a:stretch>
          </a:blipFill>
        </p:spPr>
      </p:sp>
      <p:sp>
        <p:nvSpPr>
          <p:cNvPr id="3" name="Freeform 3"/>
          <p:cNvSpPr/>
          <p:nvPr/>
        </p:nvSpPr>
        <p:spPr>
          <a:xfrm>
            <a:off x="9372600" y="9086059"/>
            <a:ext cx="2478880" cy="862444"/>
          </a:xfrm>
          <a:custGeom>
            <a:avLst/>
            <a:gdLst/>
            <a:ahLst/>
            <a:cxnLst/>
            <a:rect l="l" t="t" r="r" b="b"/>
            <a:pathLst>
              <a:path w="2478880" h="862444">
                <a:moveTo>
                  <a:pt x="0" y="0"/>
                </a:moveTo>
                <a:lnTo>
                  <a:pt x="2478880" y="0"/>
                </a:lnTo>
                <a:lnTo>
                  <a:pt x="2478880" y="862444"/>
                </a:lnTo>
                <a:lnTo>
                  <a:pt x="0" y="862444"/>
                </a:lnTo>
                <a:lnTo>
                  <a:pt x="0" y="0"/>
                </a:lnTo>
                <a:close/>
              </a:path>
            </a:pathLst>
          </a:custGeom>
          <a:blipFill>
            <a:blip r:embed="rId4"/>
            <a:stretch>
              <a:fillRect/>
            </a:stretch>
          </a:blipFill>
        </p:spPr>
      </p:sp>
      <p:sp>
        <p:nvSpPr>
          <p:cNvPr id="6" name="TextBox 6"/>
          <p:cNvSpPr txBox="1"/>
          <p:nvPr/>
        </p:nvSpPr>
        <p:spPr>
          <a:xfrm>
            <a:off x="-381000" y="571500"/>
            <a:ext cx="6075082" cy="1205458"/>
          </a:xfrm>
          <a:prstGeom prst="rect">
            <a:avLst/>
          </a:prstGeom>
        </p:spPr>
        <p:txBody>
          <a:bodyPr lIns="0" tIns="0" rIns="0" bIns="0" rtlCol="0" anchor="t">
            <a:spAutoFit/>
          </a:bodyPr>
          <a:lstStyle/>
          <a:p>
            <a:pPr algn="ctr">
              <a:lnSpc>
                <a:spcPts val="4724"/>
              </a:lnSpc>
              <a:spcBef>
                <a:spcPct val="0"/>
              </a:spcBef>
            </a:pPr>
            <a:r>
              <a:rPr lang="en-US" sz="4374" dirty="0">
                <a:solidFill>
                  <a:srgbClr val="000000"/>
                </a:solidFill>
                <a:latin typeface="TT Commons Classic 2"/>
              </a:rPr>
              <a:t>ESPRESSO ODER CAPPUCCINO?</a:t>
            </a:r>
          </a:p>
        </p:txBody>
      </p:sp>
      <p:sp>
        <p:nvSpPr>
          <p:cNvPr id="7" name="Freeform 2">
            <a:extLst>
              <a:ext uri="{FF2B5EF4-FFF2-40B4-BE49-F238E27FC236}">
                <a16:creationId xmlns:a16="http://schemas.microsoft.com/office/drawing/2014/main" id="{CD3065B6-67BA-9D89-319C-81C74240965F}"/>
              </a:ext>
            </a:extLst>
          </p:cNvPr>
          <p:cNvSpPr/>
          <p:nvPr/>
        </p:nvSpPr>
        <p:spPr>
          <a:xfrm>
            <a:off x="6793500" y="8587443"/>
            <a:ext cx="1905000" cy="1859675"/>
          </a:xfrm>
          <a:custGeom>
            <a:avLst/>
            <a:gdLst/>
            <a:ahLst/>
            <a:cxnLst/>
            <a:rect l="l" t="t" r="r" b="b"/>
            <a:pathLst>
              <a:path w="3515562" h="3515562">
                <a:moveTo>
                  <a:pt x="0" y="0"/>
                </a:moveTo>
                <a:lnTo>
                  <a:pt x="3515562" y="0"/>
                </a:lnTo>
                <a:lnTo>
                  <a:pt x="3515562" y="3515561"/>
                </a:lnTo>
                <a:lnTo>
                  <a:pt x="0" y="3515561"/>
                </a:lnTo>
                <a:lnTo>
                  <a:pt x="0" y="0"/>
                </a:lnTo>
                <a:close/>
              </a:path>
            </a:pathLst>
          </a:custGeom>
          <a:blipFill>
            <a:blip r:embed="rId5"/>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429526"/>
          </a:xfrm>
          <a:custGeom>
            <a:avLst/>
            <a:gdLst/>
            <a:ahLst/>
            <a:cxnLst/>
            <a:rect l="l" t="t" r="r" b="b"/>
            <a:pathLst>
              <a:path w="18288000" h="10429526">
                <a:moveTo>
                  <a:pt x="0" y="0"/>
                </a:moveTo>
                <a:lnTo>
                  <a:pt x="18288000" y="0"/>
                </a:lnTo>
                <a:lnTo>
                  <a:pt x="18288000" y="10429526"/>
                </a:lnTo>
                <a:lnTo>
                  <a:pt x="0" y="1042952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27" y="0"/>
            <a:ext cx="19872000" cy="109728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r="-21437" b="-2399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3"/>
          <p:cNvSpPr txBox="1"/>
          <p:nvPr/>
        </p:nvSpPr>
        <p:spPr>
          <a:xfrm>
            <a:off x="9067800" y="2781300"/>
            <a:ext cx="9525000" cy="461664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0032A0"/>
                </a:solidFill>
                <a:effectLst/>
                <a:uLnTx/>
                <a:uFillTx/>
                <a:latin typeface="TT Commons Pro"/>
                <a:ea typeface="+mn-ea"/>
                <a:cs typeface="+mn-cs"/>
              </a:rPr>
              <a:t>GRUENDE WARUM EIN GUTES ONBOARDING ENTSCHEIDEND FÜR DEN UNTERNEHMENS-ERFOLG IST.</a:t>
            </a:r>
          </a:p>
        </p:txBody>
      </p:sp>
      <p:sp>
        <p:nvSpPr>
          <p:cNvPr id="4" name="TextBox 4"/>
          <p:cNvSpPr txBox="1"/>
          <p:nvPr/>
        </p:nvSpPr>
        <p:spPr>
          <a:xfrm>
            <a:off x="5181600" y="1243635"/>
            <a:ext cx="5885917" cy="7691977"/>
          </a:xfrm>
          <a:prstGeom prst="rect">
            <a:avLst/>
          </a:prstGeom>
        </p:spPr>
        <p:txBody>
          <a:bodyPr lIns="0" tIns="0" rIns="0" bIns="0" rtlCol="0" anchor="t">
            <a:spAutoFit/>
          </a:bodyPr>
          <a:lstStyle/>
          <a:p>
            <a:pPr marL="0" marR="0" lvl="0" indent="0" algn="l" defTabSz="914400" rtl="0" eaLnBrk="1" fontAlgn="auto" latinLnBrk="0" hangingPunct="1">
              <a:lnSpc>
                <a:spcPts val="64800"/>
              </a:lnSpc>
              <a:spcBef>
                <a:spcPct val="0"/>
              </a:spcBef>
              <a:spcAft>
                <a:spcPts val="0"/>
              </a:spcAft>
              <a:buClrTx/>
              <a:buSzTx/>
              <a:buFontTx/>
              <a:buNone/>
              <a:tabLst/>
              <a:defRPr/>
            </a:pPr>
            <a:r>
              <a:rPr kumimoji="0" lang="en-US" sz="50000" b="1" i="0" u="none" strike="noStrike" kern="1200" cap="none" spc="0" normalizeH="0" baseline="0" noProof="0" dirty="0">
                <a:ln>
                  <a:noFill/>
                </a:ln>
                <a:solidFill>
                  <a:srgbClr val="0032A0"/>
                </a:solidFill>
                <a:effectLst/>
                <a:uLnTx/>
                <a:uFillTx/>
                <a:latin typeface="TT Commons Pro Bold" panose="020B0604020202020204" charset="0"/>
                <a:ea typeface="+mn-ea"/>
                <a:cs typeface="+mn-cs"/>
              </a:rPr>
              <a:t>7</a:t>
            </a:r>
          </a:p>
        </p:txBody>
      </p:sp>
      <p:sp>
        <p:nvSpPr>
          <p:cNvPr id="5" name="Freeform 6">
            <a:extLst>
              <a:ext uri="{FF2B5EF4-FFF2-40B4-BE49-F238E27FC236}">
                <a16:creationId xmlns:a16="http://schemas.microsoft.com/office/drawing/2014/main" id="{288C4391-985A-5A32-E7FC-8582D9ABF5C1}"/>
              </a:ext>
            </a:extLst>
          </p:cNvPr>
          <p:cNvSpPr/>
          <p:nvPr/>
        </p:nvSpPr>
        <p:spPr>
          <a:xfrm>
            <a:off x="1371600" y="952500"/>
            <a:ext cx="1463763" cy="1463763"/>
          </a:xfrm>
          <a:custGeom>
            <a:avLst/>
            <a:gdLst/>
            <a:ahLst/>
            <a:cxnLst/>
            <a:rect l="l" t="t" r="r" b="b"/>
            <a:pathLst>
              <a:path w="1463763" h="1463763">
                <a:moveTo>
                  <a:pt x="0" y="0"/>
                </a:moveTo>
                <a:lnTo>
                  <a:pt x="1463763" y="0"/>
                </a:lnTo>
                <a:lnTo>
                  <a:pt x="1463763" y="1463764"/>
                </a:lnTo>
                <a:lnTo>
                  <a:pt x="0" y="146376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25286"/>
            <a:ext cx="18288000" cy="11212286"/>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70" t="-97" r="-32638" b="-2389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3"/>
          <p:cNvSpPr txBox="1"/>
          <p:nvPr/>
        </p:nvSpPr>
        <p:spPr>
          <a:xfrm>
            <a:off x="1524000" y="5600700"/>
            <a:ext cx="9525000" cy="1995931"/>
          </a:xfrm>
          <a:prstGeom prst="rect">
            <a:avLst/>
          </a:prstGeom>
        </p:spPr>
        <p:txBody>
          <a:bodyPr wrap="square" lIns="0" tIns="0" rIns="0" bIns="0" rtlCol="0" anchor="t">
            <a:spAutoFit/>
          </a:bodyPr>
          <a:lstStyle/>
          <a:p>
            <a:pPr marL="0" marR="0" lvl="0" indent="0" algn="l" defTabSz="914400" rtl="0" eaLnBrk="1" fontAlgn="auto" latinLnBrk="0" hangingPunct="1">
              <a:lnSpc>
                <a:spcPts val="324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Missverständnisse kosten Unternehmen 12.500 USD pro Mitarbeiter und Jahr. Heute besteht mehr denn je eine direkte Verbindung zwischen effektiver Kommunikation und Geschäftsergebnissen.</a:t>
            </a:r>
          </a:p>
          <a:p>
            <a:pPr marL="0" marR="0" lvl="0" indent="0" algn="l" defTabSz="914400" rtl="0" eaLnBrk="1" fontAlgn="auto" latinLnBrk="0" hangingPunct="1">
              <a:lnSpc>
                <a:spcPts val="324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0000"/>
              </a:solidFill>
              <a:effectLst/>
              <a:uLnTx/>
              <a:uFillTx/>
              <a:latin typeface="TT Commons Pro"/>
              <a:ea typeface="+mn-ea"/>
              <a:cs typeface="+mn-cs"/>
            </a:endParaRPr>
          </a:p>
          <a:p>
            <a:pPr marL="0" marR="0" lvl="0" indent="0" algn="l" defTabSz="914400" rtl="0" eaLnBrk="1" fontAlgn="auto" latinLnBrk="0" hangingPunct="1">
              <a:lnSpc>
                <a:spcPts val="322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T Commons Pro"/>
                <a:ea typeface="+mn-ea"/>
                <a:cs typeface="+mn-cs"/>
                <a:hlinkClick r:id="rId4"/>
              </a:rPr>
              <a:t>Grammarly Business &amp; Harris Poll Research, 2023</a:t>
            </a:r>
            <a:endParaRPr kumimoji="0" lang="en-US" sz="1600" b="0" i="0" u="none" strike="noStrike" kern="1200" cap="none" spc="0" normalizeH="0" baseline="0" noProof="0" dirty="0">
              <a:ln>
                <a:noFill/>
              </a:ln>
              <a:solidFill>
                <a:srgbClr val="000000"/>
              </a:solidFill>
              <a:effectLst/>
              <a:uLnTx/>
              <a:uFillTx/>
              <a:latin typeface="TT Commons Pro"/>
              <a:ea typeface="+mn-ea"/>
              <a:cs typeface="+mn-cs"/>
            </a:endParaRPr>
          </a:p>
        </p:txBody>
      </p:sp>
      <p:sp>
        <p:nvSpPr>
          <p:cNvPr id="4" name="TextBox 4"/>
          <p:cNvSpPr txBox="1"/>
          <p:nvPr/>
        </p:nvSpPr>
        <p:spPr>
          <a:xfrm>
            <a:off x="1524000" y="3238500"/>
            <a:ext cx="11022372" cy="2031325"/>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0032A0"/>
                </a:solidFill>
                <a:effectLst/>
                <a:uLnTx/>
                <a:uFillTx/>
                <a:latin typeface="TT Commons Pro Bold" panose="020B0604020202020204" charset="0"/>
                <a:ea typeface="+mn-ea"/>
                <a:cs typeface="TT Commons Pro Bold" panose="020B0604020202020204" charset="0"/>
              </a:rPr>
              <a:t>ZWÖLFTAUSEND-FUENFHUNDERT EURO  </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A24695BE-B30C-7B04-F455-68F762CAF6C9}"/>
              </a:ext>
            </a:extLst>
          </p:cNvPr>
          <p:cNvSpPr/>
          <p:nvPr/>
        </p:nvSpPr>
        <p:spPr>
          <a:xfrm>
            <a:off x="0" y="-925286"/>
            <a:ext cx="18288000" cy="11212286"/>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0" t="-97" r="-32638" b="-2389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3"/>
          <p:cNvSpPr txBox="1"/>
          <p:nvPr/>
        </p:nvSpPr>
        <p:spPr>
          <a:xfrm>
            <a:off x="1600200" y="5829300"/>
            <a:ext cx="8284153" cy="1349728"/>
          </a:xfrm>
          <a:prstGeom prst="rect">
            <a:avLst/>
          </a:prstGeom>
        </p:spPr>
        <p:txBody>
          <a:bodyPr lIns="0" tIns="0" rIns="0" bIns="0" rtlCol="0" anchor="t">
            <a:spAutoFit/>
          </a:bodyPr>
          <a:lstStyle/>
          <a:p>
            <a:pPr marL="0" marR="0" lvl="0" indent="0" algn="l" defTabSz="914400" rtl="0" eaLnBrk="1" fontAlgn="auto" latinLnBrk="0" hangingPunct="1">
              <a:lnSpc>
                <a:spcPts val="345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Es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gibt</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keine</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zweite</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Chance,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einen</a:t>
            </a:r>
            <a:r>
              <a:rPr kumimoji="0" lang="en-US" sz="2400" b="0" i="0" u="none" strike="noStrike" kern="1200" cap="none" spc="0" normalizeH="0" baseline="0" noProof="0" dirty="0">
                <a:ln>
                  <a:noFill/>
                </a:ln>
                <a:solidFill>
                  <a:srgbClr val="FFFFFF"/>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guten</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ersten</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Eindruck</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bei</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einem</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neuen</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Franchisenehmer</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bzw</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Kolleg</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*in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zu</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hinterlassen</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a:t>
            </a:r>
          </a:p>
        </p:txBody>
      </p:sp>
      <p:sp>
        <p:nvSpPr>
          <p:cNvPr id="4" name="Freeform 4"/>
          <p:cNvSpPr/>
          <p:nvPr/>
        </p:nvSpPr>
        <p:spPr>
          <a:xfrm>
            <a:off x="9035996" y="3492147"/>
            <a:ext cx="9679045" cy="6794853"/>
          </a:xfrm>
          <a:custGeom>
            <a:avLst/>
            <a:gdLst/>
            <a:ahLst/>
            <a:cxnLst/>
            <a:rect l="l" t="t" r="r" b="b"/>
            <a:pathLst>
              <a:path w="9679045" h="6794853">
                <a:moveTo>
                  <a:pt x="0" y="0"/>
                </a:moveTo>
                <a:lnTo>
                  <a:pt x="9679044" y="0"/>
                </a:lnTo>
                <a:lnTo>
                  <a:pt x="9679044" y="6794853"/>
                </a:lnTo>
                <a:lnTo>
                  <a:pt x="0" y="679485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600200" y="2315440"/>
            <a:ext cx="11418918" cy="3334246"/>
          </a:xfrm>
          <a:prstGeom prst="rect">
            <a:avLst/>
          </a:prstGeom>
        </p:spPr>
        <p:txBody>
          <a:bodyPr wrap="square" lIns="0" tIns="0" rIns="0" bIns="0" rtlCol="0" anchor="t">
            <a:spAutoFit/>
          </a:bodyPr>
          <a:lstStyle/>
          <a:p>
            <a:pPr marL="0" marR="0" lvl="0" indent="0" algn="l" defTabSz="914400" rtl="0" eaLnBrk="1" fontAlgn="auto" latinLnBrk="0" hangingPunct="1">
              <a:lnSpc>
                <a:spcPts val="6528"/>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32A0"/>
                </a:solidFill>
                <a:effectLst/>
                <a:uLnTx/>
                <a:uFillTx/>
                <a:latin typeface="TT Commons Pro Bold" panose="020B0604020202020204" charset="0"/>
                <a:ea typeface="+mn-ea"/>
                <a:cs typeface="TT Commons Pro Bold" panose="020B0604020202020204" charset="0"/>
              </a:rPr>
              <a:t>YOU NEVER GET A </a:t>
            </a:r>
          </a:p>
          <a:p>
            <a:pPr marL="0" marR="0" lvl="0" indent="0" algn="l" defTabSz="914400" rtl="0" eaLnBrk="1" fontAlgn="auto" latinLnBrk="0" hangingPunct="1">
              <a:lnSpc>
                <a:spcPts val="6528"/>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32A0"/>
                </a:solidFill>
                <a:effectLst/>
                <a:uLnTx/>
                <a:uFillTx/>
                <a:latin typeface="TT Commons Pro Bold" panose="020B0604020202020204" charset="0"/>
                <a:ea typeface="+mn-ea"/>
                <a:cs typeface="TT Commons Pro Bold" panose="020B0604020202020204" charset="0"/>
              </a:rPr>
              <a:t>SECOND CHANCE TO </a:t>
            </a:r>
          </a:p>
          <a:p>
            <a:pPr marL="0" marR="0" lvl="0" indent="0" algn="l" defTabSz="914400" rtl="0" eaLnBrk="1" fontAlgn="auto" latinLnBrk="0" hangingPunct="1">
              <a:lnSpc>
                <a:spcPts val="6528"/>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0032A0"/>
                </a:solidFill>
                <a:effectLst/>
                <a:uLnTx/>
                <a:uFillTx/>
                <a:latin typeface="TT Commons Pro Bold" panose="020B0604020202020204" charset="0"/>
                <a:ea typeface="+mn-ea"/>
                <a:cs typeface="TT Commons Pro Bold" panose="020B0604020202020204" charset="0"/>
              </a:rPr>
              <a:t>MAKE A GOOD FIRST IMPRESSION</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id="{E52552AA-D73A-08E8-1D45-39BEA70B7619}"/>
              </a:ext>
            </a:extLst>
          </p:cNvPr>
          <p:cNvSpPr/>
          <p:nvPr/>
        </p:nvSpPr>
        <p:spPr>
          <a:xfrm>
            <a:off x="10886"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70" t="-97" r="-32638" b="-2389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1247212" y="4838700"/>
            <a:ext cx="6170955" cy="4062651"/>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Uns</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ist</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es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wirklich</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wichtig</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dass</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sich</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unsere</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Mitarbeiter*</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innen</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sicher</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fühlen</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Wir</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haben</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uns</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überlegt</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wie</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wir</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unsere</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Neuzugänge</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über</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einen</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längeren</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Zeitraum</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begleiten</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gut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Kontakt</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halten</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und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gleichzeitig</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gute</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Pflege</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sicher</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stellen</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können</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Unsere</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App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ist</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die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ideale</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Lösung</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dafür</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Bernhard Peter</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Recruiter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im</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Bereich</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Pflege</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&amp;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Betreuung</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der </a:t>
            </a:r>
            <a:r>
              <a:rPr kumimoji="0" lang="en-US" sz="2400" b="0" i="0" u="none" strike="noStrike" kern="1200" cap="none" spc="0" normalizeH="0" baseline="0" noProof="0" dirty="0" err="1">
                <a:ln>
                  <a:noFill/>
                </a:ln>
                <a:solidFill>
                  <a:srgbClr val="000000"/>
                </a:solidFill>
                <a:effectLst/>
                <a:uLnTx/>
                <a:uFillTx/>
                <a:latin typeface="Heebo" pitchFamily="2" charset="-79"/>
                <a:ea typeface="+mn-ea"/>
                <a:cs typeface="Heebo" pitchFamily="2" charset="-79"/>
              </a:rPr>
              <a:t>Volkshilfe</a:t>
            </a:r>
            <a:r>
              <a:rPr kumimoji="0" lang="en-US" sz="2400" b="0" i="0" u="none" strike="noStrike" kern="1200" cap="none" spc="0" normalizeH="0" baseline="0" noProof="0" dirty="0">
                <a:ln>
                  <a:noFill/>
                </a:ln>
                <a:solidFill>
                  <a:srgbClr val="000000"/>
                </a:solidFill>
                <a:effectLst/>
                <a:uLnTx/>
                <a:uFillTx/>
                <a:latin typeface="Heebo" pitchFamily="2" charset="-79"/>
                <a:ea typeface="+mn-ea"/>
                <a:cs typeface="Heebo" pitchFamily="2" charset="-79"/>
              </a:rPr>
              <a:t> Wien</a:t>
            </a:r>
          </a:p>
        </p:txBody>
      </p:sp>
      <p:sp>
        <p:nvSpPr>
          <p:cNvPr id="6" name="TextBox 6"/>
          <p:cNvSpPr txBox="1"/>
          <p:nvPr/>
        </p:nvSpPr>
        <p:spPr>
          <a:xfrm>
            <a:off x="1247212" y="2437388"/>
            <a:ext cx="6972971" cy="2031325"/>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0032A0"/>
                </a:solidFill>
                <a:effectLst/>
                <a:uLnTx/>
                <a:uFillTx/>
                <a:latin typeface="TT Commons Pro Bold" panose="020B0604020202020204" charset="0"/>
                <a:ea typeface="+mn-ea"/>
                <a:cs typeface="TT Commons Pro Bold" panose="020B0604020202020204" charset="0"/>
              </a:rPr>
              <a:t>THE COST OF NO SHOWS</a:t>
            </a:r>
          </a:p>
        </p:txBody>
      </p:sp>
      <p:pic>
        <p:nvPicPr>
          <p:cNvPr id="14" name="Picture 13">
            <a:extLst>
              <a:ext uri="{FF2B5EF4-FFF2-40B4-BE49-F238E27FC236}">
                <a16:creationId xmlns:a16="http://schemas.microsoft.com/office/drawing/2014/main" id="{6BF954E7-012B-B32B-7C0B-475CAAA8524F}"/>
              </a:ext>
            </a:extLst>
          </p:cNvPr>
          <p:cNvPicPr>
            <a:picLocks noChangeAspect="1"/>
          </p:cNvPicPr>
          <p:nvPr/>
        </p:nvPicPr>
        <p:blipFill rotWithShape="1">
          <a:blip r:embed="rId4"/>
          <a:srcRect l="37073" r="5340"/>
          <a:stretch/>
        </p:blipFill>
        <p:spPr>
          <a:xfrm>
            <a:off x="14732343" y="3848100"/>
            <a:ext cx="3058709" cy="2834885"/>
          </a:xfrm>
          <a:prstGeom prst="rect">
            <a:avLst/>
          </a:prstGeom>
        </p:spPr>
      </p:pic>
      <p:pic>
        <p:nvPicPr>
          <p:cNvPr id="16" name="Picture 15">
            <a:extLst>
              <a:ext uri="{FF2B5EF4-FFF2-40B4-BE49-F238E27FC236}">
                <a16:creationId xmlns:a16="http://schemas.microsoft.com/office/drawing/2014/main" id="{E3640A64-1D37-4AFD-7BA5-AA57E39B88BD}"/>
              </a:ext>
            </a:extLst>
          </p:cNvPr>
          <p:cNvPicPr>
            <a:picLocks noChangeAspect="1"/>
          </p:cNvPicPr>
          <p:nvPr/>
        </p:nvPicPr>
        <p:blipFill rotWithShape="1">
          <a:blip r:embed="rId5"/>
          <a:srcRect l="18217" t="14032" r="18453" b="11441"/>
          <a:stretch/>
        </p:blipFill>
        <p:spPr>
          <a:xfrm>
            <a:off x="9154886" y="714764"/>
            <a:ext cx="4211427" cy="2607831"/>
          </a:xfrm>
          <a:prstGeom prst="rect">
            <a:avLst/>
          </a:prstGeom>
        </p:spPr>
      </p:pic>
      <p:pic>
        <p:nvPicPr>
          <p:cNvPr id="18" name="Picture 17">
            <a:extLst>
              <a:ext uri="{FF2B5EF4-FFF2-40B4-BE49-F238E27FC236}">
                <a16:creationId xmlns:a16="http://schemas.microsoft.com/office/drawing/2014/main" id="{46BF4BEB-61E3-195E-360A-9CC21B859D36}"/>
              </a:ext>
            </a:extLst>
          </p:cNvPr>
          <p:cNvPicPr>
            <a:picLocks noChangeAspect="1"/>
          </p:cNvPicPr>
          <p:nvPr/>
        </p:nvPicPr>
        <p:blipFill rotWithShape="1">
          <a:blip r:embed="rId6"/>
          <a:srcRect l="38941" t="14974" r="2235" b="11021"/>
          <a:stretch/>
        </p:blipFill>
        <p:spPr>
          <a:xfrm>
            <a:off x="10704452" y="3848100"/>
            <a:ext cx="4377206" cy="2834885"/>
          </a:xfrm>
          <a:prstGeom prst="rect">
            <a:avLst/>
          </a:prstGeom>
        </p:spPr>
      </p:pic>
      <p:sp>
        <p:nvSpPr>
          <p:cNvPr id="4" name="Freeform 4"/>
          <p:cNvSpPr/>
          <p:nvPr/>
        </p:nvSpPr>
        <p:spPr>
          <a:xfrm>
            <a:off x="13366313" y="723900"/>
            <a:ext cx="1739402" cy="2607831"/>
          </a:xfrm>
          <a:custGeom>
            <a:avLst/>
            <a:gdLst/>
            <a:ahLst/>
            <a:cxnLst/>
            <a:rect l="l" t="t" r="r" b="b"/>
            <a:pathLst>
              <a:path w="3196612" h="4792578">
                <a:moveTo>
                  <a:pt x="0" y="0"/>
                </a:moveTo>
                <a:lnTo>
                  <a:pt x="3196612" y="0"/>
                </a:lnTo>
                <a:lnTo>
                  <a:pt x="3196612" y="4792578"/>
                </a:lnTo>
                <a:lnTo>
                  <a:pt x="0" y="479257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E2C80CB0-5E8C-EB5D-290C-A9AC317C0A7A}"/>
              </a:ext>
            </a:extLst>
          </p:cNvPr>
          <p:cNvPicPr>
            <a:picLocks noChangeAspect="1"/>
          </p:cNvPicPr>
          <p:nvPr/>
        </p:nvPicPr>
        <p:blipFill>
          <a:blip r:embed="rId8"/>
          <a:stretch>
            <a:fillRect/>
          </a:stretch>
        </p:blipFill>
        <p:spPr>
          <a:xfrm>
            <a:off x="11405510" y="7205240"/>
            <a:ext cx="5697274" cy="24164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1971AAE2-E148-331A-0247-52F116A67A17}"/>
              </a:ext>
            </a:extLst>
          </p:cNvPr>
          <p:cNvSpPr/>
          <p:nvPr/>
        </p:nvSpPr>
        <p:spPr>
          <a:xfrm rot="10800000">
            <a:off x="25400" y="19957"/>
            <a:ext cx="18288000" cy="11212286"/>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0" t="-97" r="-32638" b="-2389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4"/>
          <p:cNvSpPr txBox="1"/>
          <p:nvPr/>
        </p:nvSpPr>
        <p:spPr>
          <a:xfrm>
            <a:off x="1476038" y="3479175"/>
            <a:ext cx="8940834" cy="1529265"/>
          </a:xfrm>
          <a:prstGeom prst="rect">
            <a:avLst/>
          </a:prstGeom>
        </p:spPr>
        <p:txBody>
          <a:bodyPr lIns="0" tIns="0" rIns="0" bIns="0" rtlCol="0" anchor="t">
            <a:spAutoFit/>
          </a:bodyPr>
          <a:lstStyle/>
          <a:p>
            <a:pPr marL="0" marR="0" lvl="0" indent="0" algn="l" defTabSz="914400" rtl="0" eaLnBrk="1" fontAlgn="auto" latinLnBrk="0" hangingPunct="1">
              <a:lnSpc>
                <a:spcPts val="6272"/>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ts val="2688"/>
              </a:lnSpc>
              <a:spcBef>
                <a:spcPts val="0"/>
              </a:spcBef>
              <a:spcAft>
                <a:spcPts val="0"/>
              </a:spcAft>
              <a:buClrTx/>
              <a:buSzTx/>
              <a:buFontTx/>
              <a:buNone/>
              <a:tabLst/>
              <a:defRPr/>
            </a:pPr>
            <a:r>
              <a:rPr kumimoji="0" lang="en-US" sz="2400" b="0" i="0" u="none" strike="noStrike" kern="1200" cap="none" spc="-24" normalizeH="0" baseline="0" noProof="0" dirty="0" err="1">
                <a:ln>
                  <a:noFill/>
                </a:ln>
                <a:solidFill>
                  <a:prstClr val="black"/>
                </a:solidFill>
                <a:effectLst/>
                <a:uLnTx/>
                <a:uFillTx/>
                <a:latin typeface="Heebo" pitchFamily="2" charset="-79"/>
                <a:ea typeface="+mn-ea"/>
                <a:cs typeface="Heebo" pitchFamily="2" charset="-79"/>
              </a:rPr>
              <a:t>wichtige</a:t>
            </a:r>
            <a:r>
              <a:rPr kumimoji="0" lang="en-US" sz="2400" b="0" i="0" u="none" strike="noStrike" kern="1200" cap="none" spc="-24" normalizeH="0" baseline="0" noProof="0" dirty="0">
                <a:ln>
                  <a:noFill/>
                </a:ln>
                <a:solidFill>
                  <a:prstClr val="black"/>
                </a:solidFill>
                <a:effectLst/>
                <a:uLnTx/>
                <a:uFillTx/>
                <a:latin typeface="Heebo" pitchFamily="2" charset="-79"/>
                <a:ea typeface="+mn-ea"/>
                <a:cs typeface="Heebo" pitchFamily="2" charset="-79"/>
              </a:rPr>
              <a:t> </a:t>
            </a:r>
            <a:r>
              <a:rPr kumimoji="0" lang="en-US" sz="2400" b="0" i="0" u="none" strike="noStrike" kern="1200" cap="none" spc="-24" normalizeH="0" baseline="0" noProof="0" dirty="0" err="1">
                <a:ln>
                  <a:noFill/>
                </a:ln>
                <a:solidFill>
                  <a:prstClr val="black"/>
                </a:solidFill>
                <a:effectLst/>
                <a:uLnTx/>
                <a:uFillTx/>
                <a:latin typeface="Heebo" pitchFamily="2" charset="-79"/>
                <a:ea typeface="+mn-ea"/>
                <a:cs typeface="Heebo" pitchFamily="2" charset="-79"/>
              </a:rPr>
              <a:t>Informationen</a:t>
            </a:r>
            <a:r>
              <a:rPr kumimoji="0" lang="en-US" sz="2400" b="0" i="0" u="none" strike="noStrike" kern="1200" cap="none" spc="-24" normalizeH="0" baseline="0" noProof="0" dirty="0">
                <a:ln>
                  <a:noFill/>
                </a:ln>
                <a:solidFill>
                  <a:prstClr val="black"/>
                </a:solidFill>
                <a:effectLst/>
                <a:uLnTx/>
                <a:uFillTx/>
                <a:latin typeface="Heebo" pitchFamily="2" charset="-79"/>
                <a:ea typeface="+mn-ea"/>
                <a:cs typeface="Heebo" pitchFamily="2" charset="-79"/>
              </a:rPr>
              <a:t> &amp; </a:t>
            </a:r>
            <a:r>
              <a:rPr kumimoji="0" lang="en-US" sz="2400" b="0" i="0" u="none" strike="noStrike" kern="1200" cap="none" spc="-24" normalizeH="0" baseline="0" noProof="0" dirty="0" err="1">
                <a:ln>
                  <a:noFill/>
                </a:ln>
                <a:solidFill>
                  <a:prstClr val="black"/>
                </a:solidFill>
                <a:effectLst/>
                <a:uLnTx/>
                <a:uFillTx/>
                <a:latin typeface="Heebo" pitchFamily="2" charset="-79"/>
                <a:ea typeface="+mn-ea"/>
                <a:cs typeface="Heebo" pitchFamily="2" charset="-79"/>
              </a:rPr>
              <a:t>Schulungen</a:t>
            </a:r>
            <a:r>
              <a:rPr kumimoji="0" lang="en-US" sz="2400" b="0" i="0" u="none" strike="noStrike" kern="1200" cap="none" spc="-24" normalizeH="0" baseline="0" noProof="0" dirty="0">
                <a:ln>
                  <a:noFill/>
                </a:ln>
                <a:solidFill>
                  <a:prstClr val="black"/>
                </a:solidFill>
                <a:effectLst/>
                <a:uLnTx/>
                <a:uFillTx/>
                <a:latin typeface="Heebo" pitchFamily="2" charset="-79"/>
                <a:ea typeface="+mn-ea"/>
                <a:cs typeface="Heebo" pitchFamily="2" charset="-79"/>
              </a:rPr>
              <a:t> </a:t>
            </a:r>
          </a:p>
          <a:p>
            <a:pPr marL="0" marR="0" lvl="0" indent="0" algn="l" defTabSz="914400" rtl="0" eaLnBrk="1" fontAlgn="auto" latinLnBrk="0" hangingPunct="1">
              <a:lnSpc>
                <a:spcPts val="2688"/>
              </a:lnSpc>
              <a:spcBef>
                <a:spcPts val="0"/>
              </a:spcBef>
              <a:spcAft>
                <a:spcPts val="0"/>
              </a:spcAft>
              <a:buClrTx/>
              <a:buSzTx/>
              <a:buFontTx/>
              <a:buNone/>
              <a:tabLst/>
              <a:defRPr/>
            </a:pPr>
            <a:r>
              <a:rPr kumimoji="0" lang="en-US" sz="2400" b="0" i="0" u="none" strike="noStrike" kern="1200" cap="none" spc="-24" normalizeH="0" baseline="0" noProof="0" dirty="0" err="1">
                <a:ln>
                  <a:noFill/>
                </a:ln>
                <a:solidFill>
                  <a:prstClr val="black"/>
                </a:solidFill>
                <a:effectLst/>
                <a:uLnTx/>
                <a:uFillTx/>
                <a:latin typeface="Heebo" pitchFamily="2" charset="-79"/>
                <a:ea typeface="+mn-ea"/>
                <a:cs typeface="Heebo" pitchFamily="2" charset="-79"/>
              </a:rPr>
              <a:t>jederzeit</a:t>
            </a:r>
            <a:r>
              <a:rPr kumimoji="0" lang="en-US" sz="2400" b="0" i="0" u="none" strike="noStrike" kern="1200" cap="none" spc="-24" normalizeH="0" baseline="0" noProof="0" dirty="0">
                <a:ln>
                  <a:noFill/>
                </a:ln>
                <a:solidFill>
                  <a:prstClr val="black"/>
                </a:solidFill>
                <a:effectLst/>
                <a:uLnTx/>
                <a:uFillTx/>
                <a:latin typeface="Heebo" pitchFamily="2" charset="-79"/>
                <a:ea typeface="+mn-ea"/>
                <a:cs typeface="Heebo" pitchFamily="2" charset="-79"/>
              </a:rPr>
              <a:t> und </a:t>
            </a:r>
            <a:r>
              <a:rPr kumimoji="0" lang="en-US" sz="2400" b="0" i="0" u="none" strike="noStrike" kern="1200" cap="none" spc="-24" normalizeH="0" baseline="0" noProof="0" dirty="0" err="1">
                <a:ln>
                  <a:noFill/>
                </a:ln>
                <a:solidFill>
                  <a:prstClr val="black"/>
                </a:solidFill>
                <a:effectLst/>
                <a:uLnTx/>
                <a:uFillTx/>
                <a:latin typeface="Heebo" pitchFamily="2" charset="-79"/>
                <a:ea typeface="+mn-ea"/>
                <a:cs typeface="Heebo" pitchFamily="2" charset="-79"/>
              </a:rPr>
              <a:t>überall</a:t>
            </a:r>
            <a:r>
              <a:rPr kumimoji="0" lang="en-US" sz="2400" b="0" i="0" u="none" strike="noStrike" kern="1200" cap="none" spc="-24" normalizeH="0" baseline="0" noProof="0" dirty="0">
                <a:ln>
                  <a:noFill/>
                </a:ln>
                <a:solidFill>
                  <a:prstClr val="black"/>
                </a:solidFill>
                <a:effectLst/>
                <a:uLnTx/>
                <a:uFillTx/>
                <a:latin typeface="Heebo" pitchFamily="2" charset="-79"/>
                <a:ea typeface="+mn-ea"/>
                <a:cs typeface="Heebo" pitchFamily="2" charset="-79"/>
              </a:rPr>
              <a:t> </a:t>
            </a:r>
            <a:r>
              <a:rPr kumimoji="0" lang="en-US" sz="2400" b="0" i="0" u="none" strike="noStrike" kern="1200" cap="none" spc="-24" normalizeH="0" baseline="0" noProof="0" dirty="0" err="1">
                <a:ln>
                  <a:noFill/>
                </a:ln>
                <a:solidFill>
                  <a:prstClr val="black"/>
                </a:solidFill>
                <a:effectLst/>
                <a:uLnTx/>
                <a:uFillTx/>
                <a:latin typeface="Heebo" pitchFamily="2" charset="-79"/>
                <a:ea typeface="+mn-ea"/>
                <a:cs typeface="Heebo" pitchFamily="2" charset="-79"/>
              </a:rPr>
              <a:t>abrufbar</a:t>
            </a:r>
            <a:endParaRPr kumimoji="0" lang="en-US" sz="2400" b="0" i="0" u="none" strike="noStrike" kern="1200" cap="none" spc="-24" normalizeH="0" baseline="0" noProof="0" dirty="0">
              <a:ln>
                <a:noFill/>
              </a:ln>
              <a:solidFill>
                <a:prstClr val="black"/>
              </a:solidFill>
              <a:effectLst/>
              <a:uLnTx/>
              <a:uFillTx/>
              <a:latin typeface="Heebo" pitchFamily="2" charset="-79"/>
              <a:ea typeface="+mn-ea"/>
              <a:cs typeface="Heebo" pitchFamily="2" charset="-79"/>
            </a:endParaRPr>
          </a:p>
        </p:txBody>
      </p:sp>
      <p:sp>
        <p:nvSpPr>
          <p:cNvPr id="5" name="TextBox 5"/>
          <p:cNvSpPr txBox="1"/>
          <p:nvPr/>
        </p:nvSpPr>
        <p:spPr>
          <a:xfrm>
            <a:off x="1526838" y="3549891"/>
            <a:ext cx="11022372" cy="603178"/>
          </a:xfrm>
          <a:prstGeom prst="rect">
            <a:avLst/>
          </a:prstGeom>
        </p:spPr>
        <p:txBody>
          <a:bodyPr lIns="0" tIns="0" rIns="0" bIns="0" rtlCol="0" anchor="t">
            <a:spAutoFit/>
          </a:bodyPr>
          <a:lstStyle/>
          <a:p>
            <a:pPr marL="0" marR="0" lvl="0" indent="0" algn="l" defTabSz="914400" rtl="0" eaLnBrk="1" fontAlgn="auto" latinLnBrk="0" hangingPunct="1">
              <a:lnSpc>
                <a:spcPts val="534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32A0"/>
                </a:solidFill>
                <a:effectLst/>
                <a:uLnTx/>
                <a:uFillTx/>
                <a:latin typeface="TT Commons Pro Bold" panose="020B0604020202020204" charset="0"/>
                <a:ea typeface="+mn-ea"/>
                <a:cs typeface="TT Commons Pro Bold" panose="020B0604020202020204" charset="0"/>
              </a:rPr>
              <a:t>VS WILLKOMMENSMAPPE</a:t>
            </a:r>
          </a:p>
        </p:txBody>
      </p:sp>
      <p:sp>
        <p:nvSpPr>
          <p:cNvPr id="6" name="Freeform 6"/>
          <p:cNvSpPr/>
          <p:nvPr/>
        </p:nvSpPr>
        <p:spPr>
          <a:xfrm>
            <a:off x="1454267" y="5919772"/>
            <a:ext cx="4035745" cy="4695558"/>
          </a:xfrm>
          <a:custGeom>
            <a:avLst/>
            <a:gdLst/>
            <a:ahLst/>
            <a:cxnLst/>
            <a:rect l="l" t="t" r="r" b="b"/>
            <a:pathLst>
              <a:path w="4277654" h="4277654">
                <a:moveTo>
                  <a:pt x="0" y="0"/>
                </a:moveTo>
                <a:lnTo>
                  <a:pt x="4277655" y="0"/>
                </a:lnTo>
                <a:lnTo>
                  <a:pt x="4277655" y="4277655"/>
                </a:lnTo>
                <a:lnTo>
                  <a:pt x="0" y="427765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523209" y="1534577"/>
            <a:ext cx="11022372" cy="2031325"/>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0032A0"/>
                </a:solidFill>
                <a:effectLst/>
                <a:uLnTx/>
                <a:uFillTx/>
                <a:latin typeface="TT Commons Pro Bold" panose="020B0604020202020204" charset="0"/>
                <a:ea typeface="+mn-ea"/>
                <a:cs typeface="TT Commons Pro Bold" panose="020B0604020202020204" charset="0"/>
              </a:rPr>
              <a:t>IN-TIME </a:t>
            </a:r>
            <a:br>
              <a:rPr kumimoji="0" lang="en-US" sz="6600" b="1" i="0" u="none" strike="noStrike" kern="1200" cap="none" spc="0" normalizeH="0" baseline="0" noProof="0" dirty="0">
                <a:ln>
                  <a:noFill/>
                </a:ln>
                <a:solidFill>
                  <a:srgbClr val="0032A0"/>
                </a:solidFill>
                <a:effectLst/>
                <a:uLnTx/>
                <a:uFillTx/>
                <a:latin typeface="TT Commons Pro Bold" panose="020B0604020202020204" charset="0"/>
                <a:ea typeface="+mn-ea"/>
                <a:cs typeface="TT Commons Pro Bold" panose="020B0604020202020204" charset="0"/>
              </a:rPr>
            </a:br>
            <a:r>
              <a:rPr kumimoji="0" lang="en-US" sz="6600" b="1" i="0" u="none" strike="noStrike" kern="1200" cap="none" spc="0" normalizeH="0" baseline="0" noProof="0" dirty="0">
                <a:ln>
                  <a:noFill/>
                </a:ln>
                <a:solidFill>
                  <a:srgbClr val="0032A0"/>
                </a:solidFill>
                <a:effectLst/>
                <a:uLnTx/>
                <a:uFillTx/>
                <a:latin typeface="TT Commons Pro Bold" panose="020B0604020202020204" charset="0"/>
                <a:ea typeface="+mn-ea"/>
                <a:cs typeface="TT Commons Pro Bold" panose="020B0604020202020204" charset="0"/>
              </a:rPr>
              <a:t>LEARNING</a:t>
            </a:r>
          </a:p>
        </p:txBody>
      </p:sp>
      <p:sp>
        <p:nvSpPr>
          <p:cNvPr id="11" name="TextBox 10">
            <a:extLst>
              <a:ext uri="{FF2B5EF4-FFF2-40B4-BE49-F238E27FC236}">
                <a16:creationId xmlns:a16="http://schemas.microsoft.com/office/drawing/2014/main" id="{01D7A660-840B-757C-2D1C-9C70F47C8304}"/>
              </a:ext>
            </a:extLst>
          </p:cNvPr>
          <p:cNvSpPr txBox="1"/>
          <p:nvPr/>
        </p:nvSpPr>
        <p:spPr>
          <a:xfrm>
            <a:off x="4572000" y="5425105"/>
            <a:ext cx="9144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EE656A68-082E-1159-5BAB-C5BEB5825859}"/>
              </a:ext>
            </a:extLst>
          </p:cNvPr>
          <p:cNvSpPr txBox="1"/>
          <p:nvPr/>
        </p:nvSpPr>
        <p:spPr>
          <a:xfrm>
            <a:off x="4572000" y="5425105"/>
            <a:ext cx="9144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Freeform 4">
            <a:extLst>
              <a:ext uri="{FF2B5EF4-FFF2-40B4-BE49-F238E27FC236}">
                <a16:creationId xmlns:a16="http://schemas.microsoft.com/office/drawing/2014/main" id="{E9B19902-3534-C927-0249-DF6258FFB867}"/>
              </a:ext>
            </a:extLst>
          </p:cNvPr>
          <p:cNvSpPr/>
          <p:nvPr/>
        </p:nvSpPr>
        <p:spPr>
          <a:xfrm>
            <a:off x="14665268" y="4610100"/>
            <a:ext cx="3474533" cy="7352308"/>
          </a:xfrm>
          <a:custGeom>
            <a:avLst/>
            <a:gdLst/>
            <a:ahLst/>
            <a:cxnLst/>
            <a:rect l="l" t="t" r="r" b="b"/>
            <a:pathLst>
              <a:path w="3674134" h="7774674">
                <a:moveTo>
                  <a:pt x="0" y="0"/>
                </a:moveTo>
                <a:lnTo>
                  <a:pt x="3674133" y="0"/>
                </a:lnTo>
                <a:lnTo>
                  <a:pt x="3674133" y="7774675"/>
                </a:lnTo>
                <a:lnTo>
                  <a:pt x="0" y="7774675"/>
                </a:lnTo>
                <a:lnTo>
                  <a:pt x="0" y="0"/>
                </a:lnTo>
                <a:close/>
              </a:path>
            </a:pathLst>
          </a:custGeom>
          <a:blipFill>
            <a:blip r:embed="rId4"/>
            <a:stretch>
              <a:fillRect b="-217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5">
            <a:extLst>
              <a:ext uri="{FF2B5EF4-FFF2-40B4-BE49-F238E27FC236}">
                <a16:creationId xmlns:a16="http://schemas.microsoft.com/office/drawing/2014/main" id="{A1767445-0232-4CC4-BB55-08CCC7CB00F3}"/>
              </a:ext>
            </a:extLst>
          </p:cNvPr>
          <p:cNvSpPr/>
          <p:nvPr/>
        </p:nvSpPr>
        <p:spPr>
          <a:xfrm>
            <a:off x="11114908" y="4640913"/>
            <a:ext cx="3474533" cy="7352308"/>
          </a:xfrm>
          <a:custGeom>
            <a:avLst/>
            <a:gdLst/>
            <a:ahLst/>
            <a:cxnLst/>
            <a:rect l="l" t="t" r="r" b="b"/>
            <a:pathLst>
              <a:path w="3674134" h="7774674">
                <a:moveTo>
                  <a:pt x="0" y="0"/>
                </a:moveTo>
                <a:lnTo>
                  <a:pt x="3674133" y="0"/>
                </a:lnTo>
                <a:lnTo>
                  <a:pt x="3674133" y="7774674"/>
                </a:lnTo>
                <a:lnTo>
                  <a:pt x="0" y="7774674"/>
                </a:lnTo>
                <a:lnTo>
                  <a:pt x="0" y="0"/>
                </a:lnTo>
                <a:close/>
              </a:path>
            </a:pathLst>
          </a:custGeom>
          <a:blipFill>
            <a:blip r:embed="rId5"/>
            <a:stretch>
              <a:fillRect t="-1089" b="-10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7">
            <a:extLst>
              <a:ext uri="{FF2B5EF4-FFF2-40B4-BE49-F238E27FC236}">
                <a16:creationId xmlns:a16="http://schemas.microsoft.com/office/drawing/2014/main" id="{3132CF45-E336-C90B-A1B8-B8EB8F2BB847}"/>
              </a:ext>
            </a:extLst>
          </p:cNvPr>
          <p:cNvSpPr/>
          <p:nvPr/>
        </p:nvSpPr>
        <p:spPr>
          <a:xfrm>
            <a:off x="7547612" y="4584489"/>
            <a:ext cx="3487840" cy="7541276"/>
          </a:xfrm>
          <a:custGeom>
            <a:avLst/>
            <a:gdLst/>
            <a:ahLst/>
            <a:cxnLst/>
            <a:rect l="l" t="t" r="r" b="b"/>
            <a:pathLst>
              <a:path w="3688205" h="7974498">
                <a:moveTo>
                  <a:pt x="0" y="0"/>
                </a:moveTo>
                <a:lnTo>
                  <a:pt x="3688205" y="0"/>
                </a:lnTo>
                <a:lnTo>
                  <a:pt x="3688205" y="7974498"/>
                </a:lnTo>
                <a:lnTo>
                  <a:pt x="0" y="797449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1E414D51AE9DE40BA888A1F2A8D314A" ma:contentTypeVersion="15" ma:contentTypeDescription="Ein neues Dokument erstellen." ma:contentTypeScope="" ma:versionID="1d57fdd5224bf572cc1114b1cee8aa5d">
  <xsd:schema xmlns:xsd="http://www.w3.org/2001/XMLSchema" xmlns:xs="http://www.w3.org/2001/XMLSchema" xmlns:p="http://schemas.microsoft.com/office/2006/metadata/properties" xmlns:ns2="5ec68f72-fb6c-453e-90dd-0b661b6ea0aa" xmlns:ns3="a9b0d4e6-b994-410a-8e9b-ecc24460b5f7" targetNamespace="http://schemas.microsoft.com/office/2006/metadata/properties" ma:root="true" ma:fieldsID="e29019b73e1bee885b71c7fca8d1036a" ns2:_="" ns3:_="">
    <xsd:import namespace="5ec68f72-fb6c-453e-90dd-0b661b6ea0aa"/>
    <xsd:import namespace="a9b0d4e6-b994-410a-8e9b-ecc24460b5f7"/>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lcf76f155ced4ddcb4097134ff3c332f" minOccurs="0"/>
                <xsd:element ref="ns2:TaxCatchAll" minOccurs="0"/>
                <xsd:element ref="ns3:MediaServiceDateTaken" minOccurs="0"/>
                <xsd:element ref="ns3:MediaServiceGenerationTime" minOccurs="0"/>
                <xsd:element ref="ns3:MediaServiceEventHashCode" minOccurs="0"/>
                <xsd:element ref="ns3:MediaLengthInSeconds" minOccurs="0"/>
                <xsd:element ref="ns3:MediaServiceOCR" minOccurs="0"/>
                <xsd:element ref="ns3:MediaServiceLocation" minOccurs="0"/>
                <xsd:element ref="ns3:MediaServiceObjectDetectorVersions" minOccurs="0"/>
                <xsd:element ref="ns2:SharedWithUsers" minOccurs="0"/>
                <xsd:element ref="ns2:SharedWithDetail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c68f72-fb6c-453e-90dd-0b661b6ea0aa" elementFormDefault="qualified">
    <xsd:import namespace="http://schemas.microsoft.com/office/2006/documentManagement/types"/>
    <xsd:import namespace="http://schemas.microsoft.com/office/infopath/2007/PartnerControls"/>
    <xsd:element name="_dlc_DocId" ma:index="8" nillable="true" ma:displayName="Wert der Dokument-ID" ma:description="Der Wert der diesem Element zugewiesenen Dokument-ID." ma:indexed="true" ma:internalName="_dlc_DocId" ma:readOnly="true">
      <xsd:simpleType>
        <xsd:restriction base="dms:Text"/>
      </xsd:simpleType>
    </xsd:element>
    <xsd:element name="_dlc_DocIdUrl" ma:index="9" nillable="true" ma:displayName="Dokument-ID" ma:description="Permanenter Hyperlink zu diesem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5" nillable="true" ma:displayName="Taxonomy Catch All Column" ma:hidden="true" ma:list="{7ff50a5d-b577-4f61-aeac-d46d19861cad}" ma:internalName="TaxCatchAll" ma:showField="CatchAllData" ma:web="5ec68f72-fb6c-453e-90dd-0b661b6ea0aa">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Freigegeben für -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9b0d4e6-b994-410a-8e9b-ecc24460b5f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lcf76f155ced4ddcb4097134ff3c332f" ma:index="14" nillable="true" ma:taxonomy="true" ma:internalName="lcf76f155ced4ddcb4097134ff3c332f" ma:taxonomyFieldName="MediaServiceImageTags" ma:displayName="Bildmarkierungen" ma:readOnly="false" ma:fieldId="{5cf76f15-5ced-4ddc-b409-7134ff3c332f}" ma:taxonomyMulti="true" ma:sspId="9c5872c9-89e7-4a76-8ba4-7ecafe9520b5"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2E6206-2927-44C2-A1E7-2889A127F25B}"/>
</file>

<file path=customXml/itemProps2.xml><?xml version="1.0" encoding="utf-8"?>
<ds:datastoreItem xmlns:ds="http://schemas.openxmlformats.org/officeDocument/2006/customXml" ds:itemID="{C0AC6D01-B07F-4ADC-81A1-20B841E60594}"/>
</file>

<file path=customXml/itemProps3.xml><?xml version="1.0" encoding="utf-8"?>
<ds:datastoreItem xmlns:ds="http://schemas.openxmlformats.org/officeDocument/2006/customXml" ds:itemID="{A9597376-BB29-420D-A175-750336D4344D}"/>
</file>

<file path=docProps/app.xml><?xml version="1.0" encoding="utf-8"?>
<Properties xmlns="http://schemas.openxmlformats.org/officeDocument/2006/extended-properties" xmlns:vt="http://schemas.openxmlformats.org/officeDocument/2006/docPropsVTypes">
  <TotalTime>0</TotalTime>
  <Words>900</Words>
  <Application>Microsoft Office PowerPoint</Application>
  <PresentationFormat>Benutzerdefiniert</PresentationFormat>
  <Paragraphs>157</Paragraphs>
  <Slides>35</Slides>
  <Notes>23</Notes>
  <HiddenSlides>0</HiddenSlides>
  <MMClips>4</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35</vt:i4>
      </vt:variant>
    </vt:vector>
  </HeadingPairs>
  <TitlesOfParts>
    <vt:vector size="48" baseType="lpstr">
      <vt:lpstr>Heebo</vt:lpstr>
      <vt:lpstr>TT Commons Classic 2</vt:lpstr>
      <vt:lpstr>TT Commons Classic 3</vt:lpstr>
      <vt:lpstr>TT Commons Pro Bold</vt:lpstr>
      <vt:lpstr>TT Commons Classic 1</vt:lpstr>
      <vt:lpstr>Calibri</vt:lpstr>
      <vt:lpstr>Arial</vt:lpstr>
      <vt:lpstr>Source Sans Pro</vt:lpstr>
      <vt:lpstr>Heebo 2</vt:lpstr>
      <vt:lpstr>Heebo 1</vt:lpstr>
      <vt:lpstr>TT Commons Pro</vt:lpstr>
      <vt:lpstr>TT Commons Classic</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Frenchise convention 2024 - Onboarding Case Study Espressomobil</dc:title>
  <dc:creator>Reinhold Lindmoser</dc:creator>
  <cp:lastModifiedBy>Reinhold Lindmoser</cp:lastModifiedBy>
  <cp:revision>30</cp:revision>
  <dcterms:created xsi:type="dcterms:W3CDTF">2006-08-16T00:00:00Z</dcterms:created>
  <dcterms:modified xsi:type="dcterms:W3CDTF">2024-05-31T07:55:51Z</dcterms:modified>
  <dc:identifier>DAFdRN94UjU</dc:identifier>
</cp:coreProperties>
</file>